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68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441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923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3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556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227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789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41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434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822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36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852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24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AutoShape 60"/>
          <p:cNvSpPr>
            <a:spLocks noChangeArrowheads="1"/>
          </p:cNvSpPr>
          <p:nvPr/>
        </p:nvSpPr>
        <p:spPr bwMode="auto">
          <a:xfrm>
            <a:off x="3563017" y="1103238"/>
            <a:ext cx="2351068" cy="2345356"/>
          </a:xfrm>
          <a:prstGeom prst="roundRect">
            <a:avLst>
              <a:gd name="adj" fmla="val 5824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AutoShape 68"/>
          <p:cNvSpPr>
            <a:spLocks noChangeArrowheads="1"/>
          </p:cNvSpPr>
          <p:nvPr/>
        </p:nvSpPr>
        <p:spPr bwMode="auto">
          <a:xfrm>
            <a:off x="179397" y="3951929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AutoShape 80"/>
          <p:cNvSpPr>
            <a:spLocks noChangeArrowheads="1"/>
          </p:cNvSpPr>
          <p:nvPr/>
        </p:nvSpPr>
        <p:spPr bwMode="auto">
          <a:xfrm>
            <a:off x="2738323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AutoShape 72"/>
          <p:cNvSpPr>
            <a:spLocks noChangeArrowheads="1"/>
          </p:cNvSpPr>
          <p:nvPr/>
        </p:nvSpPr>
        <p:spPr bwMode="auto">
          <a:xfrm>
            <a:off x="5103920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49" name="Text Box 75"/>
          <p:cNvSpPr txBox="1">
            <a:spLocks noChangeArrowheads="1"/>
          </p:cNvSpPr>
          <p:nvPr/>
        </p:nvSpPr>
        <p:spPr bwMode="auto">
          <a:xfrm>
            <a:off x="899185" y="83842"/>
            <a:ext cx="10029800" cy="75737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mpd="tri">
            <a:noFill/>
            <a:prstDash val="solid"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latin typeface="XCCW Joined 10a" panose="03050602040000000000" pitchFamily="66" charset="0"/>
                <a:ea typeface="Times New Roman" panose="02020603050405020304" pitchFamily="18" charset="0"/>
              </a:rPr>
              <a:t>Year 5 Summer 1 Half Term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effectLst/>
                <a:latin typeface="XCCW Joined 10a" panose="03050602040000000000" pitchFamily="66" charset="0"/>
                <a:ea typeface="Times New Roman" panose="02020603050405020304" pitchFamily="18" charset="0"/>
              </a:rPr>
              <a:t>Curriculum Overview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81" name="AutoShape 60"/>
          <p:cNvSpPr>
            <a:spLocks noChangeArrowheads="1"/>
          </p:cNvSpPr>
          <p:nvPr/>
        </p:nvSpPr>
        <p:spPr bwMode="auto">
          <a:xfrm>
            <a:off x="6128361" y="1103239"/>
            <a:ext cx="2351068" cy="2345355"/>
          </a:xfrm>
          <a:prstGeom prst="roundRect">
            <a:avLst>
              <a:gd name="adj" fmla="val 5824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00" dirty="0"/>
          </a:p>
        </p:txBody>
      </p:sp>
      <p:sp>
        <p:nvSpPr>
          <p:cNvPr id="83" name="AutoShape 80"/>
          <p:cNvSpPr>
            <a:spLocks noChangeArrowheads="1"/>
          </p:cNvSpPr>
          <p:nvPr/>
        </p:nvSpPr>
        <p:spPr bwMode="auto">
          <a:xfrm>
            <a:off x="307929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8" name="Picture 87" descr="D:\St John the Baptist Logo FOLDER\St John the Baptist Logo - CMYK 300dpi WITH STRAPLIN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489" y="3598145"/>
            <a:ext cx="4880692" cy="1697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3" name="TextBox 92"/>
          <p:cNvSpPr txBox="1"/>
          <p:nvPr/>
        </p:nvSpPr>
        <p:spPr>
          <a:xfrm>
            <a:off x="341866" y="400729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Science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2823606" y="5436255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PSHE/RSE</a:t>
            </a:r>
            <a:endParaRPr lang="en-GB" dirty="0"/>
          </a:p>
        </p:txBody>
      </p:sp>
      <p:sp>
        <p:nvSpPr>
          <p:cNvPr id="98" name="TextBox 97"/>
          <p:cNvSpPr txBox="1"/>
          <p:nvPr/>
        </p:nvSpPr>
        <p:spPr>
          <a:xfrm>
            <a:off x="5254000" y="5434309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Art/DT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30552" y="5434309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Music</a:t>
            </a:r>
            <a:endParaRPr lang="en-GB" dirty="0"/>
          </a:p>
        </p:txBody>
      </p:sp>
      <p:sp>
        <p:nvSpPr>
          <p:cNvPr id="100" name="TextBox 99"/>
          <p:cNvSpPr txBox="1"/>
          <p:nvPr/>
        </p:nvSpPr>
        <p:spPr>
          <a:xfrm>
            <a:off x="3669310" y="1158241"/>
            <a:ext cx="212805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RE</a:t>
            </a:r>
            <a:endParaRPr lang="en-GB" dirty="0"/>
          </a:p>
        </p:txBody>
      </p:sp>
      <p:sp>
        <p:nvSpPr>
          <p:cNvPr id="101" name="TextBox 100"/>
          <p:cNvSpPr txBox="1"/>
          <p:nvPr/>
        </p:nvSpPr>
        <p:spPr>
          <a:xfrm>
            <a:off x="6239866" y="1144393"/>
            <a:ext cx="212805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Catholic Life</a:t>
            </a:r>
            <a:endParaRPr lang="en-GB" dirty="0"/>
          </a:p>
        </p:txBody>
      </p:sp>
      <p:sp>
        <p:nvSpPr>
          <p:cNvPr id="103" name="TextBox 102"/>
          <p:cNvSpPr txBox="1"/>
          <p:nvPr/>
        </p:nvSpPr>
        <p:spPr>
          <a:xfrm>
            <a:off x="8962230" y="1338863"/>
            <a:ext cx="28707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4" name="TextBox 103"/>
          <p:cNvSpPr txBox="1"/>
          <p:nvPr/>
        </p:nvSpPr>
        <p:spPr>
          <a:xfrm>
            <a:off x="3669310" y="1605465"/>
            <a:ext cx="212805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Easter</a:t>
            </a:r>
          </a:p>
          <a:p>
            <a:endParaRPr lang="en-GB" sz="1400" dirty="0"/>
          </a:p>
          <a:p>
            <a:r>
              <a:rPr lang="en-GB" sz="1400" dirty="0" smtClean="0"/>
              <a:t>Parables and Sayings of Jesus</a:t>
            </a:r>
          </a:p>
          <a:p>
            <a:endParaRPr lang="en-GB" sz="1400" dirty="0"/>
          </a:p>
          <a:p>
            <a:r>
              <a:rPr lang="en-GB" sz="1400" dirty="0" smtClean="0"/>
              <a:t>Pentecost</a:t>
            </a:r>
          </a:p>
          <a:p>
            <a:endParaRPr lang="en-GB" sz="1400" dirty="0" smtClean="0"/>
          </a:p>
          <a:p>
            <a:endParaRPr lang="en-GB" sz="1400" dirty="0"/>
          </a:p>
        </p:txBody>
      </p:sp>
      <p:sp>
        <p:nvSpPr>
          <p:cNvPr id="105" name="TextBox 104"/>
          <p:cNvSpPr txBox="1"/>
          <p:nvPr/>
        </p:nvSpPr>
        <p:spPr>
          <a:xfrm>
            <a:off x="6200853" y="1605465"/>
            <a:ext cx="2128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Generosity to Others</a:t>
            </a:r>
            <a:endParaRPr lang="en-GB" sz="1400" dirty="0"/>
          </a:p>
        </p:txBody>
      </p:sp>
      <p:sp>
        <p:nvSpPr>
          <p:cNvPr id="106" name="TextBox 105"/>
          <p:cNvSpPr txBox="1"/>
          <p:nvPr/>
        </p:nvSpPr>
        <p:spPr>
          <a:xfrm>
            <a:off x="335313" y="4219166"/>
            <a:ext cx="27749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7" name="TextBox 106"/>
          <p:cNvSpPr txBox="1"/>
          <p:nvPr/>
        </p:nvSpPr>
        <p:spPr>
          <a:xfrm>
            <a:off x="377245" y="5903731"/>
            <a:ext cx="2025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Ukuleles</a:t>
            </a:r>
            <a:endParaRPr lang="en-GB" sz="1400" dirty="0"/>
          </a:p>
        </p:txBody>
      </p:sp>
      <p:sp>
        <p:nvSpPr>
          <p:cNvPr id="108" name="TextBox 107"/>
          <p:cNvSpPr txBox="1"/>
          <p:nvPr/>
        </p:nvSpPr>
        <p:spPr>
          <a:xfrm>
            <a:off x="2879746" y="5947353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9" name="TextBox 108"/>
          <p:cNvSpPr txBox="1"/>
          <p:nvPr/>
        </p:nvSpPr>
        <p:spPr>
          <a:xfrm>
            <a:off x="5366282" y="5899999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10" name="TextBox 109"/>
          <p:cNvSpPr txBox="1"/>
          <p:nvPr/>
        </p:nvSpPr>
        <p:spPr>
          <a:xfrm>
            <a:off x="7629468" y="5844897"/>
            <a:ext cx="42034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44" name="AutoShape 68"/>
          <p:cNvSpPr>
            <a:spLocks noChangeArrowheads="1"/>
          </p:cNvSpPr>
          <p:nvPr/>
        </p:nvSpPr>
        <p:spPr bwMode="auto">
          <a:xfrm>
            <a:off x="214776" y="2625974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377245" y="263383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Maths</a:t>
            </a:r>
            <a:endParaRPr lang="en-GB" dirty="0"/>
          </a:p>
        </p:txBody>
      </p:sp>
      <p:sp>
        <p:nvSpPr>
          <p:cNvPr id="47" name="AutoShape 68"/>
          <p:cNvSpPr>
            <a:spLocks noChangeArrowheads="1"/>
          </p:cNvSpPr>
          <p:nvPr/>
        </p:nvSpPr>
        <p:spPr bwMode="auto">
          <a:xfrm>
            <a:off x="204910" y="972066"/>
            <a:ext cx="3195638" cy="1523060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 smtClean="0"/>
          </a:p>
          <a:p>
            <a:r>
              <a:rPr lang="en-GB" sz="1400" b="1" dirty="0" smtClean="0"/>
              <a:t>Writing</a:t>
            </a:r>
            <a:r>
              <a:rPr lang="en-GB" sz="1400" dirty="0" smtClean="0"/>
              <a:t> –Creative narrative writing – Victorian setting</a:t>
            </a:r>
          </a:p>
          <a:p>
            <a:r>
              <a:rPr lang="en-GB" sz="1400" b="1" dirty="0" smtClean="0"/>
              <a:t>Reading</a:t>
            </a:r>
            <a:r>
              <a:rPr lang="en-GB" sz="1400" dirty="0" smtClean="0"/>
              <a:t> – Oliver Twist – Dickens </a:t>
            </a:r>
            <a:r>
              <a:rPr lang="en-GB" sz="1400" b="1" dirty="0" smtClean="0"/>
              <a:t>Visual </a:t>
            </a:r>
            <a:r>
              <a:rPr lang="en-GB" sz="1400" dirty="0" smtClean="0"/>
              <a:t>Day of the Dead </a:t>
            </a:r>
            <a:r>
              <a:rPr lang="en-GB" sz="1200" u="sng" dirty="0" smtClean="0">
                <a:solidFill>
                  <a:srgbClr val="FF0000"/>
                </a:solidFill>
              </a:rPr>
              <a:t>(CST Family and Community)</a:t>
            </a:r>
            <a:endParaRPr lang="en-GB" sz="1200" b="1" u="sng" dirty="0" smtClean="0">
              <a:solidFill>
                <a:srgbClr val="FF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67379" y="924861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English</a:t>
            </a:r>
            <a:endParaRPr lang="en-GB" dirty="0"/>
          </a:p>
        </p:txBody>
      </p:sp>
      <p:sp>
        <p:nvSpPr>
          <p:cNvPr id="53" name="AutoShape 68"/>
          <p:cNvSpPr>
            <a:spLocks noChangeArrowheads="1"/>
          </p:cNvSpPr>
          <p:nvPr/>
        </p:nvSpPr>
        <p:spPr bwMode="auto">
          <a:xfrm>
            <a:off x="8733461" y="3848623"/>
            <a:ext cx="3195638" cy="139211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8860550" y="3851923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Geography</a:t>
            </a:r>
            <a:endParaRPr lang="en-GB" dirty="0"/>
          </a:p>
        </p:txBody>
      </p:sp>
      <p:sp>
        <p:nvSpPr>
          <p:cNvPr id="56" name="AutoShape 68"/>
          <p:cNvSpPr>
            <a:spLocks noChangeArrowheads="1"/>
          </p:cNvSpPr>
          <p:nvPr/>
        </p:nvSpPr>
        <p:spPr bwMode="auto">
          <a:xfrm>
            <a:off x="8784635" y="2489358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TextBox 56"/>
          <p:cNvSpPr txBox="1"/>
          <p:nvPr/>
        </p:nvSpPr>
        <p:spPr>
          <a:xfrm>
            <a:off x="8947104" y="2481135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History</a:t>
            </a:r>
            <a:endParaRPr lang="en-GB" dirty="0"/>
          </a:p>
        </p:txBody>
      </p:sp>
      <p:sp>
        <p:nvSpPr>
          <p:cNvPr id="59" name="AutoShape 68"/>
          <p:cNvSpPr>
            <a:spLocks noChangeArrowheads="1"/>
          </p:cNvSpPr>
          <p:nvPr/>
        </p:nvSpPr>
        <p:spPr bwMode="auto">
          <a:xfrm>
            <a:off x="8784635" y="1018741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8947104" y="1074106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PE</a:t>
            </a:r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420082" y="3056097"/>
            <a:ext cx="27683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Decimals – Calculations</a:t>
            </a:r>
          </a:p>
          <a:p>
            <a:r>
              <a:rPr lang="en-GB" sz="1400" dirty="0" smtClean="0"/>
              <a:t>Geometry – Properties of shapes</a:t>
            </a:r>
          </a:p>
          <a:p>
            <a:endParaRPr lang="en-GB" sz="1400" dirty="0"/>
          </a:p>
        </p:txBody>
      </p:sp>
      <p:sp>
        <p:nvSpPr>
          <p:cNvPr id="63" name="TextBox 62"/>
          <p:cNvSpPr txBox="1"/>
          <p:nvPr/>
        </p:nvSpPr>
        <p:spPr>
          <a:xfrm>
            <a:off x="393039" y="4469374"/>
            <a:ext cx="27683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Astronomy</a:t>
            </a:r>
            <a:endParaRPr lang="en-GB" sz="1400" dirty="0"/>
          </a:p>
        </p:txBody>
      </p:sp>
      <p:sp>
        <p:nvSpPr>
          <p:cNvPr id="64" name="TextBox 63"/>
          <p:cNvSpPr txBox="1"/>
          <p:nvPr/>
        </p:nvSpPr>
        <p:spPr>
          <a:xfrm>
            <a:off x="8947104" y="1548116"/>
            <a:ext cx="27683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Tag Rugby</a:t>
            </a:r>
            <a:endParaRPr lang="en-GB" sz="1400" dirty="0"/>
          </a:p>
        </p:txBody>
      </p:sp>
      <p:sp>
        <p:nvSpPr>
          <p:cNvPr id="65" name="TextBox 64"/>
          <p:cNvSpPr txBox="1"/>
          <p:nvPr/>
        </p:nvSpPr>
        <p:spPr>
          <a:xfrm>
            <a:off x="8947104" y="2923870"/>
            <a:ext cx="276835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The Industrial Revolution </a:t>
            </a:r>
            <a:r>
              <a:rPr lang="en-GB" sz="1200" dirty="0" smtClean="0">
                <a:solidFill>
                  <a:srgbClr val="FF0000"/>
                </a:solidFill>
              </a:rPr>
              <a:t>(Dignity of Work and the rights of Workers)</a:t>
            </a:r>
            <a:endParaRPr lang="en-GB" sz="1400" dirty="0"/>
          </a:p>
        </p:txBody>
      </p:sp>
      <p:sp>
        <p:nvSpPr>
          <p:cNvPr id="66" name="TextBox 65"/>
          <p:cNvSpPr txBox="1"/>
          <p:nvPr/>
        </p:nvSpPr>
        <p:spPr>
          <a:xfrm>
            <a:off x="8911723" y="4299687"/>
            <a:ext cx="27683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New Zealand</a:t>
            </a:r>
            <a:endParaRPr lang="en-GB" sz="1400" dirty="0"/>
          </a:p>
        </p:txBody>
      </p:sp>
      <p:sp>
        <p:nvSpPr>
          <p:cNvPr id="71" name="TextBox 70"/>
          <p:cNvSpPr txBox="1"/>
          <p:nvPr/>
        </p:nvSpPr>
        <p:spPr>
          <a:xfrm>
            <a:off x="5405294" y="5899999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75" name="AutoShape 72"/>
          <p:cNvSpPr>
            <a:spLocks noChangeArrowheads="1"/>
          </p:cNvSpPr>
          <p:nvPr/>
        </p:nvSpPr>
        <p:spPr bwMode="auto">
          <a:xfrm>
            <a:off x="7469517" y="5328875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TextBox 75"/>
          <p:cNvSpPr txBox="1"/>
          <p:nvPr/>
        </p:nvSpPr>
        <p:spPr>
          <a:xfrm>
            <a:off x="7619597" y="5411162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Computing</a:t>
            </a:r>
            <a:endParaRPr lang="en-GB" dirty="0"/>
          </a:p>
        </p:txBody>
      </p:sp>
      <p:sp>
        <p:nvSpPr>
          <p:cNvPr id="77" name="TextBox 76"/>
          <p:cNvSpPr txBox="1"/>
          <p:nvPr/>
        </p:nvSpPr>
        <p:spPr>
          <a:xfrm>
            <a:off x="7770891" y="5876852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78" name="AutoShape 72"/>
          <p:cNvSpPr>
            <a:spLocks noChangeArrowheads="1"/>
          </p:cNvSpPr>
          <p:nvPr/>
        </p:nvSpPr>
        <p:spPr bwMode="auto">
          <a:xfrm>
            <a:off x="9797006" y="5328875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Box 78"/>
          <p:cNvSpPr txBox="1"/>
          <p:nvPr/>
        </p:nvSpPr>
        <p:spPr>
          <a:xfrm>
            <a:off x="9947086" y="5411162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Spanish</a:t>
            </a:r>
            <a:endParaRPr lang="en-GB" dirty="0"/>
          </a:p>
        </p:txBody>
      </p:sp>
      <p:sp>
        <p:nvSpPr>
          <p:cNvPr id="80" name="TextBox 79"/>
          <p:cNvSpPr txBox="1"/>
          <p:nvPr/>
        </p:nvSpPr>
        <p:spPr>
          <a:xfrm>
            <a:off x="10098380" y="5876852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3" name="TextBox 2"/>
          <p:cNvSpPr txBox="1"/>
          <p:nvPr/>
        </p:nvSpPr>
        <p:spPr>
          <a:xfrm>
            <a:off x="2823606" y="5918593"/>
            <a:ext cx="20626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 smtClean="0"/>
              <a:t>TenTen</a:t>
            </a:r>
            <a:r>
              <a:rPr lang="en-GB" sz="1400" dirty="0" smtClean="0"/>
              <a:t>: Religious Understanding and Emotional Well-Being</a:t>
            </a:r>
            <a:endParaRPr lang="en-GB" sz="1400" dirty="0"/>
          </a:p>
        </p:txBody>
      </p:sp>
      <p:sp>
        <p:nvSpPr>
          <p:cNvPr id="82" name="TextBox 81"/>
          <p:cNvSpPr txBox="1"/>
          <p:nvPr/>
        </p:nvSpPr>
        <p:spPr>
          <a:xfrm>
            <a:off x="5295418" y="5899998"/>
            <a:ext cx="18375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Print Making. </a:t>
            </a:r>
            <a:endParaRPr lang="en-GB" sz="1400" dirty="0"/>
          </a:p>
        </p:txBody>
      </p:sp>
      <p:sp>
        <p:nvSpPr>
          <p:cNvPr id="84" name="TextBox 83"/>
          <p:cNvSpPr txBox="1"/>
          <p:nvPr/>
        </p:nvSpPr>
        <p:spPr>
          <a:xfrm>
            <a:off x="7605623" y="5868629"/>
            <a:ext cx="18375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Vector Drawing </a:t>
            </a:r>
            <a:endParaRPr lang="en-GB" sz="1400" dirty="0"/>
          </a:p>
        </p:txBody>
      </p:sp>
      <p:sp>
        <p:nvSpPr>
          <p:cNvPr id="85" name="TextBox 84"/>
          <p:cNvSpPr txBox="1"/>
          <p:nvPr/>
        </p:nvSpPr>
        <p:spPr>
          <a:xfrm>
            <a:off x="9980237" y="5856763"/>
            <a:ext cx="18375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The Olympics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84278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AutoShape 60"/>
          <p:cNvSpPr>
            <a:spLocks noChangeArrowheads="1"/>
          </p:cNvSpPr>
          <p:nvPr/>
        </p:nvSpPr>
        <p:spPr bwMode="auto">
          <a:xfrm>
            <a:off x="3563017" y="1103238"/>
            <a:ext cx="2351068" cy="2345356"/>
          </a:xfrm>
          <a:prstGeom prst="roundRect">
            <a:avLst>
              <a:gd name="adj" fmla="val 5824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 dirty="0" smtClean="0"/>
          </a:p>
          <a:p>
            <a:endParaRPr lang="en-GB" sz="1400" dirty="0" smtClean="0"/>
          </a:p>
          <a:p>
            <a:endParaRPr lang="en-GB" sz="1400" dirty="0" smtClean="0"/>
          </a:p>
          <a:p>
            <a:r>
              <a:rPr lang="en-GB" sz="1400" dirty="0" smtClean="0"/>
              <a:t>The work of the Apostles </a:t>
            </a:r>
            <a:r>
              <a:rPr lang="en-GB" sz="1200" u="sng" dirty="0" smtClean="0">
                <a:solidFill>
                  <a:srgbClr val="FF0000"/>
                </a:solidFill>
              </a:rPr>
              <a:t>(CST Stewardship of God’s Creation)</a:t>
            </a:r>
          </a:p>
          <a:p>
            <a:endParaRPr lang="en-GB" sz="1400" dirty="0" smtClean="0"/>
          </a:p>
          <a:p>
            <a:r>
              <a:rPr lang="en-GB" sz="1400" dirty="0" smtClean="0"/>
              <a:t>Marriage and Holy Orders</a:t>
            </a:r>
          </a:p>
          <a:p>
            <a:endParaRPr lang="en-GB" sz="1400" dirty="0"/>
          </a:p>
        </p:txBody>
      </p:sp>
      <p:sp>
        <p:nvSpPr>
          <p:cNvPr id="52" name="AutoShape 68"/>
          <p:cNvSpPr>
            <a:spLocks noChangeArrowheads="1"/>
          </p:cNvSpPr>
          <p:nvPr/>
        </p:nvSpPr>
        <p:spPr bwMode="auto">
          <a:xfrm>
            <a:off x="179397" y="3951929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AutoShape 80"/>
          <p:cNvSpPr>
            <a:spLocks noChangeArrowheads="1"/>
          </p:cNvSpPr>
          <p:nvPr/>
        </p:nvSpPr>
        <p:spPr bwMode="auto">
          <a:xfrm>
            <a:off x="2738323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AutoShape 72"/>
          <p:cNvSpPr>
            <a:spLocks noChangeArrowheads="1"/>
          </p:cNvSpPr>
          <p:nvPr/>
        </p:nvSpPr>
        <p:spPr bwMode="auto">
          <a:xfrm>
            <a:off x="5103920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49" name="Text Box 75"/>
          <p:cNvSpPr txBox="1">
            <a:spLocks noChangeArrowheads="1"/>
          </p:cNvSpPr>
          <p:nvPr/>
        </p:nvSpPr>
        <p:spPr bwMode="auto">
          <a:xfrm>
            <a:off x="899185" y="83841"/>
            <a:ext cx="10029800" cy="8711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mpd="tri">
            <a:noFill/>
            <a:prstDash val="solid"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latin typeface="XCCW Joined 10a" panose="03050602040000000000" pitchFamily="66" charset="0"/>
                <a:ea typeface="Times New Roman" panose="02020603050405020304" pitchFamily="18" charset="0"/>
              </a:rPr>
              <a:t>Year 5 Summer 2 Half Term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effectLst/>
                <a:latin typeface="XCCW Joined 10a" panose="03050602040000000000" pitchFamily="66" charset="0"/>
                <a:ea typeface="Times New Roman" panose="02020603050405020304" pitchFamily="18" charset="0"/>
              </a:rPr>
              <a:t>Curriculum Overview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81" name="AutoShape 60"/>
          <p:cNvSpPr>
            <a:spLocks noChangeArrowheads="1"/>
          </p:cNvSpPr>
          <p:nvPr/>
        </p:nvSpPr>
        <p:spPr bwMode="auto">
          <a:xfrm>
            <a:off x="6128361" y="1103239"/>
            <a:ext cx="2351069" cy="2345355"/>
          </a:xfrm>
          <a:prstGeom prst="roundRect">
            <a:avLst>
              <a:gd name="adj" fmla="val 5824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 dirty="0" smtClean="0"/>
          </a:p>
          <a:p>
            <a:endParaRPr lang="en-GB" sz="1400" dirty="0"/>
          </a:p>
          <a:p>
            <a:endParaRPr lang="en-GB" sz="1400" dirty="0" smtClean="0"/>
          </a:p>
          <a:p>
            <a:r>
              <a:rPr lang="en-GB" sz="1400" dirty="0" smtClean="0"/>
              <a:t>Loving Week</a:t>
            </a:r>
            <a:endParaRPr lang="en-GB" sz="1400" dirty="0"/>
          </a:p>
        </p:txBody>
      </p:sp>
      <p:sp>
        <p:nvSpPr>
          <p:cNvPr id="83" name="AutoShape 80"/>
          <p:cNvSpPr>
            <a:spLocks noChangeArrowheads="1"/>
          </p:cNvSpPr>
          <p:nvPr/>
        </p:nvSpPr>
        <p:spPr bwMode="auto">
          <a:xfrm>
            <a:off x="307929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 dirty="0" smtClean="0"/>
          </a:p>
          <a:p>
            <a:endParaRPr lang="en-GB" sz="1400" dirty="0" smtClean="0"/>
          </a:p>
          <a:p>
            <a:r>
              <a:rPr lang="en-GB" sz="1400" dirty="0" smtClean="0"/>
              <a:t>Ukuleles</a:t>
            </a:r>
          </a:p>
          <a:p>
            <a:r>
              <a:rPr lang="en-GB" sz="1400" dirty="0" smtClean="0"/>
              <a:t>Dancing in the Street</a:t>
            </a:r>
            <a:endParaRPr lang="en-GB" sz="1400" dirty="0"/>
          </a:p>
        </p:txBody>
      </p:sp>
      <p:pic>
        <p:nvPicPr>
          <p:cNvPr id="88" name="Picture 87" descr="D:\St John the Baptist Logo FOLDER\St John the Baptist Logo - CMYK 300dpi WITH STRAPLIN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489" y="3598145"/>
            <a:ext cx="4880692" cy="1697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3" name="TextBox 92"/>
          <p:cNvSpPr txBox="1"/>
          <p:nvPr/>
        </p:nvSpPr>
        <p:spPr>
          <a:xfrm>
            <a:off x="341866" y="400729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Science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2823606" y="5436255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PSHE/RSE</a:t>
            </a:r>
            <a:endParaRPr lang="en-GB" dirty="0"/>
          </a:p>
        </p:txBody>
      </p:sp>
      <p:sp>
        <p:nvSpPr>
          <p:cNvPr id="98" name="TextBox 97"/>
          <p:cNvSpPr txBox="1"/>
          <p:nvPr/>
        </p:nvSpPr>
        <p:spPr>
          <a:xfrm>
            <a:off x="5254000" y="5434309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Art/DT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35019" y="5363451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Music</a:t>
            </a:r>
            <a:endParaRPr lang="en-GB" dirty="0"/>
          </a:p>
        </p:txBody>
      </p:sp>
      <p:sp>
        <p:nvSpPr>
          <p:cNvPr id="100" name="TextBox 99"/>
          <p:cNvSpPr txBox="1"/>
          <p:nvPr/>
        </p:nvSpPr>
        <p:spPr>
          <a:xfrm>
            <a:off x="3700425" y="1140091"/>
            <a:ext cx="212805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RE</a:t>
            </a:r>
            <a:endParaRPr lang="en-GB" dirty="0"/>
          </a:p>
        </p:txBody>
      </p:sp>
      <p:sp>
        <p:nvSpPr>
          <p:cNvPr id="101" name="TextBox 100"/>
          <p:cNvSpPr txBox="1"/>
          <p:nvPr/>
        </p:nvSpPr>
        <p:spPr>
          <a:xfrm>
            <a:off x="6214201" y="1196306"/>
            <a:ext cx="212805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Catholic Life</a:t>
            </a:r>
            <a:endParaRPr lang="en-GB" dirty="0"/>
          </a:p>
        </p:txBody>
      </p:sp>
      <p:sp>
        <p:nvSpPr>
          <p:cNvPr id="103" name="TextBox 102"/>
          <p:cNvSpPr txBox="1"/>
          <p:nvPr/>
        </p:nvSpPr>
        <p:spPr>
          <a:xfrm>
            <a:off x="8962230" y="1338863"/>
            <a:ext cx="28707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6" name="TextBox 105"/>
          <p:cNvSpPr txBox="1"/>
          <p:nvPr/>
        </p:nvSpPr>
        <p:spPr>
          <a:xfrm>
            <a:off x="335313" y="4219166"/>
            <a:ext cx="27749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8" name="TextBox 107"/>
          <p:cNvSpPr txBox="1"/>
          <p:nvPr/>
        </p:nvSpPr>
        <p:spPr>
          <a:xfrm>
            <a:off x="2879746" y="5947353"/>
            <a:ext cx="17814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Personal Relationships</a:t>
            </a:r>
          </a:p>
          <a:p>
            <a:r>
              <a:rPr lang="en-GB" sz="1400" dirty="0" smtClean="0"/>
              <a:t>Life Cycles</a:t>
            </a:r>
          </a:p>
          <a:p>
            <a:endParaRPr lang="en-GB" sz="1400" dirty="0"/>
          </a:p>
        </p:txBody>
      </p:sp>
      <p:sp>
        <p:nvSpPr>
          <p:cNvPr id="109" name="TextBox 108"/>
          <p:cNvSpPr txBox="1"/>
          <p:nvPr/>
        </p:nvSpPr>
        <p:spPr>
          <a:xfrm>
            <a:off x="5366282" y="5899999"/>
            <a:ext cx="1781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smtClean="0"/>
              <a:t>Take One Picture</a:t>
            </a:r>
            <a:endParaRPr lang="en-GB" sz="1400" dirty="0"/>
          </a:p>
        </p:txBody>
      </p:sp>
      <p:sp>
        <p:nvSpPr>
          <p:cNvPr id="110" name="TextBox 109"/>
          <p:cNvSpPr txBox="1"/>
          <p:nvPr/>
        </p:nvSpPr>
        <p:spPr>
          <a:xfrm>
            <a:off x="7629468" y="5844897"/>
            <a:ext cx="42034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44" name="AutoShape 68"/>
          <p:cNvSpPr>
            <a:spLocks noChangeArrowheads="1"/>
          </p:cNvSpPr>
          <p:nvPr/>
        </p:nvSpPr>
        <p:spPr bwMode="auto">
          <a:xfrm>
            <a:off x="204910" y="2562513"/>
            <a:ext cx="3195638" cy="1324520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 dirty="0" smtClean="0"/>
          </a:p>
          <a:p>
            <a:endParaRPr lang="en-GB" sz="1400" dirty="0" smtClean="0"/>
          </a:p>
          <a:p>
            <a:r>
              <a:rPr lang="en-GB" sz="1400" dirty="0" smtClean="0"/>
              <a:t>Geometry – Position and direction</a:t>
            </a:r>
          </a:p>
          <a:p>
            <a:r>
              <a:rPr lang="en-GB" sz="1400" dirty="0" smtClean="0"/>
              <a:t>Measures – converting units</a:t>
            </a:r>
            <a:endParaRPr lang="en-GB" sz="1400" dirty="0"/>
          </a:p>
        </p:txBody>
      </p:sp>
      <p:sp>
        <p:nvSpPr>
          <p:cNvPr id="46" name="TextBox 45"/>
          <p:cNvSpPr txBox="1"/>
          <p:nvPr/>
        </p:nvSpPr>
        <p:spPr>
          <a:xfrm>
            <a:off x="341866" y="261035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Maths</a:t>
            </a:r>
            <a:endParaRPr lang="en-GB" dirty="0"/>
          </a:p>
        </p:txBody>
      </p:sp>
      <p:sp>
        <p:nvSpPr>
          <p:cNvPr id="47" name="AutoShape 68"/>
          <p:cNvSpPr>
            <a:spLocks noChangeArrowheads="1"/>
          </p:cNvSpPr>
          <p:nvPr/>
        </p:nvSpPr>
        <p:spPr bwMode="auto">
          <a:xfrm>
            <a:off x="204910" y="1127133"/>
            <a:ext cx="3195638" cy="1361618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 dirty="0" smtClean="0"/>
          </a:p>
          <a:p>
            <a:endParaRPr lang="en-GB" sz="1400" dirty="0"/>
          </a:p>
          <a:p>
            <a:r>
              <a:rPr lang="en-GB" sz="1400" b="1" dirty="0" smtClean="0"/>
              <a:t>Reading: </a:t>
            </a:r>
            <a:r>
              <a:rPr lang="en-GB" sz="1400" dirty="0" smtClean="0"/>
              <a:t>White Dolphin Gil Lewis </a:t>
            </a:r>
          </a:p>
          <a:p>
            <a:r>
              <a:rPr lang="en-GB" sz="1400" b="1" dirty="0" smtClean="0"/>
              <a:t>Writing: Formal report - </a:t>
            </a:r>
            <a:r>
              <a:rPr lang="en-GB" sz="1400" dirty="0" smtClean="0"/>
              <a:t>Weather</a:t>
            </a:r>
            <a:endParaRPr lang="en-GB" sz="1400" b="1" dirty="0" smtClean="0"/>
          </a:p>
        </p:txBody>
      </p:sp>
      <p:sp>
        <p:nvSpPr>
          <p:cNvPr id="48" name="TextBox 47"/>
          <p:cNvSpPr txBox="1"/>
          <p:nvPr/>
        </p:nvSpPr>
        <p:spPr>
          <a:xfrm>
            <a:off x="400494" y="1143663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English</a:t>
            </a:r>
            <a:endParaRPr lang="en-GB" dirty="0"/>
          </a:p>
        </p:txBody>
      </p:sp>
      <p:sp>
        <p:nvSpPr>
          <p:cNvPr id="53" name="AutoShape 68"/>
          <p:cNvSpPr>
            <a:spLocks noChangeArrowheads="1"/>
          </p:cNvSpPr>
          <p:nvPr/>
        </p:nvSpPr>
        <p:spPr bwMode="auto">
          <a:xfrm>
            <a:off x="8733461" y="3848623"/>
            <a:ext cx="3195638" cy="139211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 dirty="0" smtClean="0"/>
          </a:p>
          <a:p>
            <a:endParaRPr lang="en-GB" sz="1400" dirty="0" smtClean="0"/>
          </a:p>
          <a:p>
            <a:r>
              <a:rPr lang="en-GB" sz="1400" dirty="0" smtClean="0"/>
              <a:t>Local Area Study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4" name="TextBox 53"/>
          <p:cNvSpPr txBox="1"/>
          <p:nvPr/>
        </p:nvSpPr>
        <p:spPr>
          <a:xfrm>
            <a:off x="8895930" y="391916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Geography</a:t>
            </a:r>
            <a:endParaRPr lang="en-GB" dirty="0"/>
          </a:p>
        </p:txBody>
      </p:sp>
      <p:sp>
        <p:nvSpPr>
          <p:cNvPr id="56" name="AutoShape 68"/>
          <p:cNvSpPr>
            <a:spLocks noChangeArrowheads="1"/>
          </p:cNvSpPr>
          <p:nvPr/>
        </p:nvSpPr>
        <p:spPr bwMode="auto">
          <a:xfrm>
            <a:off x="8877546" y="2306493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  <a:p>
            <a:endParaRPr lang="en-GB" sz="1400" dirty="0" smtClean="0"/>
          </a:p>
          <a:p>
            <a:r>
              <a:rPr lang="en-GB" sz="1400" dirty="0" smtClean="0"/>
              <a:t>The Victorians</a:t>
            </a:r>
            <a:endParaRPr lang="en-GB" sz="1400" dirty="0"/>
          </a:p>
        </p:txBody>
      </p:sp>
      <p:sp>
        <p:nvSpPr>
          <p:cNvPr id="57" name="TextBox 56"/>
          <p:cNvSpPr txBox="1"/>
          <p:nvPr/>
        </p:nvSpPr>
        <p:spPr>
          <a:xfrm>
            <a:off x="8998726" y="2377403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History</a:t>
            </a:r>
            <a:endParaRPr lang="en-GB" dirty="0"/>
          </a:p>
        </p:txBody>
      </p:sp>
      <p:sp>
        <p:nvSpPr>
          <p:cNvPr id="59" name="AutoShape 68"/>
          <p:cNvSpPr>
            <a:spLocks noChangeArrowheads="1"/>
          </p:cNvSpPr>
          <p:nvPr/>
        </p:nvSpPr>
        <p:spPr bwMode="auto">
          <a:xfrm>
            <a:off x="8784635" y="1018741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8947104" y="1074106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PE</a:t>
            </a:r>
            <a:endParaRPr lang="en-GB" dirty="0"/>
          </a:p>
        </p:txBody>
      </p:sp>
      <p:sp>
        <p:nvSpPr>
          <p:cNvPr id="63" name="TextBox 62"/>
          <p:cNvSpPr txBox="1"/>
          <p:nvPr/>
        </p:nvSpPr>
        <p:spPr>
          <a:xfrm>
            <a:off x="497782" y="4493315"/>
            <a:ext cx="27683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Meteorology </a:t>
            </a:r>
            <a:endParaRPr lang="en-GB" sz="1400" dirty="0"/>
          </a:p>
        </p:txBody>
      </p:sp>
      <p:sp>
        <p:nvSpPr>
          <p:cNvPr id="64" name="TextBox 63"/>
          <p:cNvSpPr txBox="1"/>
          <p:nvPr/>
        </p:nvSpPr>
        <p:spPr>
          <a:xfrm>
            <a:off x="8854562" y="1556453"/>
            <a:ext cx="27683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Athletics</a:t>
            </a:r>
            <a:endParaRPr lang="en-GB" sz="1400" dirty="0"/>
          </a:p>
        </p:txBody>
      </p:sp>
      <p:sp>
        <p:nvSpPr>
          <p:cNvPr id="75" name="AutoShape 72"/>
          <p:cNvSpPr>
            <a:spLocks noChangeArrowheads="1"/>
          </p:cNvSpPr>
          <p:nvPr/>
        </p:nvSpPr>
        <p:spPr bwMode="auto">
          <a:xfrm>
            <a:off x="7469517" y="5328875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TextBox 75"/>
          <p:cNvSpPr txBox="1"/>
          <p:nvPr/>
        </p:nvSpPr>
        <p:spPr>
          <a:xfrm>
            <a:off x="7619597" y="5411162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Computing</a:t>
            </a:r>
            <a:endParaRPr lang="en-GB" dirty="0"/>
          </a:p>
        </p:txBody>
      </p:sp>
      <p:sp>
        <p:nvSpPr>
          <p:cNvPr id="77" name="TextBox 76"/>
          <p:cNvSpPr txBox="1"/>
          <p:nvPr/>
        </p:nvSpPr>
        <p:spPr>
          <a:xfrm>
            <a:off x="7770891" y="5876852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78" name="AutoShape 72"/>
          <p:cNvSpPr>
            <a:spLocks noChangeArrowheads="1"/>
          </p:cNvSpPr>
          <p:nvPr/>
        </p:nvSpPr>
        <p:spPr bwMode="auto">
          <a:xfrm>
            <a:off x="9797006" y="5328875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Box 78"/>
          <p:cNvSpPr txBox="1"/>
          <p:nvPr/>
        </p:nvSpPr>
        <p:spPr>
          <a:xfrm>
            <a:off x="9947086" y="5411162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Spanish</a:t>
            </a:r>
            <a:endParaRPr lang="en-GB" dirty="0"/>
          </a:p>
        </p:txBody>
      </p:sp>
      <p:sp>
        <p:nvSpPr>
          <p:cNvPr id="80" name="TextBox 79"/>
          <p:cNvSpPr txBox="1"/>
          <p:nvPr/>
        </p:nvSpPr>
        <p:spPr>
          <a:xfrm>
            <a:off x="10098380" y="5876852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84" name="TextBox 83"/>
          <p:cNvSpPr txBox="1"/>
          <p:nvPr/>
        </p:nvSpPr>
        <p:spPr>
          <a:xfrm>
            <a:off x="7605623" y="5868629"/>
            <a:ext cx="1837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Selection in Quizzes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9980237" y="5856763"/>
            <a:ext cx="18375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The Romans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50121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">
      <a:majorFont>
        <a:latin typeface="XCCW Joined 10a"/>
        <a:ea typeface=""/>
        <a:cs typeface=""/>
      </a:majorFont>
      <a:minorFont>
        <a:latin typeface="XCCW Joined 10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594</TotalTime>
  <Words>183</Words>
  <Application>Microsoft Office PowerPoint</Application>
  <PresentationFormat>Widescreen</PresentationFormat>
  <Paragraphs>83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Times New Roman</vt:lpstr>
      <vt:lpstr>XCCW Joined 10a</vt:lpstr>
      <vt:lpstr>Office Theme</vt:lpstr>
      <vt:lpstr>PowerPoint Presentation</vt:lpstr>
      <vt:lpstr>PowerPoint Presentation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Bruce  Craggs</dc:creator>
  <cp:lastModifiedBy>Louise Cross</cp:lastModifiedBy>
  <cp:revision>56</cp:revision>
  <dcterms:created xsi:type="dcterms:W3CDTF">2021-12-09T12:49:56Z</dcterms:created>
  <dcterms:modified xsi:type="dcterms:W3CDTF">2022-05-19T11:22:34Z</dcterms:modified>
</cp:coreProperties>
</file>