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69" r:id="rId5"/>
    <p:sldId id="295" r:id="rId6"/>
    <p:sldId id="296" r:id="rId7"/>
    <p:sldId id="274" r:id="rId8"/>
    <p:sldId id="294" r:id="rId9"/>
    <p:sldId id="291" r:id="rId10"/>
    <p:sldId id="292" r:id="rId11"/>
    <p:sldId id="293" r:id="rId12"/>
    <p:sldId id="304" r:id="rId13"/>
    <p:sldId id="305" r:id="rId14"/>
    <p:sldId id="262" r:id="rId15"/>
    <p:sldId id="298" r:id="rId16"/>
    <p:sldId id="300" r:id="rId17"/>
    <p:sldId id="299" r:id="rId18"/>
    <p:sldId id="301" r:id="rId19"/>
    <p:sldId id="302" r:id="rId20"/>
    <p:sldId id="303" r:id="rId21"/>
    <p:sldId id="306" r:id="rId22"/>
    <p:sldId id="259" r:id="rId23"/>
    <p:sldId id="308" r:id="rId24"/>
    <p:sldId id="261" r:id="rId25"/>
    <p:sldId id="309" r:id="rId26"/>
    <p:sldId id="263" r:id="rId27"/>
    <p:sldId id="264" r:id="rId28"/>
    <p:sldId id="265" r:id="rId29"/>
    <p:sldId id="266" r:id="rId30"/>
    <p:sldId id="267" r:id="rId31"/>
    <p:sldId id="310" r:id="rId32"/>
    <p:sldId id="311" r:id="rId33"/>
    <p:sldId id="312" r:id="rId34"/>
    <p:sldId id="260" r:id="rId35"/>
    <p:sldId id="27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29/11/2023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29/11/2023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29/11/2023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sv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19.svg"/><Relationship Id="rId7" Type="http://schemas.openxmlformats.org/officeDocument/2006/relationships/image" Target="../media/image29.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41.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43.png"/><Relationship Id="rId4" Type="http://schemas.openxmlformats.org/officeDocument/2006/relationships/image" Target="../media/image42.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4.png"/><Relationship Id="rId1" Type="http://schemas.openxmlformats.org/officeDocument/2006/relationships/slideLayout" Target="../slideLayouts/slideLayout1.xml"/><Relationship Id="rId4" Type="http://schemas.openxmlformats.org/officeDocument/2006/relationships/image" Target="../media/image19.sv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5.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34.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6.png"/><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58.png"/></Relationships>
</file>

<file path=ppt/slides/_rels/slide35.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519675" y="4964514"/>
            <a:ext cx="2930715"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English</a:t>
            </a:r>
          </a:p>
        </p:txBody>
      </p:sp>
      <p:pic>
        <p:nvPicPr>
          <p:cNvPr id="4" name="Graphic 3" descr="Blackboard outline">
            <a:extLst>
              <a:ext uri="{FF2B5EF4-FFF2-40B4-BE49-F238E27FC236}">
                <a16:creationId xmlns:a16="http://schemas.microsoft.com/office/drawing/2014/main" id="{1274CD2C-24E5-413C-88E8-B0AB74E95A7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71481" y="1127950"/>
            <a:ext cx="1596501" cy="1596501"/>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English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700472"/>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210200" y="1470734"/>
            <a:ext cx="11981800" cy="526297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marL="285750" indent="-285750">
              <a:buFont typeface="Arial" panose="020B0604020202020204" pitchFamily="34" charset="0"/>
              <a:buChar char="•"/>
            </a:pPr>
            <a:r>
              <a:rPr lang="en-US" sz="1600" b="0" i="0" dirty="0">
                <a:effectLst/>
                <a:latin typeface="+mj-lt"/>
              </a:rPr>
              <a:t>At St. John the Baptist Catholic Primary School, our English curriculum is designed to develop children’s love of reading, writing and discussion and prepare our learners for life as successful, valuable and socially responsible citizens. </a:t>
            </a:r>
          </a:p>
          <a:p>
            <a:pPr marL="285750" indent="-285750">
              <a:buFont typeface="Arial" panose="020B0604020202020204" pitchFamily="34" charset="0"/>
              <a:buChar char="•"/>
            </a:pPr>
            <a:endParaRPr lang="en-US" sz="1600" b="0" i="0" dirty="0">
              <a:effectLst/>
              <a:latin typeface="+mj-lt"/>
            </a:endParaRPr>
          </a:p>
          <a:p>
            <a:pPr marL="285750" indent="-285750">
              <a:buFont typeface="Arial" panose="020B0604020202020204" pitchFamily="34" charset="0"/>
              <a:buChar char="•"/>
            </a:pPr>
            <a:r>
              <a:rPr lang="en-US" sz="1600" b="0" i="0" dirty="0">
                <a:effectLst/>
                <a:latin typeface="+mj-lt"/>
              </a:rPr>
              <a:t>We inspire an appreciation of our rich and varied literary heritage and a habit of reading widely and often. </a:t>
            </a:r>
          </a:p>
          <a:p>
            <a:pPr marL="285750" indent="-285750">
              <a:buFont typeface="Arial" panose="020B0604020202020204" pitchFamily="34" charset="0"/>
              <a:buChar char="•"/>
            </a:pPr>
            <a:endParaRPr lang="en-US" sz="1600" b="0" i="0" dirty="0">
              <a:effectLst/>
              <a:latin typeface="+mj-lt"/>
            </a:endParaRPr>
          </a:p>
          <a:p>
            <a:pPr marL="285750" indent="-285750">
              <a:buFont typeface="Arial" panose="020B0604020202020204" pitchFamily="34" charset="0"/>
              <a:buChar char="•"/>
            </a:pPr>
            <a:r>
              <a:rPr lang="en-US" sz="1600" b="0" i="0" dirty="0">
                <a:effectLst/>
                <a:latin typeface="+mj-lt"/>
              </a:rPr>
              <a:t>We nurture a culture where children take pride in their writing, can write clearly, imaginatively and accurately and adapt their language and style for a range of contexts.</a:t>
            </a:r>
          </a:p>
          <a:p>
            <a:pPr marL="285750" indent="-285750">
              <a:buFont typeface="Arial" panose="020B0604020202020204" pitchFamily="34" charset="0"/>
              <a:buChar char="•"/>
            </a:pPr>
            <a:endParaRPr lang="en-US" sz="1600" b="0" i="0" dirty="0">
              <a:effectLst/>
              <a:latin typeface="+mj-lt"/>
            </a:endParaRPr>
          </a:p>
          <a:p>
            <a:pPr marL="285750" indent="-285750">
              <a:buFont typeface="Arial" panose="020B0604020202020204" pitchFamily="34" charset="0"/>
              <a:buChar char="•"/>
            </a:pPr>
            <a:r>
              <a:rPr lang="en-US" sz="1600" b="0" i="0" dirty="0">
                <a:effectLst/>
                <a:latin typeface="+mj-lt"/>
              </a:rPr>
              <a:t>We inspire children to be confident in the art of speaking and listening and to use discussion to communicate and further their learning in all areas of the curriculum.</a:t>
            </a:r>
          </a:p>
          <a:p>
            <a:pPr marL="285750" indent="-285750">
              <a:buFont typeface="Arial" panose="020B0604020202020204" pitchFamily="34" charset="0"/>
              <a:buChar char="•"/>
            </a:pPr>
            <a:endParaRPr lang="en-US" sz="1600" b="0" i="0" dirty="0">
              <a:effectLst/>
              <a:latin typeface="+mj-lt"/>
            </a:endParaRPr>
          </a:p>
          <a:p>
            <a:pPr marL="285750" indent="-285750">
              <a:buFont typeface="Arial" panose="020B0604020202020204" pitchFamily="34" charset="0"/>
              <a:buChar char="•"/>
            </a:pPr>
            <a:r>
              <a:rPr lang="en-US" sz="1600" b="0" i="0" dirty="0">
                <a:effectLst/>
                <a:latin typeface="+mj-lt"/>
              </a:rPr>
              <a:t>We believe that children need to develop a secure knowledge-base in English, which follows a clear pathway of progression as they advance through the primary curriculum. our carefully sequenced, broad and balanced curriculum, underpinned by inclusive practice, aims to provide our children with the opportunity to build on their experiences in order to achieve their goals. </a:t>
            </a:r>
          </a:p>
          <a:p>
            <a:pPr marL="285750" indent="-285750">
              <a:buFont typeface="Arial" panose="020B0604020202020204" pitchFamily="34" charset="0"/>
              <a:buChar char="•"/>
            </a:pPr>
            <a:endParaRPr lang="en-US" sz="1600" b="0" i="0" dirty="0">
              <a:effectLst/>
              <a:latin typeface="+mj-lt"/>
            </a:endParaRPr>
          </a:p>
          <a:p>
            <a:pPr marL="285750" indent="-285750">
              <a:buFont typeface="Arial" panose="020B0604020202020204" pitchFamily="34" charset="0"/>
              <a:buChar char="•"/>
            </a:pPr>
            <a:r>
              <a:rPr lang="en-US" sz="1600" b="0" i="0" dirty="0">
                <a:effectLst/>
                <a:latin typeface="+mj-lt"/>
              </a:rPr>
              <a:t>We believe that a secure basis in literacy skills is crucial to a high-quality education across the curriculum.</a:t>
            </a: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635215"/>
            <a:ext cx="835519" cy="835519"/>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23155" y="1673280"/>
            <a:ext cx="11974237" cy="493981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marL="285750" indent="-285750" algn="just">
              <a:buFont typeface="Arial" panose="020B0604020202020204" pitchFamily="34" charset="0"/>
              <a:buChar char="•"/>
            </a:pPr>
            <a:r>
              <a:rPr lang="en-US" sz="1500" b="0" i="0" dirty="0">
                <a:effectLst/>
                <a:latin typeface="+mj-lt"/>
              </a:rPr>
              <a:t>Our English curriculum is implemented using rich texts from the Literary Curriculum, chosen to enthuse and engage our children. Texts are carefully selected to link with the topics children are learning about and these are used as a springboard to inspire children to read and write.</a:t>
            </a:r>
          </a:p>
          <a:p>
            <a:pPr marL="285750" indent="-285750" algn="just">
              <a:buFont typeface="Arial" panose="020B0604020202020204" pitchFamily="34" charset="0"/>
              <a:buChar char="•"/>
            </a:pPr>
            <a:endParaRPr lang="en-US" sz="1500" b="0" i="0" dirty="0">
              <a:effectLst/>
              <a:latin typeface="+mj-lt"/>
            </a:endParaRPr>
          </a:p>
          <a:p>
            <a:pPr marL="285750" indent="-285750" algn="just">
              <a:buFont typeface="Arial" panose="020B0604020202020204" pitchFamily="34" charset="0"/>
              <a:buChar char="•"/>
            </a:pPr>
            <a:r>
              <a:rPr lang="en-US" sz="1500" b="0" i="0" dirty="0">
                <a:effectLst/>
                <a:latin typeface="+mj-lt"/>
              </a:rPr>
              <a:t>Our English curriculum provides many purposeful opportunities for reading, writing and discussion, with children being given the opportunity to write in short-burst and ‘longer writes’, spanning a variety of genres, with a sharp focus on purpose and audience. </a:t>
            </a:r>
          </a:p>
          <a:p>
            <a:pPr marL="285750" indent="-285750" algn="just">
              <a:buFont typeface="Arial" panose="020B0604020202020204" pitchFamily="34" charset="0"/>
              <a:buChar char="•"/>
            </a:pPr>
            <a:endParaRPr lang="en-US" sz="1500" b="0" i="0" dirty="0">
              <a:effectLst/>
              <a:latin typeface="+mj-lt"/>
            </a:endParaRPr>
          </a:p>
          <a:p>
            <a:pPr marL="285750" indent="-285750" algn="just">
              <a:buFont typeface="Arial" panose="020B0604020202020204" pitchFamily="34" charset="0"/>
              <a:buChar char="•"/>
            </a:pPr>
            <a:r>
              <a:rPr lang="en-US" sz="1500" b="0" i="0" dirty="0">
                <a:effectLst/>
                <a:latin typeface="+mj-lt"/>
              </a:rPr>
              <a:t>We aim for all of our children to be proficient readers, writers, spellers and speakers, who can transfer their English skills to other curriculum subjects.</a:t>
            </a:r>
          </a:p>
          <a:p>
            <a:pPr marL="285750" indent="-285750" algn="just">
              <a:buFont typeface="Arial" panose="020B0604020202020204" pitchFamily="34" charset="0"/>
              <a:buChar char="•"/>
            </a:pPr>
            <a:endParaRPr lang="en-US" sz="1500" b="0" i="0" dirty="0">
              <a:effectLst/>
              <a:latin typeface="+mj-lt"/>
            </a:endParaRPr>
          </a:p>
          <a:p>
            <a:pPr marL="285750" indent="-285750" algn="just">
              <a:buFont typeface="Arial" panose="020B0604020202020204" pitchFamily="34" charset="0"/>
              <a:buChar char="•"/>
            </a:pPr>
            <a:r>
              <a:rPr lang="en-US" sz="1500" b="0" i="0" dirty="0">
                <a:effectLst/>
                <a:latin typeface="+mj-lt"/>
              </a:rPr>
              <a:t>Our English lessons develop pupils’ spoken language, reading, writing, grammar and vocabulary, teaching them how to write within specific genres and which structural and language features to include to be successful.  </a:t>
            </a:r>
          </a:p>
          <a:p>
            <a:pPr marL="285750" indent="-285750" algn="just">
              <a:buFont typeface="Arial" panose="020B0604020202020204" pitchFamily="34" charset="0"/>
              <a:buChar char="•"/>
            </a:pPr>
            <a:endParaRPr lang="en-US" sz="1500" b="0" i="0" dirty="0">
              <a:effectLst/>
              <a:latin typeface="+mj-lt"/>
            </a:endParaRPr>
          </a:p>
          <a:p>
            <a:pPr marL="285750" indent="-285750" algn="just">
              <a:buFont typeface="Arial" panose="020B0604020202020204" pitchFamily="34" charset="0"/>
              <a:buChar char="•"/>
            </a:pPr>
            <a:r>
              <a:rPr lang="en-US" sz="1500" dirty="0">
                <a:latin typeface="+mj-lt"/>
              </a:rPr>
              <a:t>H</a:t>
            </a:r>
            <a:r>
              <a:rPr lang="en-US" sz="1500" b="0" i="0" dirty="0">
                <a:effectLst/>
                <a:latin typeface="+mj-lt"/>
              </a:rPr>
              <a:t>igh-quality teaching and modelling of writing and thinking out loud are deployed as a bridge so the children can see inside an expert writer’s</a:t>
            </a:r>
            <a:r>
              <a:rPr lang="en-US" sz="1500" dirty="0">
                <a:latin typeface="+mj-lt"/>
              </a:rPr>
              <a:t>’ thought process and intent.</a:t>
            </a:r>
          </a:p>
          <a:p>
            <a:pPr marL="285750" indent="-285750" algn="just">
              <a:buFont typeface="Arial" panose="020B0604020202020204" pitchFamily="34" charset="0"/>
              <a:buChar char="•"/>
            </a:pPr>
            <a:endParaRPr lang="en-US" sz="1500" b="0" i="0" dirty="0">
              <a:effectLst/>
              <a:latin typeface="+mj-lt"/>
            </a:endParaRPr>
          </a:p>
          <a:p>
            <a:pPr marL="285750" indent="-285750" algn="just">
              <a:buFont typeface="Arial" panose="020B0604020202020204" pitchFamily="34" charset="0"/>
              <a:buChar char="•"/>
            </a:pPr>
            <a:r>
              <a:rPr lang="en-US" sz="1500" b="0" i="0" dirty="0">
                <a:effectLst/>
                <a:latin typeface="+mj-lt"/>
              </a:rPr>
              <a:t>Lessons also focus on teaching specific spelling (through the SoundsWrite approach), grammar and punctuation skills, to enable our pupils to apply the skills they have been taught to their extended writing and writing across the curriculum.</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78036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English Curriculum</a:t>
            </a:r>
          </a:p>
        </p:txBody>
      </p:sp>
      <p:pic>
        <p:nvPicPr>
          <p:cNvPr id="2" name="Picture 1">
            <a:extLst>
              <a:ext uri="{FF2B5EF4-FFF2-40B4-BE49-F238E27FC236}">
                <a16:creationId xmlns:a16="http://schemas.microsoft.com/office/drawing/2014/main" id="{46712BB0-6606-4E74-CE8F-1725C55607B3}"/>
              </a:ext>
            </a:extLst>
          </p:cNvPr>
          <p:cNvPicPr>
            <a:picLocks noChangeAspect="1"/>
          </p:cNvPicPr>
          <p:nvPr/>
        </p:nvPicPr>
        <p:blipFill>
          <a:blip r:embed="rId4"/>
          <a:stretch>
            <a:fillRect/>
          </a:stretch>
        </p:blipFill>
        <p:spPr>
          <a:xfrm>
            <a:off x="10439206" y="699477"/>
            <a:ext cx="1590675" cy="841631"/>
          </a:xfrm>
          <a:prstGeom prst="rect">
            <a:avLst/>
          </a:prstGeom>
        </p:spPr>
      </p:pic>
      <p:pic>
        <p:nvPicPr>
          <p:cNvPr id="3" name="Picture 2">
            <a:extLst>
              <a:ext uri="{FF2B5EF4-FFF2-40B4-BE49-F238E27FC236}">
                <a16:creationId xmlns:a16="http://schemas.microsoft.com/office/drawing/2014/main" id="{9202DA73-BBA8-3B21-0605-9A376EE85917}"/>
              </a:ext>
            </a:extLst>
          </p:cNvPr>
          <p:cNvPicPr>
            <a:picLocks noChangeAspect="1"/>
          </p:cNvPicPr>
          <p:nvPr/>
        </p:nvPicPr>
        <p:blipFill>
          <a:blip r:embed="rId4"/>
          <a:stretch>
            <a:fillRect/>
          </a:stretch>
        </p:blipFill>
        <p:spPr>
          <a:xfrm>
            <a:off x="162119" y="699476"/>
            <a:ext cx="1590675" cy="841631"/>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225553" y="1909514"/>
            <a:ext cx="11966447" cy="418576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just"/>
            <a:r>
              <a:rPr lang="en-US" sz="1400" b="0" i="0" dirty="0">
                <a:effectLst/>
                <a:latin typeface="+mj-lt"/>
              </a:rPr>
              <a:t>Children will leave St. John the Baptist Catholic Primary School as happy, confident learners who have developed a love of reading and writing with the key skills and knowledge necessary for the next stage of their learning. They will have high aspirations and be confident in the art of speaking and listening, able to successfully use discussion to communicate and further their learning.  </a:t>
            </a:r>
          </a:p>
          <a:p>
            <a:pPr algn="just"/>
            <a:endParaRPr lang="en-US" sz="1400" dirty="0">
              <a:latin typeface="+mj-lt"/>
            </a:endParaRPr>
          </a:p>
          <a:p>
            <a:pPr algn="just"/>
            <a:r>
              <a:rPr lang="en-US" sz="1400" b="0" i="0" dirty="0">
                <a:effectLst/>
                <a:latin typeface="+mj-lt"/>
              </a:rPr>
              <a:t>We also have the following aims:</a:t>
            </a:r>
          </a:p>
          <a:p>
            <a:pPr algn="just"/>
            <a:endParaRPr lang="en-US" sz="1400" b="0" i="0" dirty="0">
              <a:effectLst/>
              <a:latin typeface="+mj-lt"/>
            </a:endParaRPr>
          </a:p>
          <a:p>
            <a:pPr algn="l">
              <a:buFont typeface="Arial" panose="020B0604020202020204" pitchFamily="34" charset="0"/>
              <a:buChar char="•"/>
            </a:pPr>
            <a:r>
              <a:rPr lang="en-US" sz="1400" b="0" i="0" dirty="0">
                <a:effectLst/>
                <a:latin typeface="+mj-lt"/>
              </a:rPr>
              <a:t>Pupils enjoy reading and writing across a range of genres.</a:t>
            </a:r>
          </a:p>
          <a:p>
            <a:pPr algn="l">
              <a:buFont typeface="Arial" panose="020B0604020202020204" pitchFamily="34" charset="0"/>
              <a:buChar char="•"/>
            </a:pPr>
            <a:r>
              <a:rPr lang="en-US" sz="1400" b="0" i="0" dirty="0">
                <a:effectLst/>
                <a:latin typeface="+mj-lt"/>
              </a:rPr>
              <a:t>Pupils enjoy reading regularly, for information and for enjoyment.</a:t>
            </a:r>
          </a:p>
          <a:p>
            <a:pPr algn="l">
              <a:buFont typeface="Arial" panose="020B0604020202020204" pitchFamily="34" charset="0"/>
              <a:buChar char="•"/>
            </a:pPr>
            <a:r>
              <a:rPr lang="en-US" sz="1400" b="0" i="0" dirty="0">
                <a:effectLst/>
                <a:latin typeface="+mj-lt"/>
              </a:rPr>
              <a:t>Pupils discuss books with excitement and interest.</a:t>
            </a:r>
          </a:p>
          <a:p>
            <a:pPr algn="l">
              <a:buFont typeface="Arial" panose="020B0604020202020204" pitchFamily="34" charset="0"/>
              <a:buChar char="•"/>
            </a:pPr>
            <a:r>
              <a:rPr lang="en-US" sz="1400" b="0" i="0" dirty="0">
                <a:effectLst/>
                <a:latin typeface="+mj-lt"/>
              </a:rPr>
              <a:t>Pupils enjoy writing and use the features of different genres and styles.</a:t>
            </a:r>
          </a:p>
          <a:p>
            <a:pPr algn="l">
              <a:buFont typeface="Arial" panose="020B0604020202020204" pitchFamily="34" charset="0"/>
              <a:buChar char="•"/>
            </a:pPr>
            <a:r>
              <a:rPr lang="en-US" sz="1400" b="0" i="0" dirty="0">
                <a:effectLst/>
                <a:latin typeface="+mj-lt"/>
              </a:rPr>
              <a:t>Pupils can confidently write for different purposes and audiences.</a:t>
            </a:r>
          </a:p>
          <a:p>
            <a:pPr algn="l">
              <a:buFont typeface="Arial" panose="020B0604020202020204" pitchFamily="34" charset="0"/>
              <a:buChar char="•"/>
            </a:pPr>
            <a:r>
              <a:rPr lang="en-US" sz="1400" b="0" i="0" dirty="0">
                <a:effectLst/>
                <a:latin typeface="+mj-lt"/>
              </a:rPr>
              <a:t>Pupils have a wide vocabulary that they use within their writing.</a:t>
            </a:r>
          </a:p>
          <a:p>
            <a:pPr algn="l">
              <a:buFont typeface="Arial" panose="020B0604020202020204" pitchFamily="34" charset="0"/>
              <a:buChar char="•"/>
            </a:pPr>
            <a:r>
              <a:rPr lang="en-US" sz="1400" b="0" i="0" dirty="0">
                <a:effectLst/>
                <a:latin typeface="+mj-lt"/>
              </a:rPr>
              <a:t>Pupils have a good knowledge of how to adapt their writing based on the context and audience.</a:t>
            </a:r>
          </a:p>
          <a:p>
            <a:pPr algn="l">
              <a:buFont typeface="Arial" panose="020B0604020202020204" pitchFamily="34" charset="0"/>
              <a:buChar char="•"/>
            </a:pPr>
            <a:r>
              <a:rPr lang="en-US" sz="1400" b="0" i="0" dirty="0">
                <a:effectLst/>
                <a:latin typeface="+mj-lt"/>
              </a:rPr>
              <a:t>Pupils leave primary school being able to apply spelling rules and patterns they have been taught.</a:t>
            </a:r>
          </a:p>
          <a:p>
            <a:pPr algn="l">
              <a:buFont typeface="Arial" panose="020B0604020202020204" pitchFamily="34" charset="0"/>
              <a:buChar char="•"/>
            </a:pPr>
            <a:r>
              <a:rPr lang="en-US" sz="1400" b="0" i="0" dirty="0">
                <a:effectLst/>
                <a:latin typeface="+mj-lt"/>
              </a:rPr>
              <a:t>Parents and carers will have a good understanding of how they can support pupils’ reading.</a:t>
            </a:r>
          </a:p>
          <a:p>
            <a:pPr algn="l">
              <a:buFont typeface="Arial" panose="020B0604020202020204" pitchFamily="34" charset="0"/>
              <a:buChar char="•"/>
            </a:pPr>
            <a:r>
              <a:rPr lang="en-US" sz="1400" b="0" i="0" dirty="0">
                <a:effectLst/>
                <a:latin typeface="+mj-lt"/>
              </a:rPr>
              <a:t>% of pupils working at ARE within each year group will be at least in line with national averages.</a:t>
            </a:r>
          </a:p>
          <a:p>
            <a:pPr algn="l">
              <a:buFont typeface="Arial" panose="020B0604020202020204" pitchFamily="34" charset="0"/>
              <a:buChar char="•"/>
            </a:pPr>
            <a:r>
              <a:rPr lang="en-US" sz="1400" b="0" i="0" dirty="0">
                <a:effectLst/>
                <a:latin typeface="+mj-lt"/>
              </a:rPr>
              <a:t>% of pupils working at Greater Depth within each year group will increase year-on-year.</a:t>
            </a:r>
          </a:p>
          <a:p>
            <a:pPr algn="l">
              <a:buFont typeface="Arial" panose="020B0604020202020204" pitchFamily="34" charset="0"/>
              <a:buChar char="•"/>
            </a:pPr>
            <a:r>
              <a:rPr lang="en-US" sz="1400" b="0" i="0" dirty="0">
                <a:effectLst/>
                <a:latin typeface="+mj-lt"/>
              </a:rPr>
              <a:t>There will be no significant gaps in the progress of different groups of pupils.</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English Curriculum</a:t>
            </a:r>
          </a:p>
        </p:txBody>
      </p:sp>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EYFS</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40347" y="1105591"/>
            <a:ext cx="1171130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3E823657-4FDF-44FF-8581-0EBC6B0D1904}"/>
              </a:ext>
            </a:extLst>
          </p:cNvPr>
          <p:cNvPicPr>
            <a:picLocks noChangeAspect="1"/>
          </p:cNvPicPr>
          <p:nvPr/>
        </p:nvPicPr>
        <p:blipFill>
          <a:blip r:embed="rId4"/>
          <a:stretch>
            <a:fillRect/>
          </a:stretch>
        </p:blipFill>
        <p:spPr>
          <a:xfrm>
            <a:off x="328951" y="2444115"/>
            <a:ext cx="11534098" cy="1969770"/>
          </a:xfrm>
          <a:prstGeom prst="rect">
            <a:avLst/>
          </a:prstGeom>
        </p:spPr>
      </p:pic>
    </p:spTree>
    <p:extLst>
      <p:ext uri="{BB962C8B-B14F-4D97-AF65-F5344CB8AC3E}">
        <p14:creationId xmlns:p14="http://schemas.microsoft.com/office/powerpoint/2010/main" val="1271154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KS1</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40347" y="1075111"/>
            <a:ext cx="1171130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9" name="Picture 8">
            <a:extLst>
              <a:ext uri="{FF2B5EF4-FFF2-40B4-BE49-F238E27FC236}">
                <a16:creationId xmlns:a16="http://schemas.microsoft.com/office/drawing/2014/main" id="{FB8BF57E-B16B-4849-AE83-989E19B31072}"/>
              </a:ext>
            </a:extLst>
          </p:cNvPr>
          <p:cNvPicPr>
            <a:picLocks noChangeAspect="1"/>
          </p:cNvPicPr>
          <p:nvPr/>
        </p:nvPicPr>
        <p:blipFill>
          <a:blip r:embed="rId4"/>
          <a:stretch>
            <a:fillRect/>
          </a:stretch>
        </p:blipFill>
        <p:spPr>
          <a:xfrm>
            <a:off x="386080" y="1244107"/>
            <a:ext cx="11206480" cy="5294318"/>
          </a:xfrm>
          <a:prstGeom prst="rect">
            <a:avLst/>
          </a:prstGeom>
        </p:spPr>
      </p:pic>
    </p:spTree>
    <p:extLst>
      <p:ext uri="{BB962C8B-B14F-4D97-AF65-F5344CB8AC3E}">
        <p14:creationId xmlns:p14="http://schemas.microsoft.com/office/powerpoint/2010/main" val="1868430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LKS2</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1808480" y="1075111"/>
            <a:ext cx="8554720"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9" name="Picture 8">
            <a:extLst>
              <a:ext uri="{FF2B5EF4-FFF2-40B4-BE49-F238E27FC236}">
                <a16:creationId xmlns:a16="http://schemas.microsoft.com/office/drawing/2014/main" id="{AF80C923-EBA8-4A1A-A252-3A06C30EA99A}"/>
              </a:ext>
            </a:extLst>
          </p:cNvPr>
          <p:cNvPicPr>
            <a:picLocks noChangeAspect="1"/>
          </p:cNvPicPr>
          <p:nvPr/>
        </p:nvPicPr>
        <p:blipFill>
          <a:blip r:embed="rId4"/>
          <a:stretch>
            <a:fillRect/>
          </a:stretch>
        </p:blipFill>
        <p:spPr>
          <a:xfrm>
            <a:off x="2085973" y="1202307"/>
            <a:ext cx="8013067" cy="5377917"/>
          </a:xfrm>
          <a:prstGeom prst="rect">
            <a:avLst/>
          </a:prstGeom>
        </p:spPr>
      </p:pic>
    </p:spTree>
    <p:extLst>
      <p:ext uri="{BB962C8B-B14F-4D97-AF65-F5344CB8AC3E}">
        <p14:creationId xmlns:p14="http://schemas.microsoft.com/office/powerpoint/2010/main" val="2757549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UKS2</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1960880" y="1075111"/>
            <a:ext cx="8300720"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a:extLst>
              <a:ext uri="{FF2B5EF4-FFF2-40B4-BE49-F238E27FC236}">
                <a16:creationId xmlns:a16="http://schemas.microsoft.com/office/drawing/2014/main" id="{04CC1275-4522-47B4-819B-B7EEB9127458}"/>
              </a:ext>
            </a:extLst>
          </p:cNvPr>
          <p:cNvPicPr>
            <a:picLocks noChangeAspect="1"/>
          </p:cNvPicPr>
          <p:nvPr/>
        </p:nvPicPr>
        <p:blipFill>
          <a:blip r:embed="rId4"/>
          <a:stretch>
            <a:fillRect/>
          </a:stretch>
        </p:blipFill>
        <p:spPr>
          <a:xfrm>
            <a:off x="2240279" y="1257166"/>
            <a:ext cx="7711440" cy="5268199"/>
          </a:xfrm>
          <a:prstGeom prst="rect">
            <a:avLst/>
          </a:prstGeom>
        </p:spPr>
      </p:pic>
    </p:spTree>
    <p:extLst>
      <p:ext uri="{BB962C8B-B14F-4D97-AF65-F5344CB8AC3E}">
        <p14:creationId xmlns:p14="http://schemas.microsoft.com/office/powerpoint/2010/main" val="183837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Disciplinary Reading</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24984" y="933790"/>
            <a:ext cx="1171130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E98A08D3-FBCD-4552-B4E0-EA0A0563229D}"/>
              </a:ext>
            </a:extLst>
          </p:cNvPr>
          <p:cNvPicPr>
            <a:picLocks noChangeAspect="1"/>
          </p:cNvPicPr>
          <p:nvPr/>
        </p:nvPicPr>
        <p:blipFill rotWithShape="1">
          <a:blip r:embed="rId2"/>
          <a:srcRect t="7642"/>
          <a:stretch/>
        </p:blipFill>
        <p:spPr>
          <a:xfrm>
            <a:off x="3825302" y="1171355"/>
            <a:ext cx="6659225" cy="2493084"/>
          </a:xfrm>
          <a:prstGeom prst="rect">
            <a:avLst/>
          </a:prstGeom>
          <a:ln>
            <a:solidFill>
              <a:schemeClr val="tx1"/>
            </a:solidFill>
          </a:ln>
        </p:spPr>
      </p:pic>
      <p:pic>
        <p:nvPicPr>
          <p:cNvPr id="5" name="Picture 4">
            <a:extLst>
              <a:ext uri="{FF2B5EF4-FFF2-40B4-BE49-F238E27FC236}">
                <a16:creationId xmlns:a16="http://schemas.microsoft.com/office/drawing/2014/main" id="{B9F3B435-FF48-5124-54B8-5E562EFEF500}"/>
              </a:ext>
            </a:extLst>
          </p:cNvPr>
          <p:cNvPicPr>
            <a:picLocks noChangeAspect="1"/>
          </p:cNvPicPr>
          <p:nvPr/>
        </p:nvPicPr>
        <p:blipFill>
          <a:blip r:embed="rId3"/>
          <a:stretch>
            <a:fillRect/>
          </a:stretch>
        </p:blipFill>
        <p:spPr>
          <a:xfrm>
            <a:off x="5817203" y="3841701"/>
            <a:ext cx="5969728" cy="2493084"/>
          </a:xfrm>
          <a:prstGeom prst="rect">
            <a:avLst/>
          </a:prstGeom>
        </p:spPr>
      </p:pic>
      <p:pic>
        <p:nvPicPr>
          <p:cNvPr id="7" name="Picture 6">
            <a:extLst>
              <a:ext uri="{FF2B5EF4-FFF2-40B4-BE49-F238E27FC236}">
                <a16:creationId xmlns:a16="http://schemas.microsoft.com/office/drawing/2014/main" id="{F3CC20CC-3248-814A-ADE0-E49449EB3188}"/>
              </a:ext>
            </a:extLst>
          </p:cNvPr>
          <p:cNvPicPr>
            <a:picLocks noChangeAspect="1"/>
          </p:cNvPicPr>
          <p:nvPr/>
        </p:nvPicPr>
        <p:blipFill>
          <a:blip r:embed="rId4"/>
          <a:stretch>
            <a:fillRect/>
          </a:stretch>
        </p:blipFill>
        <p:spPr>
          <a:xfrm>
            <a:off x="465521" y="3841701"/>
            <a:ext cx="5211146" cy="2493084"/>
          </a:xfrm>
          <a:prstGeom prst="rect">
            <a:avLst/>
          </a:prstGeom>
        </p:spPr>
      </p:pic>
      <p:pic>
        <p:nvPicPr>
          <p:cNvPr id="9" name="Picture 8">
            <a:extLst>
              <a:ext uri="{FF2B5EF4-FFF2-40B4-BE49-F238E27FC236}">
                <a16:creationId xmlns:a16="http://schemas.microsoft.com/office/drawing/2014/main" id="{90C8B640-1DF7-4201-7A82-ABD728CB4612}"/>
              </a:ext>
            </a:extLst>
          </p:cNvPr>
          <p:cNvPicPr>
            <a:picLocks noChangeAspect="1"/>
          </p:cNvPicPr>
          <p:nvPr/>
        </p:nvPicPr>
        <p:blipFill>
          <a:blip r:embed="rId5"/>
          <a:stretch>
            <a:fillRect/>
          </a:stretch>
        </p:blipFill>
        <p:spPr>
          <a:xfrm>
            <a:off x="986044" y="1058495"/>
            <a:ext cx="1908075" cy="2718803"/>
          </a:xfrm>
          <a:prstGeom prst="rect">
            <a:avLst/>
          </a:prstGeom>
        </p:spPr>
      </p:pic>
    </p:spTree>
    <p:extLst>
      <p:ext uri="{BB962C8B-B14F-4D97-AF65-F5344CB8AC3E}">
        <p14:creationId xmlns:p14="http://schemas.microsoft.com/office/powerpoint/2010/main" val="14924524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83428" y="0"/>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Cross-Curricular</a:t>
            </a:r>
          </a:p>
        </p:txBody>
      </p:sp>
      <p:sp>
        <p:nvSpPr>
          <p:cNvPr id="15" name="TextBox 14">
            <a:extLst>
              <a:ext uri="{FF2B5EF4-FFF2-40B4-BE49-F238E27FC236}">
                <a16:creationId xmlns:a16="http://schemas.microsoft.com/office/drawing/2014/main" id="{BB87E228-65C9-4A2E-A137-6059ACB82C4B}"/>
              </a:ext>
            </a:extLst>
          </p:cNvPr>
          <p:cNvSpPr txBox="1"/>
          <p:nvPr/>
        </p:nvSpPr>
        <p:spPr>
          <a:xfrm>
            <a:off x="618693" y="960196"/>
            <a:ext cx="11163732" cy="234660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nSpc>
                <a:spcPct val="115000"/>
              </a:lnSpc>
              <a:spcAft>
                <a:spcPts val="1000"/>
              </a:spcAft>
            </a:pPr>
            <a:r>
              <a:rPr lang="en-GB" sz="1600" dirty="0">
                <a:effectLst/>
                <a:latin typeface="XCCW Joined 10a" panose="03050602040000000000" pitchFamily="66" charset="0"/>
                <a:ea typeface="Times New Roman" panose="02020603050405020304" pitchFamily="18" charset="0"/>
                <a:cs typeface="Calibri" panose="020F0502020204030204" pitchFamily="34" charset="0"/>
              </a:rPr>
              <a:t>Using our English Curriculum, teachers will seek to take advantage of opportunities to make cross-curricular links, providing children with a variety of fiction and non-fiction books which closely link to the theme. The English curriculum has been carefully planned and selected to ensure children are exposed to a range of high-quality literature that focuses on a diverse range of topics and themes. With these links in mind, teachers will plan for pupils to practise and apply the skills, knowledge and understanding acquired through Reading lessons to other areas of the curriculum. This may include teacher modelling and shared reading activities.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185E1D5-3D8F-4087-A567-184EAF05C99D}"/>
              </a:ext>
            </a:extLst>
          </p:cNvPr>
          <p:cNvPicPr>
            <a:picLocks noChangeAspect="1"/>
          </p:cNvPicPr>
          <p:nvPr/>
        </p:nvPicPr>
        <p:blipFill>
          <a:blip r:embed="rId2"/>
          <a:stretch>
            <a:fillRect/>
          </a:stretch>
        </p:blipFill>
        <p:spPr>
          <a:xfrm>
            <a:off x="1894044" y="4134156"/>
            <a:ext cx="8256272" cy="2621038"/>
          </a:xfrm>
          <a:prstGeom prst="rect">
            <a:avLst/>
          </a:prstGeom>
        </p:spPr>
      </p:pic>
      <p:sp>
        <p:nvSpPr>
          <p:cNvPr id="9" name="TextBox 8">
            <a:extLst>
              <a:ext uri="{FF2B5EF4-FFF2-40B4-BE49-F238E27FC236}">
                <a16:creationId xmlns:a16="http://schemas.microsoft.com/office/drawing/2014/main" id="{0A2D9FF2-A338-4F37-8A45-7F184BF140BC}"/>
              </a:ext>
            </a:extLst>
          </p:cNvPr>
          <p:cNvSpPr txBox="1"/>
          <p:nvPr/>
        </p:nvSpPr>
        <p:spPr>
          <a:xfrm>
            <a:off x="2747960" y="3463616"/>
            <a:ext cx="3274220"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Black History Month</a:t>
            </a:r>
          </a:p>
        </p:txBody>
      </p:sp>
      <p:cxnSp>
        <p:nvCxnSpPr>
          <p:cNvPr id="10" name="Straight Arrow Connector 9">
            <a:extLst>
              <a:ext uri="{FF2B5EF4-FFF2-40B4-BE49-F238E27FC236}">
                <a16:creationId xmlns:a16="http://schemas.microsoft.com/office/drawing/2014/main" id="{A05417B1-C36B-4E95-B33F-E0FC939578C6}"/>
              </a:ext>
            </a:extLst>
          </p:cNvPr>
          <p:cNvCxnSpPr>
            <a:cxnSpLocks/>
          </p:cNvCxnSpPr>
          <p:nvPr/>
        </p:nvCxnSpPr>
        <p:spPr>
          <a:xfrm>
            <a:off x="4385070" y="3802170"/>
            <a:ext cx="0" cy="331986"/>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FFC46CDC-A1FF-4145-B4D4-618A5709ED3D}"/>
              </a:ext>
            </a:extLst>
          </p:cNvPr>
          <p:cNvCxnSpPr>
            <a:cxnSpLocks/>
          </p:cNvCxnSpPr>
          <p:nvPr/>
        </p:nvCxnSpPr>
        <p:spPr>
          <a:xfrm>
            <a:off x="1484691" y="6525369"/>
            <a:ext cx="409353"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6" name="TextBox 15">
            <a:extLst>
              <a:ext uri="{FF2B5EF4-FFF2-40B4-BE49-F238E27FC236}">
                <a16:creationId xmlns:a16="http://schemas.microsoft.com/office/drawing/2014/main" id="{0FE9F863-72FB-41AA-9C6B-DE2C0541C1DE}"/>
              </a:ext>
            </a:extLst>
          </p:cNvPr>
          <p:cNvSpPr txBox="1"/>
          <p:nvPr/>
        </p:nvSpPr>
        <p:spPr>
          <a:xfrm>
            <a:off x="53268" y="5370199"/>
            <a:ext cx="1371421" cy="116955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Supporting </a:t>
            </a:r>
          </a:p>
          <a:p>
            <a:pPr algn="ctr"/>
            <a:r>
              <a:rPr lang="en-GB" sz="1400" b="1" u="sng" dirty="0"/>
              <a:t>pre-learning for Year 6 </a:t>
            </a:r>
          </a:p>
          <a:p>
            <a:pPr algn="ctr"/>
            <a:r>
              <a:rPr lang="en-GB" sz="1400" b="1" u="sng" dirty="0"/>
              <a:t>(WW2 P)</a:t>
            </a:r>
          </a:p>
        </p:txBody>
      </p:sp>
      <p:sp>
        <p:nvSpPr>
          <p:cNvPr id="17" name="TextBox 16">
            <a:extLst>
              <a:ext uri="{FF2B5EF4-FFF2-40B4-BE49-F238E27FC236}">
                <a16:creationId xmlns:a16="http://schemas.microsoft.com/office/drawing/2014/main" id="{20DF6735-6EAE-4322-B535-33E6504EE2D3}"/>
              </a:ext>
            </a:extLst>
          </p:cNvPr>
          <p:cNvSpPr txBox="1"/>
          <p:nvPr/>
        </p:nvSpPr>
        <p:spPr>
          <a:xfrm>
            <a:off x="53268" y="3968163"/>
            <a:ext cx="1371421" cy="116955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Supports pre-learning for Year 5 (Slavery)</a:t>
            </a:r>
          </a:p>
        </p:txBody>
      </p:sp>
      <p:cxnSp>
        <p:nvCxnSpPr>
          <p:cNvPr id="18" name="Straight Arrow Connector 17">
            <a:extLst>
              <a:ext uri="{FF2B5EF4-FFF2-40B4-BE49-F238E27FC236}">
                <a16:creationId xmlns:a16="http://schemas.microsoft.com/office/drawing/2014/main" id="{8A6121E9-CF58-48FD-BE83-620CAE7A728C}"/>
              </a:ext>
            </a:extLst>
          </p:cNvPr>
          <p:cNvCxnSpPr>
            <a:cxnSpLocks/>
          </p:cNvCxnSpPr>
          <p:nvPr/>
        </p:nvCxnSpPr>
        <p:spPr>
          <a:xfrm>
            <a:off x="1484690" y="4999889"/>
            <a:ext cx="3593337" cy="64630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4502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2418" y="111711"/>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Vocabulary Progression</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3887" y="-41647"/>
            <a:ext cx="914400" cy="914400"/>
          </a:xfrm>
          <a:prstGeom prst="rect">
            <a:avLst/>
          </a:prstGeom>
        </p:spPr>
      </p:pic>
      <p:sp>
        <p:nvSpPr>
          <p:cNvPr id="11" name="TextBox 10">
            <a:extLst>
              <a:ext uri="{FF2B5EF4-FFF2-40B4-BE49-F238E27FC236}">
                <a16:creationId xmlns:a16="http://schemas.microsoft.com/office/drawing/2014/main" id="{3112C26A-4768-4E8C-A8A2-DE3C7FA47A75}"/>
              </a:ext>
            </a:extLst>
          </p:cNvPr>
          <p:cNvSpPr txBox="1"/>
          <p:nvPr/>
        </p:nvSpPr>
        <p:spPr>
          <a:xfrm>
            <a:off x="280036" y="1302860"/>
            <a:ext cx="114039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8" name="TextBox 7">
            <a:extLst>
              <a:ext uri="{FF2B5EF4-FFF2-40B4-BE49-F238E27FC236}">
                <a16:creationId xmlns:a16="http://schemas.microsoft.com/office/drawing/2014/main" id="{AB3BAE98-1B80-4D86-871E-659CAF0096FB}"/>
              </a:ext>
            </a:extLst>
          </p:cNvPr>
          <p:cNvSpPr txBox="1"/>
          <p:nvPr/>
        </p:nvSpPr>
        <p:spPr>
          <a:xfrm>
            <a:off x="8452088" y="3946982"/>
            <a:ext cx="1447060"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6</a:t>
            </a:r>
          </a:p>
        </p:txBody>
      </p:sp>
      <p:sp>
        <p:nvSpPr>
          <p:cNvPr id="10" name="TextBox 9">
            <a:extLst>
              <a:ext uri="{FF2B5EF4-FFF2-40B4-BE49-F238E27FC236}">
                <a16:creationId xmlns:a16="http://schemas.microsoft.com/office/drawing/2014/main" id="{D50C0BC6-3334-4DE2-B210-A063634C9EED}"/>
              </a:ext>
            </a:extLst>
          </p:cNvPr>
          <p:cNvSpPr txBox="1"/>
          <p:nvPr/>
        </p:nvSpPr>
        <p:spPr>
          <a:xfrm>
            <a:off x="2064888" y="3962012"/>
            <a:ext cx="1447060"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5</a:t>
            </a:r>
          </a:p>
        </p:txBody>
      </p:sp>
      <p:sp>
        <p:nvSpPr>
          <p:cNvPr id="15" name="TextBox 14">
            <a:extLst>
              <a:ext uri="{FF2B5EF4-FFF2-40B4-BE49-F238E27FC236}">
                <a16:creationId xmlns:a16="http://schemas.microsoft.com/office/drawing/2014/main" id="{2F87BA13-D739-47CB-9419-102AAE9FB962}"/>
              </a:ext>
            </a:extLst>
          </p:cNvPr>
          <p:cNvSpPr txBox="1"/>
          <p:nvPr/>
        </p:nvSpPr>
        <p:spPr>
          <a:xfrm>
            <a:off x="8452088" y="1542350"/>
            <a:ext cx="1447060"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a:t>
            </a:r>
          </a:p>
        </p:txBody>
      </p:sp>
      <p:sp>
        <p:nvSpPr>
          <p:cNvPr id="18" name="TextBox 17">
            <a:extLst>
              <a:ext uri="{FF2B5EF4-FFF2-40B4-BE49-F238E27FC236}">
                <a16:creationId xmlns:a16="http://schemas.microsoft.com/office/drawing/2014/main" id="{34081E8E-A5A3-493C-A4E5-086C5879A05C}"/>
              </a:ext>
            </a:extLst>
          </p:cNvPr>
          <p:cNvSpPr txBox="1"/>
          <p:nvPr/>
        </p:nvSpPr>
        <p:spPr>
          <a:xfrm>
            <a:off x="2064887" y="1544217"/>
            <a:ext cx="1447060"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16" name="TextBox 15">
            <a:extLst>
              <a:ext uri="{FF2B5EF4-FFF2-40B4-BE49-F238E27FC236}">
                <a16:creationId xmlns:a16="http://schemas.microsoft.com/office/drawing/2014/main" id="{8C6574F6-20CD-4867-8DEB-9372107529F6}"/>
              </a:ext>
            </a:extLst>
          </p:cNvPr>
          <p:cNvSpPr txBox="1"/>
          <p:nvPr/>
        </p:nvSpPr>
        <p:spPr>
          <a:xfrm>
            <a:off x="3994134" y="1532371"/>
            <a:ext cx="3975768"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Selection of Vocabulary</a:t>
            </a:r>
          </a:p>
        </p:txBody>
      </p:sp>
      <p:pic>
        <p:nvPicPr>
          <p:cNvPr id="5" name="Picture 4">
            <a:extLst>
              <a:ext uri="{FF2B5EF4-FFF2-40B4-BE49-F238E27FC236}">
                <a16:creationId xmlns:a16="http://schemas.microsoft.com/office/drawing/2014/main" id="{2E0A747A-D2A3-4C09-B5E0-FEF1009D113A}"/>
              </a:ext>
            </a:extLst>
          </p:cNvPr>
          <p:cNvPicPr>
            <a:picLocks noChangeAspect="1"/>
          </p:cNvPicPr>
          <p:nvPr/>
        </p:nvPicPr>
        <p:blipFill>
          <a:blip r:embed="rId4"/>
          <a:stretch>
            <a:fillRect/>
          </a:stretch>
        </p:blipFill>
        <p:spPr>
          <a:xfrm>
            <a:off x="6878319" y="4464296"/>
            <a:ext cx="4476365" cy="1799672"/>
          </a:xfrm>
          <a:prstGeom prst="rect">
            <a:avLst/>
          </a:prstGeom>
        </p:spPr>
      </p:pic>
      <p:pic>
        <p:nvPicPr>
          <p:cNvPr id="13" name="Picture 12">
            <a:extLst>
              <a:ext uri="{FF2B5EF4-FFF2-40B4-BE49-F238E27FC236}">
                <a16:creationId xmlns:a16="http://schemas.microsoft.com/office/drawing/2014/main" id="{410A4C4B-868B-442C-9049-27D35BF00CE9}"/>
              </a:ext>
            </a:extLst>
          </p:cNvPr>
          <p:cNvPicPr>
            <a:picLocks noChangeAspect="1"/>
          </p:cNvPicPr>
          <p:nvPr/>
        </p:nvPicPr>
        <p:blipFill>
          <a:blip r:embed="rId5"/>
          <a:stretch>
            <a:fillRect/>
          </a:stretch>
        </p:blipFill>
        <p:spPr>
          <a:xfrm>
            <a:off x="955927" y="4508839"/>
            <a:ext cx="4240213" cy="1700983"/>
          </a:xfrm>
          <a:prstGeom prst="rect">
            <a:avLst/>
          </a:prstGeom>
        </p:spPr>
      </p:pic>
      <p:pic>
        <p:nvPicPr>
          <p:cNvPr id="20" name="Picture 19">
            <a:extLst>
              <a:ext uri="{FF2B5EF4-FFF2-40B4-BE49-F238E27FC236}">
                <a16:creationId xmlns:a16="http://schemas.microsoft.com/office/drawing/2014/main" id="{C8708FA4-0C1F-4914-97AB-FC8BF079BF77}"/>
              </a:ext>
            </a:extLst>
          </p:cNvPr>
          <p:cNvPicPr>
            <a:picLocks noChangeAspect="1"/>
          </p:cNvPicPr>
          <p:nvPr/>
        </p:nvPicPr>
        <p:blipFill>
          <a:blip r:embed="rId6"/>
          <a:stretch>
            <a:fillRect/>
          </a:stretch>
        </p:blipFill>
        <p:spPr>
          <a:xfrm>
            <a:off x="6878320" y="2143357"/>
            <a:ext cx="4476365" cy="1485900"/>
          </a:xfrm>
          <a:prstGeom prst="rect">
            <a:avLst/>
          </a:prstGeom>
        </p:spPr>
      </p:pic>
      <p:pic>
        <p:nvPicPr>
          <p:cNvPr id="22" name="Picture 21">
            <a:extLst>
              <a:ext uri="{FF2B5EF4-FFF2-40B4-BE49-F238E27FC236}">
                <a16:creationId xmlns:a16="http://schemas.microsoft.com/office/drawing/2014/main" id="{87986F35-B653-4B01-AA9C-A8B63EBF0CC1}"/>
              </a:ext>
            </a:extLst>
          </p:cNvPr>
          <p:cNvPicPr>
            <a:picLocks noChangeAspect="1"/>
          </p:cNvPicPr>
          <p:nvPr/>
        </p:nvPicPr>
        <p:blipFill>
          <a:blip r:embed="rId7"/>
          <a:stretch>
            <a:fillRect/>
          </a:stretch>
        </p:blipFill>
        <p:spPr>
          <a:xfrm>
            <a:off x="955928" y="2084246"/>
            <a:ext cx="4240213" cy="1710963"/>
          </a:xfrm>
          <a:prstGeom prst="rect">
            <a:avLst/>
          </a:prstGeom>
        </p:spPr>
      </p:pic>
    </p:spTree>
    <p:extLst>
      <p:ext uri="{BB962C8B-B14F-4D97-AF65-F5344CB8AC3E}">
        <p14:creationId xmlns:p14="http://schemas.microsoft.com/office/powerpoint/2010/main" val="2914876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2023918"/>
            <a:ext cx="11582322"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6" name="Picture 5">
            <a:extLst>
              <a:ext uri="{FF2B5EF4-FFF2-40B4-BE49-F238E27FC236}">
                <a16:creationId xmlns:a16="http://schemas.microsoft.com/office/drawing/2014/main" id="{3F67339F-9856-E6B9-314C-E5C5258B78CB}"/>
              </a:ext>
            </a:extLst>
          </p:cNvPr>
          <p:cNvPicPr>
            <a:picLocks noChangeAspect="1"/>
          </p:cNvPicPr>
          <p:nvPr/>
        </p:nvPicPr>
        <p:blipFill rotWithShape="1">
          <a:blip r:embed="rId4"/>
          <a:srcRect r="6479"/>
          <a:stretch/>
        </p:blipFill>
        <p:spPr>
          <a:xfrm>
            <a:off x="698940" y="2210935"/>
            <a:ext cx="11102558" cy="3984592"/>
          </a:xfrm>
          <a:prstGeom prst="rect">
            <a:avLst/>
          </a:prstGeom>
        </p:spPr>
      </p:pic>
      <p:sp>
        <p:nvSpPr>
          <p:cNvPr id="8" name="TextBox 7">
            <a:extLst>
              <a:ext uri="{FF2B5EF4-FFF2-40B4-BE49-F238E27FC236}">
                <a16:creationId xmlns:a16="http://schemas.microsoft.com/office/drawing/2014/main" id="{380FF2F4-48FC-8B15-519B-99743D11D423}"/>
              </a:ext>
            </a:extLst>
          </p:cNvPr>
          <p:cNvSpPr txBox="1"/>
          <p:nvPr/>
        </p:nvSpPr>
        <p:spPr>
          <a:xfrm>
            <a:off x="3798550" y="1204937"/>
            <a:ext cx="45948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EYFS</a:t>
            </a:r>
          </a:p>
        </p:txBody>
      </p:sp>
    </p:spTree>
    <p:extLst>
      <p:ext uri="{BB962C8B-B14F-4D97-AF65-F5344CB8AC3E}">
        <p14:creationId xmlns:p14="http://schemas.microsoft.com/office/powerpoint/2010/main" val="3179474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2023918"/>
            <a:ext cx="11582322"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7" name="TextBox 16">
            <a:extLst>
              <a:ext uri="{FF2B5EF4-FFF2-40B4-BE49-F238E27FC236}">
                <a16:creationId xmlns:a16="http://schemas.microsoft.com/office/drawing/2014/main" id="{71BB46AD-7E27-EBEE-0EC3-C4E8344E2E8E}"/>
              </a:ext>
            </a:extLst>
          </p:cNvPr>
          <p:cNvSpPr txBox="1"/>
          <p:nvPr/>
        </p:nvSpPr>
        <p:spPr>
          <a:xfrm>
            <a:off x="3798550" y="1204937"/>
            <a:ext cx="45948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EYFS</a:t>
            </a:r>
          </a:p>
        </p:txBody>
      </p:sp>
      <p:pic>
        <p:nvPicPr>
          <p:cNvPr id="3" name="Picture 2">
            <a:extLst>
              <a:ext uri="{FF2B5EF4-FFF2-40B4-BE49-F238E27FC236}">
                <a16:creationId xmlns:a16="http://schemas.microsoft.com/office/drawing/2014/main" id="{10B2CDF1-0E09-C770-9059-A993C4C3CD79}"/>
              </a:ext>
            </a:extLst>
          </p:cNvPr>
          <p:cNvPicPr>
            <a:picLocks noChangeAspect="1"/>
          </p:cNvPicPr>
          <p:nvPr/>
        </p:nvPicPr>
        <p:blipFill>
          <a:blip r:embed="rId4"/>
          <a:stretch>
            <a:fillRect/>
          </a:stretch>
        </p:blipFill>
        <p:spPr>
          <a:xfrm>
            <a:off x="622759" y="2167282"/>
            <a:ext cx="11143143" cy="4140211"/>
          </a:xfrm>
          <a:prstGeom prst="rect">
            <a:avLst/>
          </a:prstGeom>
        </p:spPr>
      </p:pic>
    </p:spTree>
    <p:extLst>
      <p:ext uri="{BB962C8B-B14F-4D97-AF65-F5344CB8AC3E}">
        <p14:creationId xmlns:p14="http://schemas.microsoft.com/office/powerpoint/2010/main" val="2087009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2023918"/>
            <a:ext cx="11582322"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F59C8156-CA0E-728E-0ECA-8E04615E38B5}"/>
              </a:ext>
            </a:extLst>
          </p:cNvPr>
          <p:cNvPicPr>
            <a:picLocks noChangeAspect="1"/>
          </p:cNvPicPr>
          <p:nvPr/>
        </p:nvPicPr>
        <p:blipFill>
          <a:blip r:embed="rId4"/>
          <a:stretch>
            <a:fillRect/>
          </a:stretch>
        </p:blipFill>
        <p:spPr>
          <a:xfrm>
            <a:off x="2773274" y="2914704"/>
            <a:ext cx="4002433" cy="3056888"/>
          </a:xfrm>
          <a:prstGeom prst="rect">
            <a:avLst/>
          </a:prstGeom>
        </p:spPr>
      </p:pic>
      <p:pic>
        <p:nvPicPr>
          <p:cNvPr id="9" name="Picture 8">
            <a:extLst>
              <a:ext uri="{FF2B5EF4-FFF2-40B4-BE49-F238E27FC236}">
                <a16:creationId xmlns:a16="http://schemas.microsoft.com/office/drawing/2014/main" id="{9C0C1E75-7B1F-FEBE-E92B-3F12D379122E}"/>
              </a:ext>
            </a:extLst>
          </p:cNvPr>
          <p:cNvPicPr>
            <a:picLocks noChangeAspect="1"/>
          </p:cNvPicPr>
          <p:nvPr/>
        </p:nvPicPr>
        <p:blipFill>
          <a:blip r:embed="rId5"/>
          <a:stretch>
            <a:fillRect/>
          </a:stretch>
        </p:blipFill>
        <p:spPr>
          <a:xfrm>
            <a:off x="6946014" y="2914704"/>
            <a:ext cx="3662892" cy="3056888"/>
          </a:xfrm>
          <a:prstGeom prst="rect">
            <a:avLst/>
          </a:prstGeom>
        </p:spPr>
      </p:pic>
      <p:pic>
        <p:nvPicPr>
          <p:cNvPr id="11" name="Picture 10">
            <a:extLst>
              <a:ext uri="{FF2B5EF4-FFF2-40B4-BE49-F238E27FC236}">
                <a16:creationId xmlns:a16="http://schemas.microsoft.com/office/drawing/2014/main" id="{3601B070-0042-BBD3-90FE-853427A5E60D}"/>
              </a:ext>
            </a:extLst>
          </p:cNvPr>
          <p:cNvPicPr>
            <a:picLocks noChangeAspect="1"/>
          </p:cNvPicPr>
          <p:nvPr/>
        </p:nvPicPr>
        <p:blipFill>
          <a:blip r:embed="rId6"/>
          <a:stretch>
            <a:fillRect/>
          </a:stretch>
        </p:blipFill>
        <p:spPr>
          <a:xfrm>
            <a:off x="10790616" y="2914704"/>
            <a:ext cx="1146406" cy="3056888"/>
          </a:xfrm>
          <a:prstGeom prst="rect">
            <a:avLst/>
          </a:prstGeom>
        </p:spPr>
      </p:pic>
      <p:sp>
        <p:nvSpPr>
          <p:cNvPr id="14" name="TextBox 13">
            <a:extLst>
              <a:ext uri="{FF2B5EF4-FFF2-40B4-BE49-F238E27FC236}">
                <a16:creationId xmlns:a16="http://schemas.microsoft.com/office/drawing/2014/main" id="{C05BDC4F-7262-B99F-4656-1FFD2F8B3E55}"/>
              </a:ext>
            </a:extLst>
          </p:cNvPr>
          <p:cNvSpPr txBox="1"/>
          <p:nvPr/>
        </p:nvSpPr>
        <p:spPr>
          <a:xfrm>
            <a:off x="4074976" y="2196629"/>
            <a:ext cx="1512603"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a:t>Year 1</a:t>
            </a:r>
            <a:endParaRPr lang="en-GB" sz="2000" b="1" u="sng" dirty="0"/>
          </a:p>
        </p:txBody>
      </p:sp>
      <p:sp>
        <p:nvSpPr>
          <p:cNvPr id="15" name="TextBox 14">
            <a:extLst>
              <a:ext uri="{FF2B5EF4-FFF2-40B4-BE49-F238E27FC236}">
                <a16:creationId xmlns:a16="http://schemas.microsoft.com/office/drawing/2014/main" id="{92D18AEE-8267-9322-90D2-6EE0CA294F37}"/>
              </a:ext>
            </a:extLst>
          </p:cNvPr>
          <p:cNvSpPr txBox="1"/>
          <p:nvPr/>
        </p:nvSpPr>
        <p:spPr>
          <a:xfrm>
            <a:off x="7920865" y="2196629"/>
            <a:ext cx="1512603"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2</a:t>
            </a:r>
          </a:p>
        </p:txBody>
      </p:sp>
      <p:sp>
        <p:nvSpPr>
          <p:cNvPr id="16" name="TextBox 15">
            <a:extLst>
              <a:ext uri="{FF2B5EF4-FFF2-40B4-BE49-F238E27FC236}">
                <a16:creationId xmlns:a16="http://schemas.microsoft.com/office/drawing/2014/main" id="{76C57599-C27F-E7D8-FC91-FBEF1BD10C05}"/>
              </a:ext>
            </a:extLst>
          </p:cNvPr>
          <p:cNvSpPr txBox="1"/>
          <p:nvPr/>
        </p:nvSpPr>
        <p:spPr>
          <a:xfrm>
            <a:off x="10470498" y="2196629"/>
            <a:ext cx="1512603"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3-6</a:t>
            </a:r>
          </a:p>
        </p:txBody>
      </p:sp>
      <p:sp>
        <p:nvSpPr>
          <p:cNvPr id="17" name="TextBox 16">
            <a:extLst>
              <a:ext uri="{FF2B5EF4-FFF2-40B4-BE49-F238E27FC236}">
                <a16:creationId xmlns:a16="http://schemas.microsoft.com/office/drawing/2014/main" id="{71BB46AD-7E27-EBEE-0EC3-C4E8344E2E8E}"/>
              </a:ext>
            </a:extLst>
          </p:cNvPr>
          <p:cNvSpPr txBox="1"/>
          <p:nvPr/>
        </p:nvSpPr>
        <p:spPr>
          <a:xfrm>
            <a:off x="3798550" y="1204937"/>
            <a:ext cx="45948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Word Reading</a:t>
            </a:r>
          </a:p>
        </p:txBody>
      </p:sp>
      <p:pic>
        <p:nvPicPr>
          <p:cNvPr id="19" name="Picture 18">
            <a:extLst>
              <a:ext uri="{FF2B5EF4-FFF2-40B4-BE49-F238E27FC236}">
                <a16:creationId xmlns:a16="http://schemas.microsoft.com/office/drawing/2014/main" id="{05C54233-0B6A-707B-A4A1-D43A0C7D31F4}"/>
              </a:ext>
            </a:extLst>
          </p:cNvPr>
          <p:cNvPicPr>
            <a:picLocks noChangeAspect="1"/>
          </p:cNvPicPr>
          <p:nvPr/>
        </p:nvPicPr>
        <p:blipFill>
          <a:blip r:embed="rId7"/>
          <a:stretch>
            <a:fillRect/>
          </a:stretch>
        </p:blipFill>
        <p:spPr>
          <a:xfrm>
            <a:off x="822455" y="2955347"/>
            <a:ext cx="1619854" cy="3028580"/>
          </a:xfrm>
          <a:prstGeom prst="rect">
            <a:avLst/>
          </a:prstGeom>
        </p:spPr>
      </p:pic>
      <p:sp>
        <p:nvSpPr>
          <p:cNvPr id="20" name="TextBox 19">
            <a:extLst>
              <a:ext uri="{FF2B5EF4-FFF2-40B4-BE49-F238E27FC236}">
                <a16:creationId xmlns:a16="http://schemas.microsoft.com/office/drawing/2014/main" id="{7ED700C4-B6AC-B9E8-2234-6A543D3927D6}"/>
              </a:ext>
            </a:extLst>
          </p:cNvPr>
          <p:cNvSpPr txBox="1"/>
          <p:nvPr/>
        </p:nvSpPr>
        <p:spPr>
          <a:xfrm>
            <a:off x="929706" y="2209648"/>
            <a:ext cx="1512603"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EYFS</a:t>
            </a:r>
          </a:p>
        </p:txBody>
      </p:sp>
    </p:spTree>
    <p:extLst>
      <p:ext uri="{BB962C8B-B14F-4D97-AF65-F5344CB8AC3E}">
        <p14:creationId xmlns:p14="http://schemas.microsoft.com/office/powerpoint/2010/main" val="2196880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2023918"/>
            <a:ext cx="10779890"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7" name="TextBox 16">
            <a:extLst>
              <a:ext uri="{FF2B5EF4-FFF2-40B4-BE49-F238E27FC236}">
                <a16:creationId xmlns:a16="http://schemas.microsoft.com/office/drawing/2014/main" id="{71BB46AD-7E27-EBEE-0EC3-C4E8344E2E8E}"/>
              </a:ext>
            </a:extLst>
          </p:cNvPr>
          <p:cNvSpPr txBox="1"/>
          <p:nvPr/>
        </p:nvSpPr>
        <p:spPr>
          <a:xfrm>
            <a:off x="4626428" y="1156156"/>
            <a:ext cx="293914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a:t>
            </a:r>
          </a:p>
        </p:txBody>
      </p:sp>
      <p:sp>
        <p:nvSpPr>
          <p:cNvPr id="11" name="TextBox 10">
            <a:extLst>
              <a:ext uri="{FF2B5EF4-FFF2-40B4-BE49-F238E27FC236}">
                <a16:creationId xmlns:a16="http://schemas.microsoft.com/office/drawing/2014/main" id="{7D1FE024-D2B2-5856-AC64-804CC4B76403}"/>
              </a:ext>
            </a:extLst>
          </p:cNvPr>
          <p:cNvSpPr txBox="1"/>
          <p:nvPr/>
        </p:nvSpPr>
        <p:spPr>
          <a:xfrm>
            <a:off x="9522594" y="2839358"/>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1</a:t>
            </a:r>
          </a:p>
        </p:txBody>
      </p:sp>
      <p:sp>
        <p:nvSpPr>
          <p:cNvPr id="14" name="TextBox 13">
            <a:extLst>
              <a:ext uri="{FF2B5EF4-FFF2-40B4-BE49-F238E27FC236}">
                <a16:creationId xmlns:a16="http://schemas.microsoft.com/office/drawing/2014/main" id="{E5407D73-16DA-C495-5BD9-E477D0FA2052}"/>
              </a:ext>
            </a:extLst>
          </p:cNvPr>
          <p:cNvSpPr txBox="1"/>
          <p:nvPr/>
        </p:nvSpPr>
        <p:spPr>
          <a:xfrm>
            <a:off x="1048672" y="5230339"/>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2 </a:t>
            </a:r>
          </a:p>
        </p:txBody>
      </p:sp>
      <p:pic>
        <p:nvPicPr>
          <p:cNvPr id="28" name="Picture 27">
            <a:extLst>
              <a:ext uri="{FF2B5EF4-FFF2-40B4-BE49-F238E27FC236}">
                <a16:creationId xmlns:a16="http://schemas.microsoft.com/office/drawing/2014/main" id="{1EA89C65-4000-7664-A339-3BD8DC7C807D}"/>
              </a:ext>
            </a:extLst>
          </p:cNvPr>
          <p:cNvPicPr>
            <a:picLocks noChangeAspect="1"/>
          </p:cNvPicPr>
          <p:nvPr/>
        </p:nvPicPr>
        <p:blipFill>
          <a:blip r:embed="rId4"/>
          <a:stretch>
            <a:fillRect/>
          </a:stretch>
        </p:blipFill>
        <p:spPr>
          <a:xfrm>
            <a:off x="2599574" y="4328661"/>
            <a:ext cx="8473922" cy="2048107"/>
          </a:xfrm>
          <a:prstGeom prst="rect">
            <a:avLst/>
          </a:prstGeom>
        </p:spPr>
      </p:pic>
      <p:pic>
        <p:nvPicPr>
          <p:cNvPr id="30" name="Picture 29">
            <a:extLst>
              <a:ext uri="{FF2B5EF4-FFF2-40B4-BE49-F238E27FC236}">
                <a16:creationId xmlns:a16="http://schemas.microsoft.com/office/drawing/2014/main" id="{6FE10757-6E2F-E08C-5CAC-1A9A80B5572B}"/>
              </a:ext>
            </a:extLst>
          </p:cNvPr>
          <p:cNvPicPr>
            <a:picLocks noChangeAspect="1"/>
          </p:cNvPicPr>
          <p:nvPr/>
        </p:nvPicPr>
        <p:blipFill>
          <a:blip r:embed="rId5"/>
          <a:stretch>
            <a:fillRect/>
          </a:stretch>
        </p:blipFill>
        <p:spPr>
          <a:xfrm>
            <a:off x="734243" y="2163970"/>
            <a:ext cx="8615030" cy="1998601"/>
          </a:xfrm>
          <a:prstGeom prst="rect">
            <a:avLst/>
          </a:prstGeom>
        </p:spPr>
      </p:pic>
    </p:spTree>
    <p:extLst>
      <p:ext uri="{BB962C8B-B14F-4D97-AF65-F5344CB8AC3E}">
        <p14:creationId xmlns:p14="http://schemas.microsoft.com/office/powerpoint/2010/main" val="3615758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2023918"/>
            <a:ext cx="10779890"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7" name="TextBox 16">
            <a:extLst>
              <a:ext uri="{FF2B5EF4-FFF2-40B4-BE49-F238E27FC236}">
                <a16:creationId xmlns:a16="http://schemas.microsoft.com/office/drawing/2014/main" id="{71BB46AD-7E27-EBEE-0EC3-C4E8344E2E8E}"/>
              </a:ext>
            </a:extLst>
          </p:cNvPr>
          <p:cNvSpPr txBox="1"/>
          <p:nvPr/>
        </p:nvSpPr>
        <p:spPr>
          <a:xfrm>
            <a:off x="4626428" y="1156156"/>
            <a:ext cx="293914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a:t>
            </a:r>
          </a:p>
        </p:txBody>
      </p:sp>
      <p:sp>
        <p:nvSpPr>
          <p:cNvPr id="11" name="TextBox 10">
            <a:extLst>
              <a:ext uri="{FF2B5EF4-FFF2-40B4-BE49-F238E27FC236}">
                <a16:creationId xmlns:a16="http://schemas.microsoft.com/office/drawing/2014/main" id="{7D1FE024-D2B2-5856-AC64-804CC4B76403}"/>
              </a:ext>
            </a:extLst>
          </p:cNvPr>
          <p:cNvSpPr txBox="1"/>
          <p:nvPr/>
        </p:nvSpPr>
        <p:spPr>
          <a:xfrm>
            <a:off x="9281613" y="2855851"/>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14" name="TextBox 13">
            <a:extLst>
              <a:ext uri="{FF2B5EF4-FFF2-40B4-BE49-F238E27FC236}">
                <a16:creationId xmlns:a16="http://schemas.microsoft.com/office/drawing/2014/main" id="{E5407D73-16DA-C495-5BD9-E477D0FA2052}"/>
              </a:ext>
            </a:extLst>
          </p:cNvPr>
          <p:cNvSpPr txBox="1"/>
          <p:nvPr/>
        </p:nvSpPr>
        <p:spPr>
          <a:xfrm>
            <a:off x="1048672" y="5230339"/>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 </a:t>
            </a:r>
          </a:p>
        </p:txBody>
      </p:sp>
      <p:pic>
        <p:nvPicPr>
          <p:cNvPr id="23" name="Picture 22">
            <a:extLst>
              <a:ext uri="{FF2B5EF4-FFF2-40B4-BE49-F238E27FC236}">
                <a16:creationId xmlns:a16="http://schemas.microsoft.com/office/drawing/2014/main" id="{4D9160F7-E2AA-CE88-7278-0FAD8A27803F}"/>
              </a:ext>
            </a:extLst>
          </p:cNvPr>
          <p:cNvPicPr>
            <a:picLocks noChangeAspect="1"/>
          </p:cNvPicPr>
          <p:nvPr/>
        </p:nvPicPr>
        <p:blipFill>
          <a:blip r:embed="rId4"/>
          <a:stretch>
            <a:fillRect/>
          </a:stretch>
        </p:blipFill>
        <p:spPr>
          <a:xfrm>
            <a:off x="2799185" y="4455017"/>
            <a:ext cx="8244618" cy="1965724"/>
          </a:xfrm>
          <a:prstGeom prst="rect">
            <a:avLst/>
          </a:prstGeom>
        </p:spPr>
      </p:pic>
      <p:pic>
        <p:nvPicPr>
          <p:cNvPr id="25" name="Picture 24">
            <a:extLst>
              <a:ext uri="{FF2B5EF4-FFF2-40B4-BE49-F238E27FC236}">
                <a16:creationId xmlns:a16="http://schemas.microsoft.com/office/drawing/2014/main" id="{3EE90829-1157-C978-E145-5B084C2EC214}"/>
              </a:ext>
            </a:extLst>
          </p:cNvPr>
          <p:cNvPicPr>
            <a:picLocks noChangeAspect="1"/>
          </p:cNvPicPr>
          <p:nvPr/>
        </p:nvPicPr>
        <p:blipFill>
          <a:blip r:embed="rId5"/>
          <a:stretch>
            <a:fillRect/>
          </a:stretch>
        </p:blipFill>
        <p:spPr>
          <a:xfrm>
            <a:off x="602175" y="2126363"/>
            <a:ext cx="8429857" cy="2186192"/>
          </a:xfrm>
          <a:prstGeom prst="rect">
            <a:avLst/>
          </a:prstGeom>
        </p:spPr>
      </p:pic>
    </p:spTree>
    <p:extLst>
      <p:ext uri="{BB962C8B-B14F-4D97-AF65-F5344CB8AC3E}">
        <p14:creationId xmlns:p14="http://schemas.microsoft.com/office/powerpoint/2010/main" val="3174631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2023918"/>
            <a:ext cx="11311734"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7" name="TextBox 16">
            <a:extLst>
              <a:ext uri="{FF2B5EF4-FFF2-40B4-BE49-F238E27FC236}">
                <a16:creationId xmlns:a16="http://schemas.microsoft.com/office/drawing/2014/main" id="{71BB46AD-7E27-EBEE-0EC3-C4E8344E2E8E}"/>
              </a:ext>
            </a:extLst>
          </p:cNvPr>
          <p:cNvSpPr txBox="1"/>
          <p:nvPr/>
        </p:nvSpPr>
        <p:spPr>
          <a:xfrm>
            <a:off x="4626428" y="1156156"/>
            <a:ext cx="293914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a:t>
            </a:r>
          </a:p>
        </p:txBody>
      </p:sp>
      <p:sp>
        <p:nvSpPr>
          <p:cNvPr id="11" name="TextBox 10">
            <a:extLst>
              <a:ext uri="{FF2B5EF4-FFF2-40B4-BE49-F238E27FC236}">
                <a16:creationId xmlns:a16="http://schemas.microsoft.com/office/drawing/2014/main" id="{7D1FE024-D2B2-5856-AC64-804CC4B76403}"/>
              </a:ext>
            </a:extLst>
          </p:cNvPr>
          <p:cNvSpPr txBox="1"/>
          <p:nvPr/>
        </p:nvSpPr>
        <p:spPr>
          <a:xfrm>
            <a:off x="9281613" y="2855851"/>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5</a:t>
            </a:r>
          </a:p>
        </p:txBody>
      </p:sp>
      <p:sp>
        <p:nvSpPr>
          <p:cNvPr id="14" name="TextBox 13">
            <a:extLst>
              <a:ext uri="{FF2B5EF4-FFF2-40B4-BE49-F238E27FC236}">
                <a16:creationId xmlns:a16="http://schemas.microsoft.com/office/drawing/2014/main" id="{E5407D73-16DA-C495-5BD9-E477D0FA2052}"/>
              </a:ext>
            </a:extLst>
          </p:cNvPr>
          <p:cNvSpPr txBox="1"/>
          <p:nvPr/>
        </p:nvSpPr>
        <p:spPr>
          <a:xfrm>
            <a:off x="1048672" y="5230339"/>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6 </a:t>
            </a:r>
          </a:p>
        </p:txBody>
      </p:sp>
      <p:pic>
        <p:nvPicPr>
          <p:cNvPr id="16" name="Picture 15">
            <a:extLst>
              <a:ext uri="{FF2B5EF4-FFF2-40B4-BE49-F238E27FC236}">
                <a16:creationId xmlns:a16="http://schemas.microsoft.com/office/drawing/2014/main" id="{22248047-DDC1-BF7F-814E-353053DBF402}"/>
              </a:ext>
            </a:extLst>
          </p:cNvPr>
          <p:cNvPicPr>
            <a:picLocks noChangeAspect="1"/>
          </p:cNvPicPr>
          <p:nvPr/>
        </p:nvPicPr>
        <p:blipFill>
          <a:blip r:embed="rId4"/>
          <a:stretch>
            <a:fillRect/>
          </a:stretch>
        </p:blipFill>
        <p:spPr>
          <a:xfrm>
            <a:off x="2752531" y="4450916"/>
            <a:ext cx="8696130" cy="1964663"/>
          </a:xfrm>
          <a:prstGeom prst="rect">
            <a:avLst/>
          </a:prstGeom>
        </p:spPr>
      </p:pic>
      <p:pic>
        <p:nvPicPr>
          <p:cNvPr id="22" name="Picture 21">
            <a:extLst>
              <a:ext uri="{FF2B5EF4-FFF2-40B4-BE49-F238E27FC236}">
                <a16:creationId xmlns:a16="http://schemas.microsoft.com/office/drawing/2014/main" id="{09D319AB-E038-0A7E-AC57-3C572A3EC81A}"/>
              </a:ext>
            </a:extLst>
          </p:cNvPr>
          <p:cNvPicPr>
            <a:picLocks noChangeAspect="1"/>
          </p:cNvPicPr>
          <p:nvPr/>
        </p:nvPicPr>
        <p:blipFill>
          <a:blip r:embed="rId5"/>
          <a:stretch>
            <a:fillRect/>
          </a:stretch>
        </p:blipFill>
        <p:spPr>
          <a:xfrm>
            <a:off x="804998" y="2196758"/>
            <a:ext cx="7839868" cy="2081507"/>
          </a:xfrm>
          <a:prstGeom prst="rect">
            <a:avLst/>
          </a:prstGeom>
        </p:spPr>
      </p:pic>
    </p:spTree>
    <p:extLst>
      <p:ext uri="{BB962C8B-B14F-4D97-AF65-F5344CB8AC3E}">
        <p14:creationId xmlns:p14="http://schemas.microsoft.com/office/powerpoint/2010/main" val="3384663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89" y="2023918"/>
            <a:ext cx="11405041"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7" name="TextBox 16">
            <a:extLst>
              <a:ext uri="{FF2B5EF4-FFF2-40B4-BE49-F238E27FC236}">
                <a16:creationId xmlns:a16="http://schemas.microsoft.com/office/drawing/2014/main" id="{71BB46AD-7E27-EBEE-0EC3-C4E8344E2E8E}"/>
              </a:ext>
            </a:extLst>
          </p:cNvPr>
          <p:cNvSpPr txBox="1"/>
          <p:nvPr/>
        </p:nvSpPr>
        <p:spPr>
          <a:xfrm>
            <a:off x="4273420" y="1156156"/>
            <a:ext cx="363893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Composition</a:t>
            </a:r>
          </a:p>
        </p:txBody>
      </p:sp>
      <p:sp>
        <p:nvSpPr>
          <p:cNvPr id="11" name="TextBox 10">
            <a:extLst>
              <a:ext uri="{FF2B5EF4-FFF2-40B4-BE49-F238E27FC236}">
                <a16:creationId xmlns:a16="http://schemas.microsoft.com/office/drawing/2014/main" id="{7D1FE024-D2B2-5856-AC64-804CC4B76403}"/>
              </a:ext>
            </a:extLst>
          </p:cNvPr>
          <p:cNvSpPr txBox="1"/>
          <p:nvPr/>
        </p:nvSpPr>
        <p:spPr>
          <a:xfrm>
            <a:off x="1901099" y="2258692"/>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1</a:t>
            </a:r>
          </a:p>
        </p:txBody>
      </p:sp>
      <p:pic>
        <p:nvPicPr>
          <p:cNvPr id="3" name="Picture 2">
            <a:extLst>
              <a:ext uri="{FF2B5EF4-FFF2-40B4-BE49-F238E27FC236}">
                <a16:creationId xmlns:a16="http://schemas.microsoft.com/office/drawing/2014/main" id="{CAE321E2-EE9F-9192-340E-18E9FF81FD50}"/>
              </a:ext>
            </a:extLst>
          </p:cNvPr>
          <p:cNvPicPr>
            <a:picLocks noChangeAspect="1"/>
          </p:cNvPicPr>
          <p:nvPr/>
        </p:nvPicPr>
        <p:blipFill>
          <a:blip r:embed="rId4"/>
          <a:stretch>
            <a:fillRect/>
          </a:stretch>
        </p:blipFill>
        <p:spPr>
          <a:xfrm>
            <a:off x="828823" y="2757646"/>
            <a:ext cx="4004433" cy="3572688"/>
          </a:xfrm>
          <a:prstGeom prst="rect">
            <a:avLst/>
          </a:prstGeom>
        </p:spPr>
      </p:pic>
      <p:pic>
        <p:nvPicPr>
          <p:cNvPr id="8" name="Picture 7">
            <a:extLst>
              <a:ext uri="{FF2B5EF4-FFF2-40B4-BE49-F238E27FC236}">
                <a16:creationId xmlns:a16="http://schemas.microsoft.com/office/drawing/2014/main" id="{30C5BC0C-AFEF-0F22-B298-B60E26730AAF}"/>
              </a:ext>
            </a:extLst>
          </p:cNvPr>
          <p:cNvPicPr>
            <a:picLocks noChangeAspect="1"/>
          </p:cNvPicPr>
          <p:nvPr/>
        </p:nvPicPr>
        <p:blipFill>
          <a:blip r:embed="rId5"/>
          <a:stretch>
            <a:fillRect/>
          </a:stretch>
        </p:blipFill>
        <p:spPr>
          <a:xfrm>
            <a:off x="5215688" y="2757646"/>
            <a:ext cx="6399413" cy="3587098"/>
          </a:xfrm>
          <a:prstGeom prst="rect">
            <a:avLst/>
          </a:prstGeom>
        </p:spPr>
      </p:pic>
      <p:sp>
        <p:nvSpPr>
          <p:cNvPr id="9" name="TextBox 8">
            <a:extLst>
              <a:ext uri="{FF2B5EF4-FFF2-40B4-BE49-F238E27FC236}">
                <a16:creationId xmlns:a16="http://schemas.microsoft.com/office/drawing/2014/main" id="{791CFD49-6592-C9CA-31B4-B2E125FC07F8}"/>
              </a:ext>
            </a:extLst>
          </p:cNvPr>
          <p:cNvSpPr txBox="1"/>
          <p:nvPr/>
        </p:nvSpPr>
        <p:spPr>
          <a:xfrm>
            <a:off x="7847810" y="2258692"/>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2</a:t>
            </a:r>
          </a:p>
        </p:txBody>
      </p:sp>
    </p:spTree>
    <p:extLst>
      <p:ext uri="{BB962C8B-B14F-4D97-AF65-F5344CB8AC3E}">
        <p14:creationId xmlns:p14="http://schemas.microsoft.com/office/powerpoint/2010/main" val="3286390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2023918"/>
            <a:ext cx="11545000"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7" name="TextBox 16">
            <a:extLst>
              <a:ext uri="{FF2B5EF4-FFF2-40B4-BE49-F238E27FC236}">
                <a16:creationId xmlns:a16="http://schemas.microsoft.com/office/drawing/2014/main" id="{71BB46AD-7E27-EBEE-0EC3-C4E8344E2E8E}"/>
              </a:ext>
            </a:extLst>
          </p:cNvPr>
          <p:cNvSpPr txBox="1"/>
          <p:nvPr/>
        </p:nvSpPr>
        <p:spPr>
          <a:xfrm>
            <a:off x="4273420" y="1156156"/>
            <a:ext cx="363893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Composition</a:t>
            </a:r>
          </a:p>
        </p:txBody>
      </p:sp>
      <p:sp>
        <p:nvSpPr>
          <p:cNvPr id="11" name="TextBox 10">
            <a:extLst>
              <a:ext uri="{FF2B5EF4-FFF2-40B4-BE49-F238E27FC236}">
                <a16:creationId xmlns:a16="http://schemas.microsoft.com/office/drawing/2014/main" id="{7D1FE024-D2B2-5856-AC64-804CC4B76403}"/>
              </a:ext>
            </a:extLst>
          </p:cNvPr>
          <p:cNvSpPr txBox="1"/>
          <p:nvPr/>
        </p:nvSpPr>
        <p:spPr>
          <a:xfrm>
            <a:off x="1901099" y="2258692"/>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9" name="TextBox 8">
            <a:extLst>
              <a:ext uri="{FF2B5EF4-FFF2-40B4-BE49-F238E27FC236}">
                <a16:creationId xmlns:a16="http://schemas.microsoft.com/office/drawing/2014/main" id="{791CFD49-6592-C9CA-31B4-B2E125FC07F8}"/>
              </a:ext>
            </a:extLst>
          </p:cNvPr>
          <p:cNvSpPr txBox="1"/>
          <p:nvPr/>
        </p:nvSpPr>
        <p:spPr>
          <a:xfrm>
            <a:off x="8631580" y="2258692"/>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a:t>
            </a:r>
          </a:p>
        </p:txBody>
      </p:sp>
      <p:pic>
        <p:nvPicPr>
          <p:cNvPr id="6" name="Picture 5">
            <a:extLst>
              <a:ext uri="{FF2B5EF4-FFF2-40B4-BE49-F238E27FC236}">
                <a16:creationId xmlns:a16="http://schemas.microsoft.com/office/drawing/2014/main" id="{CE246A08-55B6-4420-E989-F94105AC760A}"/>
              </a:ext>
            </a:extLst>
          </p:cNvPr>
          <p:cNvPicPr>
            <a:picLocks noChangeAspect="1"/>
          </p:cNvPicPr>
          <p:nvPr/>
        </p:nvPicPr>
        <p:blipFill>
          <a:blip r:embed="rId4"/>
          <a:stretch>
            <a:fillRect/>
          </a:stretch>
        </p:blipFill>
        <p:spPr>
          <a:xfrm>
            <a:off x="737105" y="2759560"/>
            <a:ext cx="5034025" cy="3510611"/>
          </a:xfrm>
          <a:prstGeom prst="rect">
            <a:avLst/>
          </a:prstGeom>
        </p:spPr>
      </p:pic>
      <p:pic>
        <p:nvPicPr>
          <p:cNvPr id="12" name="Picture 11">
            <a:extLst>
              <a:ext uri="{FF2B5EF4-FFF2-40B4-BE49-F238E27FC236}">
                <a16:creationId xmlns:a16="http://schemas.microsoft.com/office/drawing/2014/main" id="{1749B343-9E38-4EDB-44C9-86A843085468}"/>
              </a:ext>
            </a:extLst>
          </p:cNvPr>
          <p:cNvPicPr>
            <a:picLocks noChangeAspect="1"/>
          </p:cNvPicPr>
          <p:nvPr/>
        </p:nvPicPr>
        <p:blipFill>
          <a:blip r:embed="rId5"/>
          <a:stretch>
            <a:fillRect/>
          </a:stretch>
        </p:blipFill>
        <p:spPr>
          <a:xfrm>
            <a:off x="6016745" y="2757645"/>
            <a:ext cx="5768522" cy="3523569"/>
          </a:xfrm>
          <a:prstGeom prst="rect">
            <a:avLst/>
          </a:prstGeom>
        </p:spPr>
      </p:pic>
    </p:spTree>
    <p:extLst>
      <p:ext uri="{BB962C8B-B14F-4D97-AF65-F5344CB8AC3E}">
        <p14:creationId xmlns:p14="http://schemas.microsoft.com/office/powerpoint/2010/main" val="13804110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2023918"/>
            <a:ext cx="11545000"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7" name="TextBox 16">
            <a:extLst>
              <a:ext uri="{FF2B5EF4-FFF2-40B4-BE49-F238E27FC236}">
                <a16:creationId xmlns:a16="http://schemas.microsoft.com/office/drawing/2014/main" id="{71BB46AD-7E27-EBEE-0EC3-C4E8344E2E8E}"/>
              </a:ext>
            </a:extLst>
          </p:cNvPr>
          <p:cNvSpPr txBox="1"/>
          <p:nvPr/>
        </p:nvSpPr>
        <p:spPr>
          <a:xfrm>
            <a:off x="4273420" y="1156156"/>
            <a:ext cx="363893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Composition</a:t>
            </a:r>
          </a:p>
        </p:txBody>
      </p:sp>
      <p:sp>
        <p:nvSpPr>
          <p:cNvPr id="11" name="TextBox 10">
            <a:extLst>
              <a:ext uri="{FF2B5EF4-FFF2-40B4-BE49-F238E27FC236}">
                <a16:creationId xmlns:a16="http://schemas.microsoft.com/office/drawing/2014/main" id="{7D1FE024-D2B2-5856-AC64-804CC4B76403}"/>
              </a:ext>
            </a:extLst>
          </p:cNvPr>
          <p:cNvSpPr txBox="1"/>
          <p:nvPr/>
        </p:nvSpPr>
        <p:spPr>
          <a:xfrm>
            <a:off x="2532007" y="2317335"/>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5</a:t>
            </a:r>
          </a:p>
        </p:txBody>
      </p:sp>
      <p:sp>
        <p:nvSpPr>
          <p:cNvPr id="9" name="TextBox 8">
            <a:extLst>
              <a:ext uri="{FF2B5EF4-FFF2-40B4-BE49-F238E27FC236}">
                <a16:creationId xmlns:a16="http://schemas.microsoft.com/office/drawing/2014/main" id="{791CFD49-6592-C9CA-31B4-B2E125FC07F8}"/>
              </a:ext>
            </a:extLst>
          </p:cNvPr>
          <p:cNvSpPr txBox="1"/>
          <p:nvPr/>
        </p:nvSpPr>
        <p:spPr>
          <a:xfrm>
            <a:off x="8631580" y="2258692"/>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6</a:t>
            </a:r>
          </a:p>
        </p:txBody>
      </p:sp>
      <p:pic>
        <p:nvPicPr>
          <p:cNvPr id="3" name="Picture 2">
            <a:extLst>
              <a:ext uri="{FF2B5EF4-FFF2-40B4-BE49-F238E27FC236}">
                <a16:creationId xmlns:a16="http://schemas.microsoft.com/office/drawing/2014/main" id="{1662947A-B696-46EE-6F23-EA97B999CA5E}"/>
              </a:ext>
            </a:extLst>
          </p:cNvPr>
          <p:cNvPicPr>
            <a:picLocks noChangeAspect="1"/>
          </p:cNvPicPr>
          <p:nvPr/>
        </p:nvPicPr>
        <p:blipFill>
          <a:blip r:embed="rId4"/>
          <a:stretch>
            <a:fillRect/>
          </a:stretch>
        </p:blipFill>
        <p:spPr>
          <a:xfrm>
            <a:off x="666715" y="2938875"/>
            <a:ext cx="5371614" cy="3293973"/>
          </a:xfrm>
          <a:prstGeom prst="rect">
            <a:avLst/>
          </a:prstGeom>
        </p:spPr>
      </p:pic>
      <p:pic>
        <p:nvPicPr>
          <p:cNvPr id="10" name="Picture 9">
            <a:extLst>
              <a:ext uri="{FF2B5EF4-FFF2-40B4-BE49-F238E27FC236}">
                <a16:creationId xmlns:a16="http://schemas.microsoft.com/office/drawing/2014/main" id="{7A91AC66-55FD-03E2-3864-32AAA4F1E597}"/>
              </a:ext>
            </a:extLst>
          </p:cNvPr>
          <p:cNvPicPr>
            <a:picLocks noChangeAspect="1"/>
          </p:cNvPicPr>
          <p:nvPr/>
        </p:nvPicPr>
        <p:blipFill>
          <a:blip r:embed="rId5"/>
          <a:stretch>
            <a:fillRect/>
          </a:stretch>
        </p:blipFill>
        <p:spPr>
          <a:xfrm>
            <a:off x="6514453" y="2938875"/>
            <a:ext cx="5386370" cy="3293973"/>
          </a:xfrm>
          <a:prstGeom prst="rect">
            <a:avLst/>
          </a:prstGeom>
        </p:spPr>
      </p:pic>
    </p:spTree>
    <p:extLst>
      <p:ext uri="{BB962C8B-B14F-4D97-AF65-F5344CB8AC3E}">
        <p14:creationId xmlns:p14="http://schemas.microsoft.com/office/powerpoint/2010/main" val="3026580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Coverage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1277469"/>
            <a:ext cx="11545000"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6" name="Picture 5">
            <a:extLst>
              <a:ext uri="{FF2B5EF4-FFF2-40B4-BE49-F238E27FC236}">
                <a16:creationId xmlns:a16="http://schemas.microsoft.com/office/drawing/2014/main" id="{D6472C26-FF19-26E0-A20D-D0AE2EB4F510}"/>
              </a:ext>
            </a:extLst>
          </p:cNvPr>
          <p:cNvPicPr>
            <a:picLocks noChangeAspect="1"/>
          </p:cNvPicPr>
          <p:nvPr/>
        </p:nvPicPr>
        <p:blipFill>
          <a:blip r:embed="rId4"/>
          <a:stretch>
            <a:fillRect/>
          </a:stretch>
        </p:blipFill>
        <p:spPr>
          <a:xfrm>
            <a:off x="6263990" y="1840809"/>
            <a:ext cx="5593905" cy="4270741"/>
          </a:xfrm>
          <a:prstGeom prst="rect">
            <a:avLst/>
          </a:prstGeom>
        </p:spPr>
      </p:pic>
      <p:pic>
        <p:nvPicPr>
          <p:cNvPr id="12" name="Picture 11">
            <a:extLst>
              <a:ext uri="{FF2B5EF4-FFF2-40B4-BE49-F238E27FC236}">
                <a16:creationId xmlns:a16="http://schemas.microsoft.com/office/drawing/2014/main" id="{685AF705-8FFA-0F1F-047B-199A674F409A}"/>
              </a:ext>
            </a:extLst>
          </p:cNvPr>
          <p:cNvPicPr>
            <a:picLocks noChangeAspect="1"/>
          </p:cNvPicPr>
          <p:nvPr/>
        </p:nvPicPr>
        <p:blipFill>
          <a:blip r:embed="rId5"/>
          <a:stretch>
            <a:fillRect/>
          </a:stretch>
        </p:blipFill>
        <p:spPr>
          <a:xfrm>
            <a:off x="631461" y="1840809"/>
            <a:ext cx="5492558" cy="4270741"/>
          </a:xfrm>
          <a:prstGeom prst="rect">
            <a:avLst/>
          </a:prstGeom>
        </p:spPr>
      </p:pic>
      <p:sp>
        <p:nvSpPr>
          <p:cNvPr id="13" name="TextBox 12">
            <a:extLst>
              <a:ext uri="{FF2B5EF4-FFF2-40B4-BE49-F238E27FC236}">
                <a16:creationId xmlns:a16="http://schemas.microsoft.com/office/drawing/2014/main" id="{809A77C3-D14A-0878-0060-81A859C3AC2E}"/>
              </a:ext>
            </a:extLst>
          </p:cNvPr>
          <p:cNvSpPr txBox="1"/>
          <p:nvPr/>
        </p:nvSpPr>
        <p:spPr>
          <a:xfrm>
            <a:off x="2774603" y="1396522"/>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14" name="TextBox 13">
            <a:extLst>
              <a:ext uri="{FF2B5EF4-FFF2-40B4-BE49-F238E27FC236}">
                <a16:creationId xmlns:a16="http://schemas.microsoft.com/office/drawing/2014/main" id="{DFCBEC09-10ED-4FB8-0634-BB9972CDC725}"/>
              </a:ext>
            </a:extLst>
          </p:cNvPr>
          <p:cNvSpPr txBox="1"/>
          <p:nvPr/>
        </p:nvSpPr>
        <p:spPr>
          <a:xfrm>
            <a:off x="8740887" y="1396522"/>
            <a:ext cx="1353019"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6</a:t>
            </a:r>
          </a:p>
        </p:txBody>
      </p:sp>
    </p:spTree>
    <p:extLst>
      <p:ext uri="{BB962C8B-B14F-4D97-AF65-F5344CB8AC3E}">
        <p14:creationId xmlns:p14="http://schemas.microsoft.com/office/powerpoint/2010/main" val="13314180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3799A126-7D6F-0D8E-0963-0426DB2C022A}"/>
              </a:ext>
            </a:extLst>
          </p:cNvPr>
          <p:cNvPicPr>
            <a:picLocks noChangeAspect="1"/>
          </p:cNvPicPr>
          <p:nvPr/>
        </p:nvPicPr>
        <p:blipFill>
          <a:blip r:embed="rId2"/>
          <a:stretch>
            <a:fillRect/>
          </a:stretch>
        </p:blipFill>
        <p:spPr>
          <a:xfrm>
            <a:off x="752475" y="1526958"/>
            <a:ext cx="10687050" cy="5083391"/>
          </a:xfrm>
          <a:prstGeom prst="rect">
            <a:avLst/>
          </a:prstGeom>
        </p:spPr>
      </p:pic>
      <p:sp>
        <p:nvSpPr>
          <p:cNvPr id="7" name="TextBox 6">
            <a:extLst>
              <a:ext uri="{FF2B5EF4-FFF2-40B4-BE49-F238E27FC236}">
                <a16:creationId xmlns:a16="http://schemas.microsoft.com/office/drawing/2014/main" id="{0E41036E-7AF4-C37E-80D5-F6255B25742F}"/>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8" name="Graphic 7" descr="Upstairs with solid fill">
            <a:extLst>
              <a:ext uri="{FF2B5EF4-FFF2-40B4-BE49-F238E27FC236}">
                <a16:creationId xmlns:a16="http://schemas.microsoft.com/office/drawing/2014/main" id="{F22CB7BD-9954-6E68-0D50-7ED56749267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3323951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09A8-4FB5-F14D-1FF8-9ED7F0BFA5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34A055EC-EF38-7B39-6A03-E2A05A4B9A2C}"/>
              </a:ext>
            </a:extLst>
          </p:cNvPr>
          <p:cNvPicPr>
            <a:picLocks noChangeAspect="1"/>
          </p:cNvPicPr>
          <p:nvPr/>
        </p:nvPicPr>
        <p:blipFill>
          <a:blip r:embed="rId2"/>
          <a:stretch>
            <a:fillRect/>
          </a:stretch>
        </p:blipFill>
        <p:spPr>
          <a:xfrm>
            <a:off x="790575" y="1029810"/>
            <a:ext cx="10610850" cy="5618640"/>
          </a:xfrm>
          <a:prstGeom prst="rect">
            <a:avLst/>
          </a:prstGeom>
        </p:spPr>
      </p:pic>
      <p:sp>
        <p:nvSpPr>
          <p:cNvPr id="4" name="TextBox 3">
            <a:extLst>
              <a:ext uri="{FF2B5EF4-FFF2-40B4-BE49-F238E27FC236}">
                <a16:creationId xmlns:a16="http://schemas.microsoft.com/office/drawing/2014/main" id="{E1F742D9-F4B5-95DC-6D9B-51EAFC3F5B41}"/>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FF53A597-0B9B-E29B-1C11-D67063D89B7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10635502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09A8-4FB5-F14D-1FF8-9ED7F0BFA5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0860E986-EF0F-01CB-AE8E-75E98944B8A2}"/>
              </a:ext>
            </a:extLst>
          </p:cNvPr>
          <p:cNvPicPr>
            <a:picLocks noChangeAspect="1"/>
          </p:cNvPicPr>
          <p:nvPr/>
        </p:nvPicPr>
        <p:blipFill>
          <a:blip r:embed="rId2"/>
          <a:stretch>
            <a:fillRect/>
          </a:stretch>
        </p:blipFill>
        <p:spPr>
          <a:xfrm>
            <a:off x="819150" y="1100831"/>
            <a:ext cx="10553700" cy="5542856"/>
          </a:xfrm>
          <a:prstGeom prst="rect">
            <a:avLst/>
          </a:prstGeom>
        </p:spPr>
      </p:pic>
      <p:sp>
        <p:nvSpPr>
          <p:cNvPr id="4" name="TextBox 3">
            <a:extLst>
              <a:ext uri="{FF2B5EF4-FFF2-40B4-BE49-F238E27FC236}">
                <a16:creationId xmlns:a16="http://schemas.microsoft.com/office/drawing/2014/main" id="{C1ECFBD6-CE6C-1E32-6E0E-32F50C901571}"/>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CDF55677-664A-AB0F-7196-A538AFF77C1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3608251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09A8-4FB5-F14D-1FF8-9ED7F0BFA5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23BE776-153C-B15C-40E8-3B37BECD2E99}"/>
              </a:ext>
            </a:extLst>
          </p:cNvPr>
          <p:cNvPicPr>
            <a:picLocks noChangeAspect="1"/>
          </p:cNvPicPr>
          <p:nvPr/>
        </p:nvPicPr>
        <p:blipFill>
          <a:blip r:embed="rId2"/>
          <a:stretch>
            <a:fillRect/>
          </a:stretch>
        </p:blipFill>
        <p:spPr>
          <a:xfrm>
            <a:off x="676275" y="1118585"/>
            <a:ext cx="10839450" cy="5501289"/>
          </a:xfrm>
          <a:prstGeom prst="rect">
            <a:avLst/>
          </a:prstGeom>
        </p:spPr>
      </p:pic>
      <p:sp>
        <p:nvSpPr>
          <p:cNvPr id="4" name="TextBox 3">
            <a:extLst>
              <a:ext uri="{FF2B5EF4-FFF2-40B4-BE49-F238E27FC236}">
                <a16:creationId xmlns:a16="http://schemas.microsoft.com/office/drawing/2014/main" id="{496E845E-962C-D90D-2C2C-C069D93A6610}"/>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51FF6A8C-FCD7-0565-9FAA-E0AD6AD9F94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461281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09A8-4FB5-F14D-1FF8-9ED7F0BFA5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1307699A-3722-BB27-5287-C57C77EF5F58}"/>
              </a:ext>
            </a:extLst>
          </p:cNvPr>
          <p:cNvPicPr>
            <a:picLocks noChangeAspect="1"/>
          </p:cNvPicPr>
          <p:nvPr/>
        </p:nvPicPr>
        <p:blipFill>
          <a:blip r:embed="rId2"/>
          <a:stretch>
            <a:fillRect/>
          </a:stretch>
        </p:blipFill>
        <p:spPr>
          <a:xfrm>
            <a:off x="800100" y="1251751"/>
            <a:ext cx="10591800" cy="5406224"/>
          </a:xfrm>
          <a:prstGeom prst="rect">
            <a:avLst/>
          </a:prstGeom>
        </p:spPr>
      </p:pic>
      <p:sp>
        <p:nvSpPr>
          <p:cNvPr id="4" name="TextBox 3">
            <a:extLst>
              <a:ext uri="{FF2B5EF4-FFF2-40B4-BE49-F238E27FC236}">
                <a16:creationId xmlns:a16="http://schemas.microsoft.com/office/drawing/2014/main" id="{37F86A99-D7F2-A050-6F87-1C96B798B7AA}"/>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14825D85-AD9B-86D6-FE24-F8D485DCEDE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11718159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09A8-4FB5-F14D-1FF8-9ED7F0BFA5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A677C81-4AE6-FEB5-01C3-2E2F23C0F083}"/>
              </a:ext>
            </a:extLst>
          </p:cNvPr>
          <p:cNvPicPr>
            <a:picLocks noChangeAspect="1"/>
          </p:cNvPicPr>
          <p:nvPr/>
        </p:nvPicPr>
        <p:blipFill>
          <a:blip r:embed="rId2"/>
          <a:stretch>
            <a:fillRect/>
          </a:stretch>
        </p:blipFill>
        <p:spPr>
          <a:xfrm>
            <a:off x="785812" y="1233996"/>
            <a:ext cx="10620375" cy="5400166"/>
          </a:xfrm>
          <a:prstGeom prst="rect">
            <a:avLst/>
          </a:prstGeom>
        </p:spPr>
      </p:pic>
      <p:sp>
        <p:nvSpPr>
          <p:cNvPr id="4" name="TextBox 3">
            <a:extLst>
              <a:ext uri="{FF2B5EF4-FFF2-40B4-BE49-F238E27FC236}">
                <a16:creationId xmlns:a16="http://schemas.microsoft.com/office/drawing/2014/main" id="{118F5EEC-621C-47CE-800C-467500D0BD90}"/>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1B30FD69-F987-857E-5976-2DB48FB31E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16424722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09A8-4FB5-F14D-1FF8-9ED7F0BFA5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CBF09EA5-DC3C-6495-587D-75C40309C22D}"/>
              </a:ext>
            </a:extLst>
          </p:cNvPr>
          <p:cNvPicPr>
            <a:picLocks noChangeAspect="1"/>
          </p:cNvPicPr>
          <p:nvPr/>
        </p:nvPicPr>
        <p:blipFill>
          <a:blip r:embed="rId2"/>
          <a:stretch>
            <a:fillRect/>
          </a:stretch>
        </p:blipFill>
        <p:spPr>
          <a:xfrm>
            <a:off x="733425" y="1171851"/>
            <a:ext cx="10725150" cy="5428973"/>
          </a:xfrm>
          <a:prstGeom prst="rect">
            <a:avLst/>
          </a:prstGeom>
        </p:spPr>
      </p:pic>
      <p:sp>
        <p:nvSpPr>
          <p:cNvPr id="4" name="TextBox 3">
            <a:extLst>
              <a:ext uri="{FF2B5EF4-FFF2-40B4-BE49-F238E27FC236}">
                <a16:creationId xmlns:a16="http://schemas.microsoft.com/office/drawing/2014/main" id="{C941E5EC-1D1A-A9AC-C874-C926DFA56739}"/>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5" name="Graphic 4" descr="Upstairs with solid fill">
            <a:extLst>
              <a:ext uri="{FF2B5EF4-FFF2-40B4-BE49-F238E27FC236}">
                <a16:creationId xmlns:a16="http://schemas.microsoft.com/office/drawing/2014/main" id="{FE26DDBF-E06B-EBAF-6A5B-D2407241634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29959400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09A8-4FB5-F14D-1FF8-9ED7F0BFA5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6A63AD5-C0A7-9034-241E-9410D9B97B94}"/>
              </a:ext>
            </a:extLst>
          </p:cNvPr>
          <p:cNvPicPr>
            <a:picLocks noChangeAspect="1"/>
          </p:cNvPicPr>
          <p:nvPr/>
        </p:nvPicPr>
        <p:blipFill>
          <a:blip r:embed="rId2"/>
          <a:stretch>
            <a:fillRect/>
          </a:stretch>
        </p:blipFill>
        <p:spPr>
          <a:xfrm>
            <a:off x="776287" y="1331650"/>
            <a:ext cx="10639425" cy="5297750"/>
          </a:xfrm>
          <a:prstGeom prst="rect">
            <a:avLst/>
          </a:prstGeom>
        </p:spPr>
      </p:pic>
      <p:sp>
        <p:nvSpPr>
          <p:cNvPr id="4" name="TextBox 3">
            <a:extLst>
              <a:ext uri="{FF2B5EF4-FFF2-40B4-BE49-F238E27FC236}">
                <a16:creationId xmlns:a16="http://schemas.microsoft.com/office/drawing/2014/main" id="{4E9C157D-4A53-5E37-3682-25493D73E7ED}"/>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4E39F83F-38C5-7BE6-BD02-94126770B90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28497922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09A8-4FB5-F14D-1FF8-9ED7F0BFA5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F6E086-F442-4655-2E5B-B89DC682CC2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876C83E-3D0E-D8F8-4E98-1E3F007136C3}"/>
              </a:ext>
            </a:extLst>
          </p:cNvPr>
          <p:cNvPicPr>
            <a:picLocks noChangeAspect="1"/>
          </p:cNvPicPr>
          <p:nvPr/>
        </p:nvPicPr>
        <p:blipFill>
          <a:blip r:embed="rId2"/>
          <a:stretch>
            <a:fillRect/>
          </a:stretch>
        </p:blipFill>
        <p:spPr>
          <a:xfrm>
            <a:off x="762000" y="1091953"/>
            <a:ext cx="10668000" cy="5504109"/>
          </a:xfrm>
          <a:prstGeom prst="rect">
            <a:avLst/>
          </a:prstGeom>
        </p:spPr>
      </p:pic>
      <p:sp>
        <p:nvSpPr>
          <p:cNvPr id="4" name="TextBox 3">
            <a:extLst>
              <a:ext uri="{FF2B5EF4-FFF2-40B4-BE49-F238E27FC236}">
                <a16:creationId xmlns:a16="http://schemas.microsoft.com/office/drawing/2014/main" id="{809CE25F-AC85-8C73-D840-5C3669059BC6}"/>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18074171-C50D-BD3B-8C19-5D55EE58707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28004019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0DB26-68F3-FC01-D38F-77A1B476019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CCC575E-F67D-F3AE-884F-75DBFE74FE9E}"/>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64C7862-3138-41F2-752E-A546DF8D1081}"/>
              </a:ext>
            </a:extLst>
          </p:cNvPr>
          <p:cNvPicPr>
            <a:picLocks noChangeAspect="1"/>
          </p:cNvPicPr>
          <p:nvPr/>
        </p:nvPicPr>
        <p:blipFill>
          <a:blip r:embed="rId2"/>
          <a:stretch>
            <a:fillRect/>
          </a:stretch>
        </p:blipFill>
        <p:spPr>
          <a:xfrm>
            <a:off x="814387" y="1260628"/>
            <a:ext cx="10563225" cy="5387821"/>
          </a:xfrm>
          <a:prstGeom prst="rect">
            <a:avLst/>
          </a:prstGeom>
        </p:spPr>
      </p:pic>
      <p:sp>
        <p:nvSpPr>
          <p:cNvPr id="4" name="TextBox 3">
            <a:extLst>
              <a:ext uri="{FF2B5EF4-FFF2-40B4-BE49-F238E27FC236}">
                <a16:creationId xmlns:a16="http://schemas.microsoft.com/office/drawing/2014/main" id="{B00B2978-8026-2B43-6B64-23AB1859701B}"/>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C58FBC38-294B-16D4-75D9-DC2CE279739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26575193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2C0BC-4E4A-1FBE-D47B-53B515D6122C}"/>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06DFC156-0651-E56B-82D4-A43A5D1BC54D}"/>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520D008C-9B9D-A965-25F3-639E014F68AA}"/>
              </a:ext>
            </a:extLst>
          </p:cNvPr>
          <p:cNvPicPr>
            <a:picLocks noChangeAspect="1"/>
          </p:cNvPicPr>
          <p:nvPr/>
        </p:nvPicPr>
        <p:blipFill>
          <a:blip r:embed="rId2"/>
          <a:stretch>
            <a:fillRect/>
          </a:stretch>
        </p:blipFill>
        <p:spPr>
          <a:xfrm>
            <a:off x="733425" y="1122363"/>
            <a:ext cx="10725150" cy="5492749"/>
          </a:xfrm>
          <a:prstGeom prst="rect">
            <a:avLst/>
          </a:prstGeom>
        </p:spPr>
      </p:pic>
      <p:sp>
        <p:nvSpPr>
          <p:cNvPr id="4" name="TextBox 3">
            <a:extLst>
              <a:ext uri="{FF2B5EF4-FFF2-40B4-BE49-F238E27FC236}">
                <a16:creationId xmlns:a16="http://schemas.microsoft.com/office/drawing/2014/main" id="{FD99669B-6C5E-A151-E2E6-B03036F92F4B}"/>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DADC9EAC-7124-5827-5D77-56BD1524F93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33730438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643A-C684-55D2-DE48-A0517DEEAA4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1CCC34-F3F7-6CD5-9E64-4C14DD3B108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AB27D06-A1B1-4B03-0653-B8868B8E2FC0}"/>
              </a:ext>
            </a:extLst>
          </p:cNvPr>
          <p:cNvPicPr>
            <a:picLocks noChangeAspect="1"/>
          </p:cNvPicPr>
          <p:nvPr/>
        </p:nvPicPr>
        <p:blipFill>
          <a:blip r:embed="rId2"/>
          <a:stretch>
            <a:fillRect/>
          </a:stretch>
        </p:blipFill>
        <p:spPr>
          <a:xfrm>
            <a:off x="800100" y="1331650"/>
            <a:ext cx="10591800" cy="5254887"/>
          </a:xfrm>
          <a:prstGeom prst="rect">
            <a:avLst/>
          </a:prstGeom>
        </p:spPr>
      </p:pic>
      <p:sp>
        <p:nvSpPr>
          <p:cNvPr id="4" name="TextBox 3">
            <a:extLst>
              <a:ext uri="{FF2B5EF4-FFF2-40B4-BE49-F238E27FC236}">
                <a16:creationId xmlns:a16="http://schemas.microsoft.com/office/drawing/2014/main" id="{9B1C8B71-F78E-638C-53CF-54A304E3C222}"/>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Grammar Non-Negotiables</a:t>
            </a:r>
          </a:p>
        </p:txBody>
      </p:sp>
      <p:pic>
        <p:nvPicPr>
          <p:cNvPr id="6" name="Graphic 5" descr="Upstairs with solid fill">
            <a:extLst>
              <a:ext uri="{FF2B5EF4-FFF2-40B4-BE49-F238E27FC236}">
                <a16:creationId xmlns:a16="http://schemas.microsoft.com/office/drawing/2014/main" id="{17A9D3A2-BFFE-120B-307D-725C6802199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69600" y="154359"/>
            <a:ext cx="914400" cy="914400"/>
          </a:xfrm>
          <a:prstGeom prst="rect">
            <a:avLst/>
          </a:prstGeom>
        </p:spPr>
      </p:pic>
    </p:spTree>
    <p:extLst>
      <p:ext uri="{BB962C8B-B14F-4D97-AF65-F5344CB8AC3E}">
        <p14:creationId xmlns:p14="http://schemas.microsoft.com/office/powerpoint/2010/main" val="35473087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260984" y="1474817"/>
            <a:ext cx="8080583" cy="483209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fontAlgn="base"/>
            <a:r>
              <a:rPr lang="en-US" sz="1400" b="1" i="0" dirty="0">
                <a:effectLst/>
                <a:latin typeface="+mj-lt"/>
              </a:rPr>
              <a:t>Formative Assessment</a:t>
            </a:r>
            <a:r>
              <a:rPr lang="en-US" sz="1400" b="0" i="0" dirty="0">
                <a:effectLst/>
                <a:latin typeface="+mj-lt"/>
              </a:rPr>
              <a:t>: Teachers use formative assessment strategies to gather ongoing information about students' writing skills. This will include observations, discussions, and analysis of students' written work. Teachers will provide regular, constructive feedback to support students' progress.</a:t>
            </a:r>
          </a:p>
          <a:p>
            <a:pPr algn="l" fontAlgn="base"/>
            <a:endParaRPr lang="en-US" sz="1400" b="0" i="0" dirty="0">
              <a:effectLst/>
              <a:latin typeface="+mj-lt"/>
            </a:endParaRPr>
          </a:p>
          <a:p>
            <a:pPr algn="l" fontAlgn="base"/>
            <a:r>
              <a:rPr lang="en-US" sz="1400" b="1" i="0" dirty="0">
                <a:effectLst/>
                <a:latin typeface="+mj-lt"/>
              </a:rPr>
              <a:t>Summative Assessment</a:t>
            </a:r>
            <a:r>
              <a:rPr lang="en-US" sz="1400" b="0" i="0" dirty="0">
                <a:effectLst/>
                <a:latin typeface="+mj-lt"/>
              </a:rPr>
              <a:t>: At the end of each term, teachers will use the end point TAFs to make a summative assessment of each student's writing abilities. This assessment will be based on a range of writing tasks completed throughout the term, including narrative and non-fiction writing.</a:t>
            </a:r>
          </a:p>
          <a:p>
            <a:pPr algn="l" fontAlgn="base"/>
            <a:endParaRPr lang="en-US" sz="1400" b="0" i="0" dirty="0">
              <a:effectLst/>
              <a:latin typeface="+mj-lt"/>
            </a:endParaRPr>
          </a:p>
          <a:p>
            <a:pPr algn="l" fontAlgn="base"/>
            <a:r>
              <a:rPr lang="en-US" sz="1400" b="1" i="0" dirty="0">
                <a:effectLst/>
                <a:latin typeface="+mj-lt"/>
              </a:rPr>
              <a:t>Moderation</a:t>
            </a:r>
            <a:r>
              <a:rPr lang="en-US" sz="1400" b="0" i="0" dirty="0">
                <a:effectLst/>
                <a:latin typeface="+mj-lt"/>
              </a:rPr>
              <a:t>: Moderation will be carried out within the school, across the MAC and across the borough to ensure consistency and accuracy of assessment. Teachers will participate in moderation meetings, where they will discuss and assess a sample of students' work in order to accept and challenge assessments against the TAFs.</a:t>
            </a:r>
          </a:p>
          <a:p>
            <a:pPr algn="l" fontAlgn="base"/>
            <a:endParaRPr lang="en-US" sz="1400" b="0" i="0" dirty="0">
              <a:effectLst/>
              <a:latin typeface="+mj-lt"/>
            </a:endParaRPr>
          </a:p>
          <a:p>
            <a:pPr algn="l" fontAlgn="base"/>
            <a:r>
              <a:rPr lang="en-US" sz="1400" b="1" i="0" dirty="0">
                <a:effectLst/>
                <a:latin typeface="+mj-lt"/>
              </a:rPr>
              <a:t>Record-Keeping</a:t>
            </a:r>
            <a:r>
              <a:rPr lang="en-US" sz="1400" b="0" i="0" dirty="0">
                <a:effectLst/>
                <a:latin typeface="+mj-lt"/>
              </a:rPr>
              <a:t>: Assessment data will be recorded using Family Fisher Trust. This will allow us to monitor individual progress, track trends, and identify any areas where additional intervention may be required. Assessment records will be securely maintained and regularly reviewed.</a:t>
            </a: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8" name="Picture 7">
            <a:extLst>
              <a:ext uri="{FF2B5EF4-FFF2-40B4-BE49-F238E27FC236}">
                <a16:creationId xmlns:a16="http://schemas.microsoft.com/office/drawing/2014/main" id="{A5A6AC81-DC26-3F82-38F9-F9E4356EC4DA}"/>
              </a:ext>
            </a:extLst>
          </p:cNvPr>
          <p:cNvPicPr>
            <a:picLocks noChangeAspect="1"/>
          </p:cNvPicPr>
          <p:nvPr/>
        </p:nvPicPr>
        <p:blipFill>
          <a:blip r:embed="rId4"/>
          <a:stretch>
            <a:fillRect/>
          </a:stretch>
        </p:blipFill>
        <p:spPr>
          <a:xfrm>
            <a:off x="9724048" y="3965589"/>
            <a:ext cx="2284450" cy="2733302"/>
          </a:xfrm>
          <a:prstGeom prst="rect">
            <a:avLst/>
          </a:prstGeom>
        </p:spPr>
      </p:pic>
      <p:pic>
        <p:nvPicPr>
          <p:cNvPr id="9" name="Picture 8">
            <a:extLst>
              <a:ext uri="{FF2B5EF4-FFF2-40B4-BE49-F238E27FC236}">
                <a16:creationId xmlns:a16="http://schemas.microsoft.com/office/drawing/2014/main" id="{0DC0A909-D4ED-EFD4-6C11-F88B2405BF8B}"/>
              </a:ext>
            </a:extLst>
          </p:cNvPr>
          <p:cNvPicPr>
            <a:picLocks noChangeAspect="1"/>
          </p:cNvPicPr>
          <p:nvPr/>
        </p:nvPicPr>
        <p:blipFill>
          <a:blip r:embed="rId5"/>
          <a:stretch>
            <a:fillRect/>
          </a:stretch>
        </p:blipFill>
        <p:spPr>
          <a:xfrm>
            <a:off x="8581823" y="1039984"/>
            <a:ext cx="2284450" cy="2762075"/>
          </a:xfrm>
          <a:prstGeom prst="rect">
            <a:avLst/>
          </a:prstGeom>
        </p:spPr>
      </p:pic>
    </p:spTree>
    <p:extLst>
      <p:ext uri="{BB962C8B-B14F-4D97-AF65-F5344CB8AC3E}">
        <p14:creationId xmlns:p14="http://schemas.microsoft.com/office/powerpoint/2010/main" val="17693081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52400" y="1111373"/>
            <a:ext cx="11887200" cy="540147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fontAlgn="base"/>
            <a:r>
              <a:rPr lang="en-US" sz="1500" b="1" i="0" dirty="0">
                <a:effectLst/>
                <a:latin typeface="+mj-lt"/>
              </a:rPr>
              <a:t>Collaborative Learning: </a:t>
            </a:r>
            <a:r>
              <a:rPr lang="en-US" sz="1500" b="0" i="0" dirty="0">
                <a:effectLst/>
                <a:latin typeface="+mj-lt"/>
              </a:rPr>
              <a:t>Collaborative learning activities, including Kagan structures, are embedded across English lessons. This enables students to learn from and with their peers, develop their communication and oracy skills, and benefit from the diverse experiences and perspectives within the classroom.</a:t>
            </a:r>
          </a:p>
          <a:p>
            <a:pPr algn="l" fontAlgn="base"/>
            <a:endParaRPr lang="en-US" sz="1500" b="0" i="0" dirty="0">
              <a:effectLst/>
              <a:latin typeface="+mj-lt"/>
            </a:endParaRPr>
          </a:p>
          <a:p>
            <a:pPr algn="l" fontAlgn="base"/>
            <a:r>
              <a:rPr lang="en-US" sz="1500" b="1" i="0" dirty="0">
                <a:effectLst/>
                <a:latin typeface="+mj-lt"/>
              </a:rPr>
              <a:t>Use of Assistive Technology: </a:t>
            </a:r>
            <a:r>
              <a:rPr lang="en-US" sz="1500" b="0" i="0" dirty="0">
                <a:effectLst/>
                <a:latin typeface="+mj-lt"/>
              </a:rPr>
              <a:t>We make effective use of assistive technology to support students with SEND, including text-to-speech software for reading support, voice recognition software for writing, and interactive whiteboards to enhance classroom engagement. This ensures that all students can access the curriculum and contribute to their learning.</a:t>
            </a:r>
          </a:p>
          <a:p>
            <a:pPr algn="l" fontAlgn="base"/>
            <a:endParaRPr lang="en-US" sz="1500" b="0" i="0" dirty="0">
              <a:effectLst/>
              <a:latin typeface="+mj-lt"/>
            </a:endParaRPr>
          </a:p>
          <a:p>
            <a:pPr algn="l" fontAlgn="base"/>
            <a:r>
              <a:rPr lang="en-US" sz="1500" b="1" i="0" dirty="0">
                <a:effectLst/>
                <a:latin typeface="+mj-lt"/>
              </a:rPr>
              <a:t>Varied Resources: </a:t>
            </a:r>
            <a:r>
              <a:rPr lang="en-US" sz="1500" b="0" i="0" dirty="0">
                <a:effectLst/>
                <a:latin typeface="+mj-lt"/>
              </a:rPr>
              <a:t>Teachers use a wide range of resources, including books, e-books, audio materials, visual aids, and online platforms to cater to different learning styles and abilities. This enables students to engage with literature and language in varied and meaningful ways, promoting inclusion and addressing individual needs.</a:t>
            </a:r>
          </a:p>
          <a:p>
            <a:pPr algn="l" fontAlgn="base"/>
            <a:endParaRPr lang="en-US" sz="1500" b="0" i="0" dirty="0">
              <a:effectLst/>
              <a:latin typeface="+mj-lt"/>
            </a:endParaRPr>
          </a:p>
          <a:p>
            <a:pPr algn="l" fontAlgn="base"/>
            <a:r>
              <a:rPr lang="en-US" sz="1500" b="1" i="0" dirty="0">
                <a:effectLst/>
                <a:latin typeface="+mj-lt"/>
              </a:rPr>
              <a:t>Assessment for Learning: </a:t>
            </a:r>
            <a:r>
              <a:rPr lang="en-US" sz="1500" b="0" i="0" dirty="0">
                <a:effectLst/>
                <a:latin typeface="+mj-lt"/>
              </a:rPr>
              <a:t>Regular formative assessment is embedded in English lessons to identify the strengths and areas for development of each student. Teachers provide timely feedback, set targets, and encourage self-reflection.</a:t>
            </a:r>
          </a:p>
          <a:p>
            <a:pPr algn="l" fontAlgn="base"/>
            <a:endParaRPr lang="en-US" sz="1500" b="0" i="0" dirty="0">
              <a:effectLst/>
              <a:latin typeface="+mj-lt"/>
            </a:endParaRPr>
          </a:p>
          <a:p>
            <a:pPr algn="l" fontAlgn="base"/>
            <a:r>
              <a:rPr lang="en-US" sz="1500" b="1" i="0" dirty="0">
                <a:effectLst/>
                <a:latin typeface="+mj-lt"/>
              </a:rPr>
              <a:t>Cultural Diversity: </a:t>
            </a:r>
            <a:r>
              <a:rPr lang="en-US" sz="1500" b="0" i="0" dirty="0">
                <a:effectLst/>
                <a:latin typeface="+mj-lt"/>
              </a:rPr>
              <a:t>Our English curriculum reflects the diverse cultures and backgrounds of the world. We incorporate diverse texts and use literature to explore different perspectives, challenge stereotypes, and celebrate the richness of our multicultural society. This promotes inclusivity, fosters empathy, and encourages tolerance and mutual respect.</a:t>
            </a:r>
          </a:p>
        </p:txBody>
      </p:sp>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TotalTime>
  <Words>1389</Words>
  <Application>Microsoft Office PowerPoint</Application>
  <PresentationFormat>Widescreen</PresentationFormat>
  <Paragraphs>243</Paragraphs>
  <Slides>35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8</cp:revision>
  <dcterms:created xsi:type="dcterms:W3CDTF">2023-10-03T11:46:08Z</dcterms:created>
  <dcterms:modified xsi:type="dcterms:W3CDTF">2023-11-29T11:40:08Z</dcterms:modified>
</cp:coreProperties>
</file>