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41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923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3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556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227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789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41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43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822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36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852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5C591-9A06-4E1D-905C-F639B394C015}" type="datetimeFigureOut">
              <a:rPr lang="en-GB" smtClean="0"/>
              <a:t>19/01/2022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24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60"/>
          <p:cNvSpPr>
            <a:spLocks noChangeArrowheads="1"/>
          </p:cNvSpPr>
          <p:nvPr/>
        </p:nvSpPr>
        <p:spPr bwMode="auto">
          <a:xfrm>
            <a:off x="3563017" y="884011"/>
            <a:ext cx="2351068" cy="2564583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AutoShape 68"/>
          <p:cNvSpPr>
            <a:spLocks noChangeArrowheads="1"/>
          </p:cNvSpPr>
          <p:nvPr/>
        </p:nvSpPr>
        <p:spPr bwMode="auto">
          <a:xfrm>
            <a:off x="179397" y="3951929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55" name="AutoShape 80"/>
          <p:cNvSpPr>
            <a:spLocks noChangeArrowheads="1"/>
          </p:cNvSpPr>
          <p:nvPr/>
        </p:nvSpPr>
        <p:spPr bwMode="auto">
          <a:xfrm>
            <a:off x="2503860" y="5352022"/>
            <a:ext cx="2477263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AutoShape 72"/>
          <p:cNvSpPr>
            <a:spLocks noChangeArrowheads="1"/>
          </p:cNvSpPr>
          <p:nvPr/>
        </p:nvSpPr>
        <p:spPr bwMode="auto">
          <a:xfrm>
            <a:off x="5160724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49" name="Text Box 75"/>
          <p:cNvSpPr txBox="1">
            <a:spLocks noChangeArrowheads="1"/>
          </p:cNvSpPr>
          <p:nvPr/>
        </p:nvSpPr>
        <p:spPr bwMode="auto">
          <a:xfrm>
            <a:off x="307928" y="234192"/>
            <a:ext cx="11407527" cy="5055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mpd="tri">
            <a:noFill/>
            <a:prstDash val="solid"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latin typeface="XCCW Joined 10a" panose="03050602040000000000" pitchFamily="66" charset="0"/>
                <a:ea typeface="Times New Roman" panose="02020603050405020304" pitchFamily="18" charset="0"/>
              </a:rPr>
              <a:t>Year </a:t>
            </a:r>
            <a:r>
              <a:rPr lang="en-US" altLang="en-US" sz="2800" b="1" dirty="0" smtClean="0">
                <a:latin typeface="XCCW Joined 10a" panose="03050602040000000000" pitchFamily="66" charset="0"/>
                <a:ea typeface="Times New Roman" panose="02020603050405020304" pitchFamily="18" charset="0"/>
              </a:rPr>
              <a:t>3 </a:t>
            </a:r>
            <a:r>
              <a:rPr lang="en-US" altLang="en-US" sz="2800" b="1" dirty="0" smtClean="0">
                <a:latin typeface="XCCW Joined 10a" panose="03050602040000000000" pitchFamily="66" charset="0"/>
                <a:ea typeface="Times New Roman" panose="02020603050405020304" pitchFamily="18" charset="0"/>
              </a:rPr>
              <a:t>Spring 1 Half Term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effectLst/>
                <a:latin typeface="XCCW Joined 10a" panose="03050602040000000000" pitchFamily="66" charset="0"/>
                <a:ea typeface="Times New Roman" panose="02020603050405020304" pitchFamily="18" charset="0"/>
              </a:rPr>
              <a:t>Curriculum Overview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81" name="AutoShape 60"/>
          <p:cNvSpPr>
            <a:spLocks noChangeArrowheads="1"/>
          </p:cNvSpPr>
          <p:nvPr/>
        </p:nvSpPr>
        <p:spPr bwMode="auto">
          <a:xfrm>
            <a:off x="6128361" y="884011"/>
            <a:ext cx="2351068" cy="2564583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  <a:p>
            <a:endParaRPr lang="en-GB" dirty="0" smtClean="0"/>
          </a:p>
          <a:p>
            <a:r>
              <a:rPr lang="en-GB" sz="1400" dirty="0" smtClean="0"/>
              <a:t>Living with changing environments</a:t>
            </a:r>
            <a:endParaRPr lang="en-GB" sz="1400" dirty="0"/>
          </a:p>
        </p:txBody>
      </p:sp>
      <p:sp>
        <p:nvSpPr>
          <p:cNvPr id="83" name="AutoShape 80"/>
          <p:cNvSpPr>
            <a:spLocks noChangeArrowheads="1"/>
          </p:cNvSpPr>
          <p:nvPr/>
        </p:nvSpPr>
        <p:spPr bwMode="auto">
          <a:xfrm>
            <a:off x="214776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8" name="Picture 87" descr="D:\St John the Baptist Logo FOLDER\St John the Baptist Logo - CMYK 300dpi WITH STRAPLIN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489" y="3598145"/>
            <a:ext cx="4880692" cy="1697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3" name="TextBox 92"/>
          <p:cNvSpPr txBox="1"/>
          <p:nvPr/>
        </p:nvSpPr>
        <p:spPr>
          <a:xfrm>
            <a:off x="341866" y="400729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Science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823606" y="5436255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PSHE/RSE</a:t>
            </a:r>
            <a:endParaRPr lang="en-GB" dirty="0"/>
          </a:p>
        </p:txBody>
      </p:sp>
      <p:sp>
        <p:nvSpPr>
          <p:cNvPr id="98" name="TextBox 97"/>
          <p:cNvSpPr txBox="1"/>
          <p:nvPr/>
        </p:nvSpPr>
        <p:spPr>
          <a:xfrm>
            <a:off x="5254000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Art/DT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30552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Music</a:t>
            </a:r>
            <a:endParaRPr lang="en-GB" dirty="0"/>
          </a:p>
        </p:txBody>
      </p:sp>
      <p:sp>
        <p:nvSpPr>
          <p:cNvPr id="100" name="TextBox 99"/>
          <p:cNvSpPr txBox="1"/>
          <p:nvPr/>
        </p:nvSpPr>
        <p:spPr>
          <a:xfrm>
            <a:off x="3669310" y="932934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</a:t>
            </a:r>
            <a:endParaRPr lang="en-GB" dirty="0"/>
          </a:p>
        </p:txBody>
      </p:sp>
      <p:sp>
        <p:nvSpPr>
          <p:cNvPr id="101" name="TextBox 100"/>
          <p:cNvSpPr txBox="1"/>
          <p:nvPr/>
        </p:nvSpPr>
        <p:spPr>
          <a:xfrm>
            <a:off x="6214201" y="953393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Catholic Life</a:t>
            </a:r>
            <a:endParaRPr lang="en-GB" dirty="0"/>
          </a:p>
        </p:txBody>
      </p:sp>
      <p:sp>
        <p:nvSpPr>
          <p:cNvPr id="103" name="TextBox 102"/>
          <p:cNvSpPr txBox="1"/>
          <p:nvPr/>
        </p:nvSpPr>
        <p:spPr>
          <a:xfrm>
            <a:off x="8962230" y="1338863"/>
            <a:ext cx="28707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4" name="TextBox 103"/>
          <p:cNvSpPr txBox="1"/>
          <p:nvPr/>
        </p:nvSpPr>
        <p:spPr>
          <a:xfrm>
            <a:off x="3669310" y="1554669"/>
            <a:ext cx="212805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Christmas</a:t>
            </a:r>
          </a:p>
          <a:p>
            <a:endParaRPr lang="en-GB" sz="1400" dirty="0" smtClean="0"/>
          </a:p>
          <a:p>
            <a:r>
              <a:rPr lang="en-GB" sz="1400" dirty="0" smtClean="0"/>
              <a:t>Prayer</a:t>
            </a:r>
            <a:endParaRPr lang="en-GB" sz="1400" dirty="0"/>
          </a:p>
        </p:txBody>
      </p:sp>
      <p:sp>
        <p:nvSpPr>
          <p:cNvPr id="106" name="TextBox 105"/>
          <p:cNvSpPr txBox="1"/>
          <p:nvPr/>
        </p:nvSpPr>
        <p:spPr>
          <a:xfrm>
            <a:off x="335313" y="4219166"/>
            <a:ext cx="2774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7" name="TextBox 106"/>
          <p:cNvSpPr txBox="1"/>
          <p:nvPr/>
        </p:nvSpPr>
        <p:spPr>
          <a:xfrm>
            <a:off x="430552" y="5918593"/>
            <a:ext cx="178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Three Little Birds</a:t>
            </a:r>
            <a:endParaRPr lang="en-GB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2879746" y="5947353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9" name="TextBox 108"/>
          <p:cNvSpPr txBox="1"/>
          <p:nvPr/>
        </p:nvSpPr>
        <p:spPr>
          <a:xfrm>
            <a:off x="5366282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10" name="TextBox 109"/>
          <p:cNvSpPr txBox="1"/>
          <p:nvPr/>
        </p:nvSpPr>
        <p:spPr>
          <a:xfrm>
            <a:off x="7629468" y="5844897"/>
            <a:ext cx="4203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44" name="AutoShape 68"/>
          <p:cNvSpPr>
            <a:spLocks noChangeArrowheads="1"/>
          </p:cNvSpPr>
          <p:nvPr/>
        </p:nvSpPr>
        <p:spPr bwMode="auto">
          <a:xfrm>
            <a:off x="214776" y="2489358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377245" y="254472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47" name="AutoShape 68"/>
          <p:cNvSpPr>
            <a:spLocks noChangeArrowheads="1"/>
          </p:cNvSpPr>
          <p:nvPr/>
        </p:nvSpPr>
        <p:spPr bwMode="auto">
          <a:xfrm>
            <a:off x="179397" y="854667"/>
            <a:ext cx="3195638" cy="1419871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/>
          </a:p>
          <a:p>
            <a:endParaRPr lang="en-GB" sz="1400" dirty="0"/>
          </a:p>
        </p:txBody>
      </p:sp>
      <p:sp>
        <p:nvSpPr>
          <p:cNvPr id="48" name="TextBox 47"/>
          <p:cNvSpPr txBox="1"/>
          <p:nvPr/>
        </p:nvSpPr>
        <p:spPr>
          <a:xfrm>
            <a:off x="290657" y="916605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English</a:t>
            </a:r>
            <a:endParaRPr lang="en-GB" dirty="0"/>
          </a:p>
        </p:txBody>
      </p:sp>
      <p:sp>
        <p:nvSpPr>
          <p:cNvPr id="53" name="AutoShape 68"/>
          <p:cNvSpPr>
            <a:spLocks noChangeArrowheads="1"/>
          </p:cNvSpPr>
          <p:nvPr/>
        </p:nvSpPr>
        <p:spPr bwMode="auto">
          <a:xfrm>
            <a:off x="8749256" y="3951929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8911725" y="400729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Geography</a:t>
            </a:r>
            <a:endParaRPr lang="en-GB" dirty="0"/>
          </a:p>
        </p:txBody>
      </p:sp>
      <p:sp>
        <p:nvSpPr>
          <p:cNvPr id="56" name="AutoShape 68"/>
          <p:cNvSpPr>
            <a:spLocks noChangeArrowheads="1"/>
          </p:cNvSpPr>
          <p:nvPr/>
        </p:nvSpPr>
        <p:spPr bwMode="auto">
          <a:xfrm>
            <a:off x="8784635" y="2489358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8947104" y="254472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Spelling</a:t>
            </a:r>
            <a:r>
              <a:rPr lang="en-GB" dirty="0" smtClean="0"/>
              <a:t>s</a:t>
            </a:r>
            <a:endParaRPr lang="en-GB" dirty="0"/>
          </a:p>
        </p:txBody>
      </p:sp>
      <p:sp>
        <p:nvSpPr>
          <p:cNvPr id="59" name="AutoShape 68"/>
          <p:cNvSpPr>
            <a:spLocks noChangeArrowheads="1"/>
          </p:cNvSpPr>
          <p:nvPr/>
        </p:nvSpPr>
        <p:spPr bwMode="auto">
          <a:xfrm>
            <a:off x="8784635" y="914975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8947104" y="970232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PE</a:t>
            </a:r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214776" y="2968466"/>
            <a:ext cx="31339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Multiplication </a:t>
            </a:r>
            <a:r>
              <a:rPr lang="en-GB" sz="1400" dirty="0" smtClean="0"/>
              <a:t>and </a:t>
            </a:r>
            <a:r>
              <a:rPr lang="en-GB" sz="1400" dirty="0" smtClean="0"/>
              <a:t>division</a:t>
            </a:r>
          </a:p>
          <a:p>
            <a:endParaRPr lang="en-GB" sz="1400" dirty="0"/>
          </a:p>
          <a:p>
            <a:r>
              <a:rPr lang="en-GB" sz="1400" dirty="0" smtClean="0"/>
              <a:t>Money</a:t>
            </a:r>
            <a:endParaRPr lang="en-GB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393039" y="4469374"/>
            <a:ext cx="276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Light</a:t>
            </a:r>
            <a:endParaRPr lang="en-GB" sz="1400" dirty="0" smtClean="0"/>
          </a:p>
          <a:p>
            <a:endParaRPr lang="en-GB" sz="1400" dirty="0" smtClean="0"/>
          </a:p>
        </p:txBody>
      </p:sp>
      <p:sp>
        <p:nvSpPr>
          <p:cNvPr id="64" name="TextBox 63"/>
          <p:cNvSpPr txBox="1"/>
          <p:nvPr/>
        </p:nvSpPr>
        <p:spPr>
          <a:xfrm>
            <a:off x="8947103" y="1471305"/>
            <a:ext cx="276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Dance</a:t>
            </a:r>
          </a:p>
          <a:p>
            <a:r>
              <a:rPr lang="en-GB" sz="1400" dirty="0" smtClean="0"/>
              <a:t>OAA/Invasion Games</a:t>
            </a:r>
            <a:endParaRPr lang="en-GB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8947103" y="3014485"/>
            <a:ext cx="276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 smtClean="0"/>
          </a:p>
          <a:p>
            <a:r>
              <a:rPr lang="en-GB" sz="1400" dirty="0" smtClean="0"/>
              <a:t>/</a:t>
            </a:r>
            <a:r>
              <a:rPr lang="en-GB" sz="1400" dirty="0" err="1" smtClean="0"/>
              <a:t>igh</a:t>
            </a:r>
            <a:r>
              <a:rPr lang="en-GB" sz="1400" dirty="0" smtClean="0"/>
              <a:t>/  </a:t>
            </a:r>
            <a:r>
              <a:rPr lang="en-GB" sz="1400" dirty="0" smtClean="0"/>
              <a:t>/</a:t>
            </a:r>
            <a:r>
              <a:rPr lang="en-GB" sz="1400" dirty="0" smtClean="0"/>
              <a:t>o-e/  /</a:t>
            </a:r>
            <a:r>
              <a:rPr lang="en-GB" sz="1400" dirty="0"/>
              <a:t>u</a:t>
            </a:r>
            <a:r>
              <a:rPr lang="en-GB" sz="1400" dirty="0" smtClean="0"/>
              <a:t>/  </a:t>
            </a:r>
            <a:r>
              <a:rPr lang="en-GB" sz="1400" dirty="0" smtClean="0"/>
              <a:t>/</a:t>
            </a:r>
            <a:r>
              <a:rPr lang="en-GB" sz="1400" dirty="0" smtClean="0"/>
              <a:t>u-e/</a:t>
            </a:r>
            <a:endParaRPr lang="en-GB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8962898" y="4494203"/>
            <a:ext cx="276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Rivers</a:t>
            </a:r>
          </a:p>
          <a:p>
            <a:endParaRPr lang="en-GB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5405294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75" name="AutoShape 72"/>
          <p:cNvSpPr>
            <a:spLocks noChangeArrowheads="1"/>
          </p:cNvSpPr>
          <p:nvPr/>
        </p:nvSpPr>
        <p:spPr bwMode="auto">
          <a:xfrm>
            <a:off x="7469517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TextBox 75"/>
          <p:cNvSpPr txBox="1"/>
          <p:nvPr/>
        </p:nvSpPr>
        <p:spPr>
          <a:xfrm>
            <a:off x="7619597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Computing</a:t>
            </a:r>
            <a:endParaRPr lang="en-GB" dirty="0"/>
          </a:p>
        </p:txBody>
      </p:sp>
      <p:sp>
        <p:nvSpPr>
          <p:cNvPr id="77" name="TextBox 76"/>
          <p:cNvSpPr txBox="1"/>
          <p:nvPr/>
        </p:nvSpPr>
        <p:spPr>
          <a:xfrm>
            <a:off x="7770891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78" name="AutoShape 72"/>
          <p:cNvSpPr>
            <a:spLocks noChangeArrowheads="1"/>
          </p:cNvSpPr>
          <p:nvPr/>
        </p:nvSpPr>
        <p:spPr bwMode="auto">
          <a:xfrm>
            <a:off x="9797006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Box 78"/>
          <p:cNvSpPr txBox="1"/>
          <p:nvPr/>
        </p:nvSpPr>
        <p:spPr>
          <a:xfrm>
            <a:off x="9913993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Retrieval</a:t>
            </a:r>
            <a:endParaRPr lang="en-GB" dirty="0"/>
          </a:p>
        </p:txBody>
      </p:sp>
      <p:sp>
        <p:nvSpPr>
          <p:cNvPr id="80" name="TextBox 79"/>
          <p:cNvSpPr txBox="1"/>
          <p:nvPr/>
        </p:nvSpPr>
        <p:spPr>
          <a:xfrm>
            <a:off x="10098380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2488978" y="5906649"/>
            <a:ext cx="26566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Religious understanding</a:t>
            </a:r>
          </a:p>
          <a:p>
            <a:r>
              <a:rPr lang="en-GB" sz="1400" dirty="0" smtClean="0"/>
              <a:t>Personal relationships</a:t>
            </a:r>
            <a:endParaRPr lang="en-GB" sz="1400" dirty="0"/>
          </a:p>
        </p:txBody>
      </p:sp>
      <p:sp>
        <p:nvSpPr>
          <p:cNvPr id="82" name="TextBox 81"/>
          <p:cNvSpPr txBox="1"/>
          <p:nvPr/>
        </p:nvSpPr>
        <p:spPr>
          <a:xfrm>
            <a:off x="5295418" y="5899998"/>
            <a:ext cx="183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Art of Ancient Egypt</a:t>
            </a:r>
            <a:endParaRPr lang="en-GB" sz="1400" dirty="0"/>
          </a:p>
        </p:txBody>
      </p:sp>
      <p:sp>
        <p:nvSpPr>
          <p:cNvPr id="84" name="TextBox 83"/>
          <p:cNvSpPr txBox="1"/>
          <p:nvPr/>
        </p:nvSpPr>
        <p:spPr>
          <a:xfrm>
            <a:off x="7566903" y="5937973"/>
            <a:ext cx="183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Desktop Publishing</a:t>
            </a:r>
            <a:endParaRPr lang="en-GB" sz="1400" dirty="0"/>
          </a:p>
        </p:txBody>
      </p:sp>
      <p:sp>
        <p:nvSpPr>
          <p:cNvPr id="85" name="TextBox 84"/>
          <p:cNvSpPr txBox="1"/>
          <p:nvPr/>
        </p:nvSpPr>
        <p:spPr>
          <a:xfrm>
            <a:off x="9980237" y="5856763"/>
            <a:ext cx="183756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Homework</a:t>
            </a:r>
          </a:p>
          <a:p>
            <a:endParaRPr lang="en-GB" sz="1400" dirty="0"/>
          </a:p>
          <a:p>
            <a:r>
              <a:rPr lang="en-GB" sz="1400" dirty="0" smtClean="0"/>
              <a:t>Lesson starters</a:t>
            </a:r>
            <a:endParaRPr lang="en-GB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226536" y="1324641"/>
            <a:ext cx="2887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Poetry:</a:t>
            </a:r>
          </a:p>
          <a:p>
            <a:pPr marL="285750" indent="-285750">
              <a:buFontTx/>
              <a:buChar char="-"/>
            </a:pPr>
            <a:r>
              <a:rPr lang="en-GB" sz="1400" dirty="0" smtClean="0"/>
              <a:t>Shape </a:t>
            </a:r>
          </a:p>
          <a:p>
            <a:pPr marL="285750" indent="-285750">
              <a:buFontTx/>
              <a:buChar char="-"/>
            </a:pPr>
            <a:r>
              <a:rPr lang="en-GB" sz="1400" dirty="0" smtClean="0"/>
              <a:t>Kennings</a:t>
            </a:r>
          </a:p>
          <a:p>
            <a:pPr marL="285750" indent="-285750">
              <a:buFontTx/>
              <a:buChar char="-"/>
            </a:pPr>
            <a:r>
              <a:rPr lang="en-GB" sz="1400" dirty="0" smtClean="0"/>
              <a:t>List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84278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60"/>
          <p:cNvSpPr>
            <a:spLocks noChangeArrowheads="1"/>
          </p:cNvSpPr>
          <p:nvPr/>
        </p:nvSpPr>
        <p:spPr bwMode="auto">
          <a:xfrm>
            <a:off x="3563017" y="889266"/>
            <a:ext cx="2351068" cy="2374488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AutoShape 68"/>
          <p:cNvSpPr>
            <a:spLocks noChangeArrowheads="1"/>
          </p:cNvSpPr>
          <p:nvPr/>
        </p:nvSpPr>
        <p:spPr bwMode="auto">
          <a:xfrm>
            <a:off x="179397" y="3951929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55" name="AutoShape 80"/>
          <p:cNvSpPr>
            <a:spLocks noChangeArrowheads="1"/>
          </p:cNvSpPr>
          <p:nvPr/>
        </p:nvSpPr>
        <p:spPr bwMode="auto">
          <a:xfrm>
            <a:off x="2503860" y="5352022"/>
            <a:ext cx="2477263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AutoShape 72"/>
          <p:cNvSpPr>
            <a:spLocks noChangeArrowheads="1"/>
          </p:cNvSpPr>
          <p:nvPr/>
        </p:nvSpPr>
        <p:spPr bwMode="auto">
          <a:xfrm>
            <a:off x="5160724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49" name="Text Box 75"/>
          <p:cNvSpPr txBox="1">
            <a:spLocks noChangeArrowheads="1"/>
          </p:cNvSpPr>
          <p:nvPr/>
        </p:nvSpPr>
        <p:spPr bwMode="auto">
          <a:xfrm>
            <a:off x="307928" y="83842"/>
            <a:ext cx="11407527" cy="6558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mpd="tri">
            <a:noFill/>
            <a:prstDash val="solid"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latin typeface="XCCW Joined 10a" panose="03050602040000000000" pitchFamily="66" charset="0"/>
                <a:ea typeface="Times New Roman" panose="02020603050405020304" pitchFamily="18" charset="0"/>
              </a:rPr>
              <a:t>Year </a:t>
            </a:r>
            <a:r>
              <a:rPr lang="en-US" altLang="en-US" sz="2800" b="1" dirty="0" smtClean="0">
                <a:latin typeface="XCCW Joined 10a" panose="03050602040000000000" pitchFamily="66" charset="0"/>
                <a:ea typeface="Times New Roman" panose="02020603050405020304" pitchFamily="18" charset="0"/>
              </a:rPr>
              <a:t>3 </a:t>
            </a:r>
            <a:r>
              <a:rPr lang="en-US" altLang="en-US" sz="2800" b="1" dirty="0" smtClean="0">
                <a:latin typeface="XCCW Joined 10a" panose="03050602040000000000" pitchFamily="66" charset="0"/>
                <a:ea typeface="Times New Roman" panose="02020603050405020304" pitchFamily="18" charset="0"/>
              </a:rPr>
              <a:t>Spring 2 Half Term 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effectLst/>
                <a:latin typeface="XCCW Joined 10a" panose="03050602040000000000" pitchFamily="66" charset="0"/>
                <a:ea typeface="Times New Roman" panose="02020603050405020304" pitchFamily="18" charset="0"/>
              </a:rPr>
              <a:t>Curriculum Overview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81" name="AutoShape 60"/>
          <p:cNvSpPr>
            <a:spLocks noChangeArrowheads="1"/>
          </p:cNvSpPr>
          <p:nvPr/>
        </p:nvSpPr>
        <p:spPr bwMode="auto">
          <a:xfrm>
            <a:off x="6128361" y="882491"/>
            <a:ext cx="2351068" cy="2345355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  <a:p>
            <a:endParaRPr lang="en-GB" dirty="0"/>
          </a:p>
          <a:p>
            <a:r>
              <a:rPr lang="en-GB" sz="1400" dirty="0" smtClean="0"/>
              <a:t>Living </a:t>
            </a:r>
            <a:r>
              <a:rPr lang="en-GB" sz="1400" dirty="0"/>
              <a:t>with changing environments</a:t>
            </a:r>
            <a:endParaRPr lang="en-GB" sz="1400" dirty="0"/>
          </a:p>
        </p:txBody>
      </p:sp>
      <p:sp>
        <p:nvSpPr>
          <p:cNvPr id="83" name="AutoShape 80"/>
          <p:cNvSpPr>
            <a:spLocks noChangeArrowheads="1"/>
          </p:cNvSpPr>
          <p:nvPr/>
        </p:nvSpPr>
        <p:spPr bwMode="auto">
          <a:xfrm>
            <a:off x="296901" y="5384521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/>
          </a:p>
          <a:p>
            <a:endParaRPr lang="en-GB" sz="1400" dirty="0" smtClean="0"/>
          </a:p>
          <a:p>
            <a:r>
              <a:rPr lang="en-GB" sz="1400" dirty="0" smtClean="0"/>
              <a:t>The Dragon Song</a:t>
            </a:r>
            <a:endParaRPr lang="en-GB" sz="1400" dirty="0"/>
          </a:p>
        </p:txBody>
      </p:sp>
      <p:pic>
        <p:nvPicPr>
          <p:cNvPr id="88" name="Picture 87" descr="D:\St John the Baptist Logo FOLDER\St John the Baptist Logo - CMYK 300dpi WITH STRAPLIN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677" y="3429554"/>
            <a:ext cx="4880692" cy="1697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3" name="TextBox 92"/>
          <p:cNvSpPr txBox="1"/>
          <p:nvPr/>
        </p:nvSpPr>
        <p:spPr>
          <a:xfrm>
            <a:off x="341866" y="400729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Science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823606" y="5436255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PSHE/RSE</a:t>
            </a:r>
            <a:endParaRPr lang="en-GB" dirty="0"/>
          </a:p>
        </p:txBody>
      </p:sp>
      <p:sp>
        <p:nvSpPr>
          <p:cNvPr id="98" name="TextBox 97"/>
          <p:cNvSpPr txBox="1"/>
          <p:nvPr/>
        </p:nvSpPr>
        <p:spPr>
          <a:xfrm>
            <a:off x="5254000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Art/DT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30552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Music</a:t>
            </a:r>
            <a:endParaRPr lang="en-GB" dirty="0"/>
          </a:p>
        </p:txBody>
      </p:sp>
      <p:sp>
        <p:nvSpPr>
          <p:cNvPr id="100" name="TextBox 99"/>
          <p:cNvSpPr txBox="1"/>
          <p:nvPr/>
        </p:nvSpPr>
        <p:spPr>
          <a:xfrm>
            <a:off x="3669310" y="964571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</a:t>
            </a:r>
            <a:endParaRPr lang="en-GB" dirty="0"/>
          </a:p>
        </p:txBody>
      </p:sp>
      <p:sp>
        <p:nvSpPr>
          <p:cNvPr id="101" name="TextBox 100"/>
          <p:cNvSpPr txBox="1"/>
          <p:nvPr/>
        </p:nvSpPr>
        <p:spPr>
          <a:xfrm>
            <a:off x="6214201" y="978046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Catholic Life</a:t>
            </a:r>
            <a:endParaRPr lang="en-GB" dirty="0"/>
          </a:p>
        </p:txBody>
      </p:sp>
      <p:sp>
        <p:nvSpPr>
          <p:cNvPr id="103" name="TextBox 102"/>
          <p:cNvSpPr txBox="1"/>
          <p:nvPr/>
        </p:nvSpPr>
        <p:spPr>
          <a:xfrm>
            <a:off x="8962230" y="1338863"/>
            <a:ext cx="28707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4" name="TextBox 103"/>
          <p:cNvSpPr txBox="1"/>
          <p:nvPr/>
        </p:nvSpPr>
        <p:spPr>
          <a:xfrm>
            <a:off x="3669310" y="1602258"/>
            <a:ext cx="212805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Lent</a:t>
            </a:r>
          </a:p>
          <a:p>
            <a:endParaRPr lang="en-GB" sz="1400" dirty="0"/>
          </a:p>
          <a:p>
            <a:r>
              <a:rPr lang="en-GB" sz="1400" dirty="0" smtClean="0"/>
              <a:t>Holy Week</a:t>
            </a:r>
            <a:endParaRPr lang="en-GB" sz="1400" dirty="0"/>
          </a:p>
        </p:txBody>
      </p:sp>
      <p:sp>
        <p:nvSpPr>
          <p:cNvPr id="105" name="TextBox 104"/>
          <p:cNvSpPr txBox="1"/>
          <p:nvPr/>
        </p:nvSpPr>
        <p:spPr>
          <a:xfrm>
            <a:off x="6200853" y="1605465"/>
            <a:ext cx="2128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6" name="TextBox 105"/>
          <p:cNvSpPr txBox="1"/>
          <p:nvPr/>
        </p:nvSpPr>
        <p:spPr>
          <a:xfrm>
            <a:off x="335313" y="4219166"/>
            <a:ext cx="2774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2503860" y="5947353"/>
            <a:ext cx="2544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Personal relationships</a:t>
            </a:r>
          </a:p>
          <a:p>
            <a:r>
              <a:rPr lang="en-GB" sz="1400" dirty="0" smtClean="0"/>
              <a:t>Keeping Safe</a:t>
            </a:r>
            <a:endParaRPr lang="en-GB" sz="1400" dirty="0"/>
          </a:p>
        </p:txBody>
      </p:sp>
      <p:sp>
        <p:nvSpPr>
          <p:cNvPr id="109" name="TextBox 108"/>
          <p:cNvSpPr txBox="1"/>
          <p:nvPr/>
        </p:nvSpPr>
        <p:spPr>
          <a:xfrm>
            <a:off x="5366282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10" name="TextBox 109"/>
          <p:cNvSpPr txBox="1"/>
          <p:nvPr/>
        </p:nvSpPr>
        <p:spPr>
          <a:xfrm>
            <a:off x="7629468" y="5844897"/>
            <a:ext cx="4203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44" name="AutoShape 68"/>
          <p:cNvSpPr>
            <a:spLocks noChangeArrowheads="1"/>
          </p:cNvSpPr>
          <p:nvPr/>
        </p:nvSpPr>
        <p:spPr bwMode="auto">
          <a:xfrm>
            <a:off x="214776" y="2489358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377245" y="254472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47" name="AutoShape 68"/>
          <p:cNvSpPr>
            <a:spLocks noChangeArrowheads="1"/>
          </p:cNvSpPr>
          <p:nvPr/>
        </p:nvSpPr>
        <p:spPr bwMode="auto">
          <a:xfrm>
            <a:off x="179397" y="882491"/>
            <a:ext cx="3195638" cy="139204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 smtClean="0"/>
          </a:p>
          <a:p>
            <a:endParaRPr lang="en-GB" sz="1400" dirty="0"/>
          </a:p>
          <a:p>
            <a:r>
              <a:rPr lang="en-GB" sz="1400" dirty="0" smtClean="0"/>
              <a:t>Organisation</a:t>
            </a:r>
          </a:p>
          <a:p>
            <a:r>
              <a:rPr lang="en-GB" sz="1400" dirty="0" smtClean="0"/>
              <a:t>Paragraphs</a:t>
            </a:r>
            <a:endParaRPr lang="en-GB" sz="1400" dirty="0"/>
          </a:p>
        </p:txBody>
      </p:sp>
      <p:sp>
        <p:nvSpPr>
          <p:cNvPr id="48" name="TextBox 47"/>
          <p:cNvSpPr txBox="1"/>
          <p:nvPr/>
        </p:nvSpPr>
        <p:spPr>
          <a:xfrm>
            <a:off x="341866" y="970707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English</a:t>
            </a:r>
            <a:endParaRPr lang="en-GB" dirty="0"/>
          </a:p>
        </p:txBody>
      </p:sp>
      <p:sp>
        <p:nvSpPr>
          <p:cNvPr id="53" name="AutoShape 68"/>
          <p:cNvSpPr>
            <a:spLocks noChangeArrowheads="1"/>
          </p:cNvSpPr>
          <p:nvPr/>
        </p:nvSpPr>
        <p:spPr bwMode="auto">
          <a:xfrm>
            <a:off x="8749256" y="3951929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8911725" y="400729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History</a:t>
            </a:r>
            <a:endParaRPr lang="en-GB" dirty="0"/>
          </a:p>
        </p:txBody>
      </p:sp>
      <p:sp>
        <p:nvSpPr>
          <p:cNvPr id="56" name="AutoShape 68"/>
          <p:cNvSpPr>
            <a:spLocks noChangeArrowheads="1"/>
          </p:cNvSpPr>
          <p:nvPr/>
        </p:nvSpPr>
        <p:spPr bwMode="auto">
          <a:xfrm>
            <a:off x="8784635" y="2489358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8947104" y="254472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Spellings</a:t>
            </a:r>
            <a:endParaRPr lang="en-GB" dirty="0"/>
          </a:p>
        </p:txBody>
      </p:sp>
      <p:sp>
        <p:nvSpPr>
          <p:cNvPr id="59" name="AutoShape 68"/>
          <p:cNvSpPr>
            <a:spLocks noChangeArrowheads="1"/>
          </p:cNvSpPr>
          <p:nvPr/>
        </p:nvSpPr>
        <p:spPr bwMode="auto">
          <a:xfrm>
            <a:off x="8784635" y="1018741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8947104" y="1074106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PE</a:t>
            </a:r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214776" y="2968466"/>
            <a:ext cx="31339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Statistics</a:t>
            </a:r>
          </a:p>
          <a:p>
            <a:r>
              <a:rPr lang="en-GB" sz="1400" dirty="0" smtClean="0"/>
              <a:t>Length</a:t>
            </a:r>
          </a:p>
          <a:p>
            <a:r>
              <a:rPr lang="en-GB" sz="1400" dirty="0" smtClean="0"/>
              <a:t>Fractions</a:t>
            </a:r>
            <a:endParaRPr lang="en-GB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8947104" y="1548116"/>
            <a:ext cx="27683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Dance</a:t>
            </a:r>
          </a:p>
          <a:p>
            <a:r>
              <a:rPr lang="en-GB" sz="1400" dirty="0"/>
              <a:t>OAA/Invasion Games</a:t>
            </a:r>
          </a:p>
          <a:p>
            <a:endParaRPr lang="en-GB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8947103" y="3014485"/>
            <a:ext cx="2768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/air/  /aw/  /</a:t>
            </a:r>
            <a:r>
              <a:rPr lang="en-GB" sz="1400" dirty="0" smtClean="0"/>
              <a:t>ear</a:t>
            </a:r>
            <a:r>
              <a:rPr lang="en-GB" sz="1400" dirty="0" smtClean="0"/>
              <a:t>/  /</a:t>
            </a:r>
            <a:r>
              <a:rPr lang="en-GB" sz="1400" dirty="0" err="1" smtClean="0"/>
              <a:t>er</a:t>
            </a:r>
            <a:r>
              <a:rPr lang="en-GB" sz="1400" dirty="0" smtClean="0"/>
              <a:t>/</a:t>
            </a:r>
            <a:endParaRPr lang="en-GB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8962898" y="4494203"/>
            <a:ext cx="2768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The War of the Roses</a:t>
            </a:r>
            <a:endParaRPr lang="en-GB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5405294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Line </a:t>
            </a:r>
            <a:endParaRPr lang="en-GB" sz="1400" dirty="0"/>
          </a:p>
        </p:txBody>
      </p:sp>
      <p:sp>
        <p:nvSpPr>
          <p:cNvPr id="75" name="AutoShape 72"/>
          <p:cNvSpPr>
            <a:spLocks noChangeArrowheads="1"/>
          </p:cNvSpPr>
          <p:nvPr/>
        </p:nvSpPr>
        <p:spPr bwMode="auto">
          <a:xfrm>
            <a:off x="7469517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TextBox 75"/>
          <p:cNvSpPr txBox="1"/>
          <p:nvPr/>
        </p:nvSpPr>
        <p:spPr>
          <a:xfrm>
            <a:off x="7619597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Computing</a:t>
            </a:r>
            <a:endParaRPr lang="en-GB" dirty="0"/>
          </a:p>
        </p:txBody>
      </p:sp>
      <p:sp>
        <p:nvSpPr>
          <p:cNvPr id="77" name="TextBox 76"/>
          <p:cNvSpPr txBox="1"/>
          <p:nvPr/>
        </p:nvSpPr>
        <p:spPr>
          <a:xfrm>
            <a:off x="7770891" y="5876852"/>
            <a:ext cx="178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Branching databases</a:t>
            </a:r>
            <a:endParaRPr lang="en-GB" sz="1400" dirty="0"/>
          </a:p>
        </p:txBody>
      </p:sp>
      <p:sp>
        <p:nvSpPr>
          <p:cNvPr id="78" name="AutoShape 72"/>
          <p:cNvSpPr>
            <a:spLocks noChangeArrowheads="1"/>
          </p:cNvSpPr>
          <p:nvPr/>
        </p:nvSpPr>
        <p:spPr bwMode="auto">
          <a:xfrm>
            <a:off x="9797006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Box 78"/>
          <p:cNvSpPr txBox="1"/>
          <p:nvPr/>
        </p:nvSpPr>
        <p:spPr>
          <a:xfrm>
            <a:off x="9913993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Retrieval</a:t>
            </a:r>
            <a:endParaRPr lang="en-GB" dirty="0"/>
          </a:p>
        </p:txBody>
      </p:sp>
      <p:sp>
        <p:nvSpPr>
          <p:cNvPr id="80" name="TextBox 79"/>
          <p:cNvSpPr txBox="1"/>
          <p:nvPr/>
        </p:nvSpPr>
        <p:spPr>
          <a:xfrm>
            <a:off x="10098380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85" name="TextBox 84"/>
          <p:cNvSpPr txBox="1"/>
          <p:nvPr/>
        </p:nvSpPr>
        <p:spPr>
          <a:xfrm>
            <a:off x="9980237" y="5856763"/>
            <a:ext cx="183756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Homework</a:t>
            </a:r>
          </a:p>
          <a:p>
            <a:endParaRPr lang="en-GB" sz="1400" dirty="0"/>
          </a:p>
          <a:p>
            <a:r>
              <a:rPr lang="en-GB" sz="1400" dirty="0" smtClean="0"/>
              <a:t>Lesson starters</a:t>
            </a:r>
            <a:endParaRPr lang="en-GB" sz="1400" dirty="0"/>
          </a:p>
        </p:txBody>
      </p:sp>
      <p:sp>
        <p:nvSpPr>
          <p:cNvPr id="51" name="TextBox 50"/>
          <p:cNvSpPr txBox="1"/>
          <p:nvPr/>
        </p:nvSpPr>
        <p:spPr>
          <a:xfrm>
            <a:off x="393039" y="4469374"/>
            <a:ext cx="276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Plants</a:t>
            </a:r>
            <a:endParaRPr lang="en-GB" sz="1400" dirty="0" smtClean="0"/>
          </a:p>
          <a:p>
            <a:endParaRPr lang="en-GB" sz="1400" dirty="0" smtClean="0"/>
          </a:p>
        </p:txBody>
      </p:sp>
    </p:spTree>
    <p:extLst>
      <p:ext uri="{BB962C8B-B14F-4D97-AF65-F5344CB8AC3E}">
        <p14:creationId xmlns:p14="http://schemas.microsoft.com/office/powerpoint/2010/main" val="169889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XCCW Joined 10a"/>
        <a:ea typeface=""/>
        <a:cs typeface=""/>
      </a:majorFont>
      <a:minorFont>
        <a:latin typeface="XCCW Joined 10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138</Words>
  <Application>Microsoft Office PowerPoint</Application>
  <PresentationFormat>Widescreen</PresentationFormat>
  <Paragraphs>84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Times New Roman</vt:lpstr>
      <vt:lpstr>XCCW Joined 10a</vt:lpstr>
      <vt:lpstr>Office Theme</vt:lpstr>
      <vt:lpstr>PowerPoint Presentation</vt:lpstr>
      <vt:lpstr>PowerPoint Presentation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Bruce  Craggs</dc:creator>
  <cp:lastModifiedBy>Louise Cross</cp:lastModifiedBy>
  <cp:revision>43</cp:revision>
  <dcterms:created xsi:type="dcterms:W3CDTF">2021-12-09T12:49:56Z</dcterms:created>
  <dcterms:modified xsi:type="dcterms:W3CDTF">2022-01-19T12:22:27Z</dcterms:modified>
</cp:coreProperties>
</file>