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69" r:id="rId5"/>
    <p:sldId id="295" r:id="rId6"/>
    <p:sldId id="293" r:id="rId7"/>
    <p:sldId id="304" r:id="rId8"/>
    <p:sldId id="307" r:id="rId9"/>
    <p:sldId id="308" r:id="rId10"/>
    <p:sldId id="309" r:id="rId11"/>
    <p:sldId id="310" r:id="rId12"/>
    <p:sldId id="260"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12C81D-2D9E-46B0-AC82-49D494BF81CB}" v="1" dt="2023-10-12T13:37:11.103"/>
    <p1510:client id="{ACE4B043-0FD3-1682-3BED-4AAA8059DB13}" v="15" dt="2023-11-24T12:55:39.1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A012C81D-2D9E-46B0-AC82-49D494BF81CB}"/>
    <pc:docChg chg="modSld">
      <pc:chgData name="Bruce  Craggs" userId="be112f42-67c2-4ea5-9d71-cb08a36d1894" providerId="ADAL" clId="{A012C81D-2D9E-46B0-AC82-49D494BF81CB}" dt="2023-10-12T13:37:13.385" v="2" actId="14100"/>
      <pc:docMkLst>
        <pc:docMk/>
      </pc:docMkLst>
      <pc:sldChg chg="addSp modSp mod">
        <pc:chgData name="Bruce  Craggs" userId="be112f42-67c2-4ea5-9d71-cb08a36d1894" providerId="ADAL" clId="{A012C81D-2D9E-46B0-AC82-49D494BF81CB}" dt="2023-10-12T13:37:13.385" v="2" actId="14100"/>
        <pc:sldMkLst>
          <pc:docMk/>
          <pc:sldMk cId="2561508746" sldId="257"/>
        </pc:sldMkLst>
        <pc:picChg chg="add mod">
          <ac:chgData name="Bruce  Craggs" userId="be112f42-67c2-4ea5-9d71-cb08a36d1894" providerId="ADAL" clId="{A012C81D-2D9E-46B0-AC82-49D494BF81CB}" dt="2023-10-12T13:37:13.385" v="2" actId="14100"/>
          <ac:picMkLst>
            <pc:docMk/>
            <pc:sldMk cId="2561508746" sldId="257"/>
            <ac:picMk id="6" creationId="{AA7DEB0C-E524-431F-865B-4D18F2725D6E}"/>
          </ac:picMkLst>
        </pc:picChg>
      </pc:sldChg>
    </pc:docChg>
  </pc:docChgLst>
  <pc:docChgLst>
    <pc:chgData name="Bruce  Craggs" userId="S::s88bcraggs@sjb.solihull.sch.uk::be112f42-67c2-4ea5-9d71-cb08a36d1894" providerId="AD" clId="Web-{ACE4B043-0FD3-1682-3BED-4AAA8059DB13}"/>
    <pc:docChg chg="modSld">
      <pc:chgData name="Bruce  Craggs" userId="S::s88bcraggs@sjb.solihull.sch.uk::be112f42-67c2-4ea5-9d71-cb08a36d1894" providerId="AD" clId="Web-{ACE4B043-0FD3-1682-3BED-4AAA8059DB13}" dt="2023-11-24T12:55:37.784" v="2" actId="20577"/>
      <pc:docMkLst>
        <pc:docMk/>
      </pc:docMkLst>
      <pc:sldChg chg="modSp">
        <pc:chgData name="Bruce  Craggs" userId="S::s88bcraggs@sjb.solihull.sch.uk::be112f42-67c2-4ea5-9d71-cb08a36d1894" providerId="AD" clId="Web-{ACE4B043-0FD3-1682-3BED-4AAA8059DB13}" dt="2023-11-24T12:55:30.394" v="0" actId="20577"/>
        <pc:sldMkLst>
          <pc:docMk/>
          <pc:sldMk cId="2561508746" sldId="257"/>
        </pc:sldMkLst>
        <pc:spChg chg="mod">
          <ac:chgData name="Bruce  Craggs" userId="S::s88bcraggs@sjb.solihull.sch.uk::be112f42-67c2-4ea5-9d71-cb08a36d1894" providerId="AD" clId="Web-{ACE4B043-0FD3-1682-3BED-4AAA8059DB13}" dt="2023-11-24T12:55:30.394" v="0" actId="20577"/>
          <ac:spMkLst>
            <pc:docMk/>
            <pc:sldMk cId="2561508746" sldId="257"/>
            <ac:spMk id="4" creationId="{0F17D85B-957E-4E41-A065-73DEF7442967}"/>
          </ac:spMkLst>
        </pc:spChg>
      </pc:sldChg>
      <pc:sldChg chg="modSp">
        <pc:chgData name="Bruce  Craggs" userId="S::s88bcraggs@sjb.solihull.sch.uk::be112f42-67c2-4ea5-9d71-cb08a36d1894" providerId="AD" clId="Web-{ACE4B043-0FD3-1682-3BED-4AAA8059DB13}" dt="2023-11-24T12:55:34.441" v="1" actId="20577"/>
        <pc:sldMkLst>
          <pc:docMk/>
          <pc:sldMk cId="2639884630" sldId="258"/>
        </pc:sldMkLst>
        <pc:spChg chg="mod">
          <ac:chgData name="Bruce  Craggs" userId="S::s88bcraggs@sjb.solihull.sch.uk::be112f42-67c2-4ea5-9d71-cb08a36d1894" providerId="AD" clId="Web-{ACE4B043-0FD3-1682-3BED-4AAA8059DB13}" dt="2023-11-24T12:55:34.441" v="1" actId="20577"/>
          <ac:spMkLst>
            <pc:docMk/>
            <pc:sldMk cId="2639884630" sldId="258"/>
            <ac:spMk id="16" creationId="{4DB08212-1684-4DD1-9574-1DCCB0852B13}"/>
          </ac:spMkLst>
        </pc:spChg>
      </pc:sldChg>
      <pc:sldChg chg="modSp">
        <pc:chgData name="Bruce  Craggs" userId="S::s88bcraggs@sjb.solihull.sch.uk::be112f42-67c2-4ea5-9d71-cb08a36d1894" providerId="AD" clId="Web-{ACE4B043-0FD3-1682-3BED-4AAA8059DB13}" dt="2023-11-24T12:55:37.784" v="2" actId="20577"/>
        <pc:sldMkLst>
          <pc:docMk/>
          <pc:sldMk cId="4003961473" sldId="269"/>
        </pc:sldMkLst>
        <pc:spChg chg="mod">
          <ac:chgData name="Bruce  Craggs" userId="S::s88bcraggs@sjb.solihull.sch.uk::be112f42-67c2-4ea5-9d71-cb08a36d1894" providerId="AD" clId="Web-{ACE4B043-0FD3-1682-3BED-4AAA8059DB13}" dt="2023-11-24T12:55:37.784" v="2" actId="20577"/>
          <ac:spMkLst>
            <pc:docMk/>
            <pc:sldMk cId="4003961473" sldId="269"/>
            <ac:spMk id="16" creationId="{4DB08212-1684-4DD1-9574-1DCCB0852B1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24/11/2023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24/11/2023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24/11/2023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0.svg"/><Relationship Id="rId7"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519675" y="4964514"/>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Physical Education</a:t>
            </a:r>
          </a:p>
        </p:txBody>
      </p:sp>
      <p:pic>
        <p:nvPicPr>
          <p:cNvPr id="5" name="Graphic 4" descr="Soccer ball outline">
            <a:extLst>
              <a:ext uri="{FF2B5EF4-FFF2-40B4-BE49-F238E27FC236}">
                <a16:creationId xmlns:a16="http://schemas.microsoft.com/office/drawing/2014/main" id="{73FF0043-EFCF-B355-76EF-CE37942E5AF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57728" y="1268876"/>
            <a:ext cx="1436182" cy="1436182"/>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lIns="91440" tIns="45720" rIns="91440" bIns="45720" rtlCol="0" anchor="t">
            <a:spAutoFit/>
          </a:bodyPr>
          <a:lstStyle/>
          <a:p>
            <a:pPr algn="ctr"/>
            <a:r>
              <a:rPr lang="en-GB" sz="3600" b="1" u="sng" dirty="0"/>
              <a:t>Our PE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73524" y="1634732"/>
            <a:ext cx="11844951" cy="501675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a:r>
              <a:rPr lang="en-US" sz="1600" b="0" i="0" dirty="0">
                <a:effectLst/>
                <a:latin typeface="+mj-lt"/>
              </a:rPr>
              <a:t>PESSPA (Physical Education, School Sport and Physical Activity) at St John the Baptist Catholic Primary School aims to offer an inclusive, fun, vigorous and high-quality curriculum which inspires all children to succeed in physically demanding activities. From EYFS all the way to Year 6, we aim to provide opportunities for all our children to develop their physical, cognitive and emotional skills through high-quality physical education, school sport and physical activity structure. </a:t>
            </a:r>
          </a:p>
          <a:p>
            <a:pPr algn="l"/>
            <a:endParaRPr lang="en-US" sz="1600" dirty="0">
              <a:latin typeface="+mj-lt"/>
            </a:endParaRPr>
          </a:p>
          <a:p>
            <a:pPr algn="l"/>
            <a:r>
              <a:rPr lang="en-US" sz="1600" b="0" i="0" dirty="0">
                <a:effectLst/>
                <a:latin typeface="+mj-lt"/>
              </a:rPr>
              <a:t>We aim to provide a clear and progressive learning journey for our children, ensuring a holistic teaching, learning and assessment approach is applied, to reflect our school values, aims and ethos. </a:t>
            </a:r>
          </a:p>
          <a:p>
            <a:pPr algn="l"/>
            <a:endParaRPr lang="en-US" sz="1600" dirty="0">
              <a:latin typeface="+mj-lt"/>
            </a:endParaRPr>
          </a:p>
          <a:p>
            <a:pPr algn="l"/>
            <a:r>
              <a:rPr lang="en-US" sz="1600" b="0" i="0" dirty="0">
                <a:effectLst/>
                <a:latin typeface="+mj-lt"/>
              </a:rPr>
              <a:t>Our children will have opportunities to compete in sport and other activities that build character and help to embed both the British and School Games Values. PESSPA at St John the Baptist Catholic Primary School is an imperative element of the curriculum, which develops an understanding and application for being physically literature, leading a healthy lifestyle, consuming a balanced diet, developing a growth mind-set and owning the resilience to persevere with activities that may have once felt too challenging.</a:t>
            </a:r>
          </a:p>
          <a:p>
            <a:pPr algn="l"/>
            <a:endParaRPr lang="en-US" sz="1600" dirty="0">
              <a:latin typeface="+mj-lt"/>
            </a:endParaRPr>
          </a:p>
          <a:p>
            <a:pPr algn="l"/>
            <a:r>
              <a:rPr lang="en-US" sz="1600" b="0" i="0" dirty="0">
                <a:effectLst/>
                <a:latin typeface="+mj-lt"/>
              </a:rPr>
              <a:t>We are passionate about the need to teach children how to cooperate and collaborate with others as part of a team, understanding fairness, the rule of law and sporting etiquette.</a:t>
            </a: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51481"/>
            <a:ext cx="835519" cy="835519"/>
          </a:xfrm>
          <a:prstGeom prst="rect">
            <a:avLst/>
          </a:prstGeom>
        </p:spPr>
      </p:pic>
      <p:pic>
        <p:nvPicPr>
          <p:cNvPr id="6" name="Graphic 5" descr="Soccer ball outline">
            <a:extLst>
              <a:ext uri="{FF2B5EF4-FFF2-40B4-BE49-F238E27FC236}">
                <a16:creationId xmlns:a16="http://schemas.microsoft.com/office/drawing/2014/main" id="{AA7DEB0C-E524-431F-865B-4D18F2725D6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065" y="33390"/>
            <a:ext cx="1278551" cy="1278551"/>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219038" y="1775479"/>
            <a:ext cx="11753923" cy="487056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a:buFont typeface="Arial" panose="020B0604020202020204" pitchFamily="34" charset="0"/>
              <a:buChar char="•"/>
            </a:pPr>
            <a:r>
              <a:rPr lang="en-US" sz="1350" b="0" i="0" dirty="0">
                <a:effectLst/>
                <a:latin typeface="+mj-lt"/>
              </a:rPr>
              <a:t>Children at St John the Baptist Catholic Primary School participate in a minimum of 2 hours per week </a:t>
            </a:r>
            <a:r>
              <a:rPr lang="en-US" sz="1350" b="0" i="1" dirty="0">
                <a:effectLst/>
                <a:latin typeface="+mj-lt"/>
              </a:rPr>
              <a:t>high-quality</a:t>
            </a:r>
            <a:r>
              <a:rPr lang="en-US" sz="1350" b="0" i="0" dirty="0">
                <a:effectLst/>
                <a:latin typeface="+mj-lt"/>
              </a:rPr>
              <a:t> PESSPA and sporting activities led by teachers and specialist sports coaches. </a:t>
            </a:r>
          </a:p>
          <a:p>
            <a:pPr algn="l">
              <a:buFont typeface="Arial" panose="020B0604020202020204" pitchFamily="34" charset="0"/>
              <a:buChar char="•"/>
            </a:pPr>
            <a:endParaRPr lang="en-US" sz="1350" b="0" i="0" dirty="0">
              <a:effectLst/>
              <a:latin typeface="+mj-lt"/>
            </a:endParaRPr>
          </a:p>
          <a:p>
            <a:pPr algn="l">
              <a:buFont typeface="Arial" panose="020B0604020202020204" pitchFamily="34" charset="0"/>
              <a:buChar char="•"/>
            </a:pPr>
            <a:r>
              <a:rPr lang="en-US" sz="1350" b="0" i="0" dirty="0">
                <a:effectLst/>
                <a:latin typeface="+mj-lt"/>
              </a:rPr>
              <a:t>Children at St John the Baptist Catholic Primary school will be taught and assessed using Get Set 4 PE: a progressive and well-structured resource which runs in line with the </a:t>
            </a:r>
            <a:r>
              <a:rPr lang="en-US" sz="1350" b="0" i="0" dirty="0" err="1">
                <a:effectLst/>
                <a:latin typeface="+mj-lt"/>
              </a:rPr>
              <a:t>AfPE</a:t>
            </a:r>
            <a:r>
              <a:rPr lang="en-US" sz="1350" b="0" i="0" dirty="0">
                <a:effectLst/>
                <a:latin typeface="+mj-lt"/>
              </a:rPr>
              <a:t> ‘</a:t>
            </a:r>
            <a:r>
              <a:rPr lang="en-US" sz="1350" b="0" i="1" dirty="0">
                <a:effectLst/>
                <a:latin typeface="+mj-lt"/>
              </a:rPr>
              <a:t>Head, Heart, Hands’</a:t>
            </a:r>
            <a:r>
              <a:rPr lang="en-US" sz="1350" b="0" i="0" dirty="0">
                <a:effectLst/>
                <a:latin typeface="+mj-lt"/>
              </a:rPr>
              <a:t> concept, allowing us to ensure we are developing well-balanced children for the 21</a:t>
            </a:r>
            <a:r>
              <a:rPr lang="en-US" sz="1350" b="0" i="0" baseline="30000" dirty="0">
                <a:effectLst/>
                <a:latin typeface="+mj-lt"/>
              </a:rPr>
              <a:t>st</a:t>
            </a:r>
            <a:r>
              <a:rPr lang="en-US" sz="1350" b="0" i="0" dirty="0">
                <a:effectLst/>
                <a:latin typeface="+mj-lt"/>
              </a:rPr>
              <a:t> century.</a:t>
            </a:r>
          </a:p>
          <a:p>
            <a:pPr algn="l">
              <a:buFont typeface="Arial" panose="020B0604020202020204" pitchFamily="34" charset="0"/>
              <a:buChar char="•"/>
            </a:pPr>
            <a:endParaRPr lang="en-US" sz="1350" b="0" i="0" dirty="0">
              <a:effectLst/>
              <a:latin typeface="+mj-lt"/>
            </a:endParaRPr>
          </a:p>
          <a:p>
            <a:pPr algn="l">
              <a:buFont typeface="Arial" panose="020B0604020202020204" pitchFamily="34" charset="0"/>
              <a:buChar char="•"/>
            </a:pPr>
            <a:r>
              <a:rPr lang="en-US" sz="1350" b="0" i="0" dirty="0">
                <a:effectLst/>
                <a:latin typeface="+mj-lt"/>
              </a:rPr>
              <a:t>Our PESSPA curriculum incorporates a variety of sports to ensure all children develop the </a:t>
            </a:r>
            <a:r>
              <a:rPr lang="en-US" sz="1350" b="0" i="1" dirty="0">
                <a:effectLst/>
                <a:latin typeface="+mj-lt"/>
              </a:rPr>
              <a:t>confidence, awareness</a:t>
            </a:r>
            <a:r>
              <a:rPr lang="en-US" sz="1350" b="0" i="0" dirty="0">
                <a:effectLst/>
                <a:latin typeface="+mj-lt"/>
              </a:rPr>
              <a:t> and </a:t>
            </a:r>
            <a:r>
              <a:rPr lang="en-US" sz="1350" b="0" i="1" dirty="0">
                <a:effectLst/>
                <a:latin typeface="+mj-lt"/>
              </a:rPr>
              <a:t>appreciation</a:t>
            </a:r>
            <a:r>
              <a:rPr lang="en-US" sz="1350" b="0" i="0" dirty="0">
                <a:effectLst/>
                <a:latin typeface="+mj-lt"/>
              </a:rPr>
              <a:t> of their own and others’ strengths and weaknesses. It gives children the opportunity to assess, evaluate, improve theirs and their peers’ performances.</a:t>
            </a:r>
          </a:p>
          <a:p>
            <a:pPr algn="l">
              <a:buFont typeface="Arial" panose="020B0604020202020204" pitchFamily="34" charset="0"/>
              <a:buChar char="•"/>
            </a:pPr>
            <a:endParaRPr lang="en-US" sz="1350" b="0" i="0" dirty="0">
              <a:effectLst/>
              <a:latin typeface="+mj-lt"/>
            </a:endParaRPr>
          </a:p>
          <a:p>
            <a:pPr algn="l">
              <a:buFont typeface="Arial" panose="020B0604020202020204" pitchFamily="34" charset="0"/>
              <a:buChar char="•"/>
            </a:pPr>
            <a:r>
              <a:rPr lang="en-US" sz="1350" b="0" i="0" dirty="0">
                <a:effectLst/>
                <a:latin typeface="+mj-lt"/>
              </a:rPr>
              <a:t>Our PESSPA curriculum allows children to </a:t>
            </a:r>
            <a:r>
              <a:rPr lang="en-US" sz="1350" b="0" i="1" dirty="0">
                <a:effectLst/>
                <a:latin typeface="+mj-lt"/>
              </a:rPr>
              <a:t>positively transfer</a:t>
            </a:r>
            <a:r>
              <a:rPr lang="en-US" sz="1350" b="0" i="0" dirty="0">
                <a:effectLst/>
                <a:latin typeface="+mj-lt"/>
              </a:rPr>
              <a:t> previously learnt skills across a range of sports.</a:t>
            </a:r>
          </a:p>
          <a:p>
            <a:pPr algn="l">
              <a:buFont typeface="Arial" panose="020B0604020202020204" pitchFamily="34" charset="0"/>
              <a:buChar char="•"/>
            </a:pPr>
            <a:endParaRPr lang="en-US" sz="1350" b="0" i="0" dirty="0">
              <a:effectLst/>
              <a:latin typeface="+mj-lt"/>
            </a:endParaRPr>
          </a:p>
          <a:p>
            <a:pPr algn="l">
              <a:buFont typeface="Arial" panose="020B0604020202020204" pitchFamily="34" charset="0"/>
              <a:buChar char="•"/>
            </a:pPr>
            <a:r>
              <a:rPr lang="en-US" sz="1350" b="0" i="0" dirty="0">
                <a:effectLst/>
                <a:latin typeface="+mj-lt"/>
              </a:rPr>
              <a:t>We provide opportunities for all children to engage in </a:t>
            </a:r>
            <a:r>
              <a:rPr lang="en-US" sz="1350" b="0" i="1" dirty="0">
                <a:effectLst/>
                <a:latin typeface="+mj-lt"/>
              </a:rPr>
              <a:t>extra-curricular activities</a:t>
            </a:r>
            <a:r>
              <a:rPr lang="en-US" sz="1350" b="0" i="0" dirty="0">
                <a:effectLst/>
                <a:latin typeface="+mj-lt"/>
              </a:rPr>
              <a:t> before, during and after school, in addition to competitive sporting events. This allows us to extend and enrich our PESSPA curriculum. (</a:t>
            </a:r>
            <a:r>
              <a:rPr lang="en-US" sz="1350" b="0" i="1" dirty="0" err="1">
                <a:effectLst/>
                <a:latin typeface="+mj-lt"/>
              </a:rPr>
              <a:t>Yognastics</a:t>
            </a:r>
            <a:r>
              <a:rPr lang="en-US" sz="1350" b="0" i="1" dirty="0">
                <a:effectLst/>
                <a:latin typeface="+mj-lt"/>
              </a:rPr>
              <a:t>, </a:t>
            </a:r>
            <a:r>
              <a:rPr lang="en-US" sz="1350" b="0" i="1" dirty="0" err="1">
                <a:effectLst/>
                <a:latin typeface="+mj-lt"/>
              </a:rPr>
              <a:t>Dancenastics</a:t>
            </a:r>
            <a:r>
              <a:rPr lang="en-US" sz="1350" b="0" i="1" dirty="0">
                <a:effectLst/>
                <a:latin typeface="+mj-lt"/>
              </a:rPr>
              <a:t>, Mobility Class, Multi-Skills, Football Club</a:t>
            </a:r>
            <a:r>
              <a:rPr lang="en-US" sz="1350" b="0" i="0" dirty="0">
                <a:effectLst/>
                <a:latin typeface="+mj-lt"/>
              </a:rPr>
              <a:t>)</a:t>
            </a:r>
          </a:p>
          <a:p>
            <a:pPr algn="l">
              <a:buFont typeface="Arial" panose="020B0604020202020204" pitchFamily="34" charset="0"/>
              <a:buChar char="•"/>
            </a:pPr>
            <a:endParaRPr lang="en-US" sz="1350" b="0" i="0" dirty="0">
              <a:effectLst/>
              <a:latin typeface="+mj-lt"/>
            </a:endParaRPr>
          </a:p>
          <a:p>
            <a:pPr algn="l">
              <a:buFont typeface="Arial" panose="020B0604020202020204" pitchFamily="34" charset="0"/>
              <a:buChar char="•"/>
            </a:pPr>
            <a:r>
              <a:rPr lang="en-US" sz="1350" b="0" i="0" dirty="0">
                <a:effectLst/>
                <a:latin typeface="+mj-lt"/>
              </a:rPr>
              <a:t>Targeted interventions are implemented to ensure no child is left behind.</a:t>
            </a:r>
          </a:p>
          <a:p>
            <a:pPr algn="l">
              <a:buFont typeface="Arial" panose="020B0604020202020204" pitchFamily="34" charset="0"/>
              <a:buChar char="•"/>
            </a:pPr>
            <a:endParaRPr lang="en-US" sz="1350" b="0" i="0" dirty="0">
              <a:effectLst/>
              <a:latin typeface="+mj-lt"/>
            </a:endParaRPr>
          </a:p>
          <a:p>
            <a:pPr algn="l">
              <a:buFont typeface="Arial" panose="020B0604020202020204" pitchFamily="34" charset="0"/>
              <a:buChar char="•"/>
            </a:pPr>
            <a:r>
              <a:rPr lang="en-US" sz="1350" b="0" i="0" dirty="0">
                <a:effectLst/>
                <a:latin typeface="+mj-lt"/>
              </a:rPr>
              <a:t>SEND interventions are implemented to ensure our SEND offer goes above and beyond.</a:t>
            </a:r>
          </a:p>
          <a:p>
            <a:pPr algn="l"/>
            <a:endParaRPr lang="en-US" sz="1350" b="0" i="0" dirty="0">
              <a:effectLst/>
              <a:latin typeface="+mj-lt"/>
            </a:endParaRPr>
          </a:p>
          <a:p>
            <a:pPr algn="l">
              <a:buFont typeface="Arial" panose="020B0604020202020204" pitchFamily="34" charset="0"/>
              <a:buChar char="•"/>
            </a:pPr>
            <a:r>
              <a:rPr lang="en-US" sz="1350" b="0" i="0" dirty="0">
                <a:effectLst/>
                <a:latin typeface="+mj-lt"/>
              </a:rPr>
              <a:t>We use Family Fisher Trust (FFT) effectively to ensure children are assessed against the National Curriculum. </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78036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lIns="91440" tIns="45720" rIns="91440" bIns="45720" rtlCol="0" anchor="t">
            <a:spAutoFit/>
          </a:bodyPr>
          <a:lstStyle/>
          <a:p>
            <a:pPr algn="ctr"/>
            <a:r>
              <a:rPr lang="en-GB" sz="3600" b="1" u="sng" dirty="0"/>
              <a:t>Our PE Curriculum</a:t>
            </a:r>
          </a:p>
        </p:txBody>
      </p:sp>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296290" y="2102554"/>
            <a:ext cx="11427967" cy="3785652"/>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marL="285750" indent="-285750" algn="l">
              <a:buFont typeface="Arial" panose="020B0604020202020204" pitchFamily="34" charset="0"/>
              <a:buChar char="•"/>
            </a:pPr>
            <a:r>
              <a:rPr lang="en-US" sz="1600" b="0" i="0" dirty="0">
                <a:effectLst/>
                <a:latin typeface="+mj-lt"/>
              </a:rPr>
              <a:t>Our PESSPA curriculum will ensure children leave St John the Baptist Catholic Primary with the </a:t>
            </a:r>
            <a:r>
              <a:rPr lang="en-US" sz="1600" b="0" i="1" dirty="0">
                <a:effectLst/>
                <a:latin typeface="+mj-lt"/>
              </a:rPr>
              <a:t>cognitive, physical and emotional skills </a:t>
            </a:r>
            <a:r>
              <a:rPr lang="en-US" sz="1600" b="0" i="0" dirty="0">
                <a:effectLst/>
                <a:latin typeface="+mj-lt"/>
              </a:rPr>
              <a:t>to continue to progress into the KS3 curriculum and beyond.</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Our PESSPA curriculum will produce a </a:t>
            </a:r>
            <a:r>
              <a:rPr lang="en-US" sz="1600" b="0" i="1" dirty="0">
                <a:effectLst/>
                <a:latin typeface="+mj-lt"/>
              </a:rPr>
              <a:t>well-balanced, physically literate and healthy </a:t>
            </a:r>
            <a:r>
              <a:rPr lang="en-US" sz="1600" b="0" i="0" dirty="0">
                <a:effectLst/>
                <a:latin typeface="+mj-lt"/>
              </a:rPr>
              <a:t>child ready for the 21</a:t>
            </a:r>
            <a:r>
              <a:rPr lang="en-US" sz="1600" b="0" i="0" baseline="30000" dirty="0">
                <a:effectLst/>
                <a:latin typeface="+mj-lt"/>
              </a:rPr>
              <a:t>st</a:t>
            </a:r>
            <a:r>
              <a:rPr lang="en-US" sz="1600" b="0" i="0" dirty="0">
                <a:effectLst/>
                <a:latin typeface="+mj-lt"/>
              </a:rPr>
              <a:t> century.</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Our PESSPA curriculum will produce a </a:t>
            </a:r>
            <a:r>
              <a:rPr lang="en-US" sz="1600" b="0" i="1" dirty="0">
                <a:effectLst/>
                <a:latin typeface="+mj-lt"/>
              </a:rPr>
              <a:t>resilient, determined and positive </a:t>
            </a:r>
            <a:r>
              <a:rPr lang="en-US" sz="1600" b="0" i="0" dirty="0">
                <a:effectLst/>
                <a:latin typeface="+mj-lt"/>
              </a:rPr>
              <a:t>child who has the cognitive behaviours to approach challenge with </a:t>
            </a:r>
            <a:r>
              <a:rPr lang="en-US" sz="1600" b="0" i="1" dirty="0">
                <a:effectLst/>
                <a:latin typeface="+mj-lt"/>
              </a:rPr>
              <a:t>open-mindedness.</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Our PESSPA curriculum will give children the </a:t>
            </a:r>
            <a:r>
              <a:rPr lang="en-US" sz="1600" b="0" i="1" dirty="0">
                <a:effectLst/>
                <a:latin typeface="+mj-lt"/>
              </a:rPr>
              <a:t>competitive opportunities, experiences and encounters</a:t>
            </a:r>
            <a:r>
              <a:rPr lang="en-US" sz="1600" b="0" i="0" dirty="0">
                <a:effectLst/>
                <a:latin typeface="+mj-lt"/>
              </a:rPr>
              <a:t>, to embed </a:t>
            </a:r>
            <a:r>
              <a:rPr lang="en-US" sz="1600" b="0" i="1" dirty="0">
                <a:effectLst/>
                <a:latin typeface="+mj-lt"/>
              </a:rPr>
              <a:t>core values</a:t>
            </a:r>
            <a:r>
              <a:rPr lang="en-US" sz="1600" b="0" i="0" dirty="0">
                <a:effectLst/>
                <a:latin typeface="+mj-lt"/>
              </a:rPr>
              <a:t> for society.</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Our PESSPA curriculum will produce a child who can make </a:t>
            </a:r>
            <a:r>
              <a:rPr lang="en-US" sz="1600" b="0" i="1" dirty="0">
                <a:effectLst/>
                <a:latin typeface="+mj-lt"/>
              </a:rPr>
              <a:t>links, connections and associations</a:t>
            </a:r>
            <a:r>
              <a:rPr lang="en-US" sz="1600" b="0" i="0" dirty="0">
                <a:effectLst/>
                <a:latin typeface="+mj-lt"/>
              </a:rPr>
              <a:t> with themselves and sport throughout the world.</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lIns="91440" tIns="45720" rIns="91440" bIns="45720" rtlCol="0" anchor="t">
            <a:spAutoFit/>
          </a:bodyPr>
          <a:lstStyle/>
          <a:p>
            <a:pPr algn="ctr"/>
            <a:r>
              <a:rPr lang="en-GB" sz="3600" b="1" u="sng" dirty="0"/>
              <a:t>Our PE Curriculum</a:t>
            </a:r>
          </a:p>
        </p:txBody>
      </p:sp>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493520" y="1105591"/>
            <a:ext cx="9641840"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6" name="Picture 5">
            <a:extLst>
              <a:ext uri="{FF2B5EF4-FFF2-40B4-BE49-F238E27FC236}">
                <a16:creationId xmlns:a16="http://schemas.microsoft.com/office/drawing/2014/main" id="{3FC146B6-4A7F-8CA5-A438-151C2BC40975}"/>
              </a:ext>
            </a:extLst>
          </p:cNvPr>
          <p:cNvPicPr>
            <a:picLocks noChangeAspect="1"/>
          </p:cNvPicPr>
          <p:nvPr/>
        </p:nvPicPr>
        <p:blipFill>
          <a:blip r:embed="rId4"/>
          <a:stretch>
            <a:fillRect/>
          </a:stretch>
        </p:blipFill>
        <p:spPr>
          <a:xfrm>
            <a:off x="1654489" y="1237969"/>
            <a:ext cx="9196391" cy="5367554"/>
          </a:xfrm>
          <a:prstGeom prst="rect">
            <a:avLst/>
          </a:prstGeom>
        </p:spPr>
      </p:pic>
    </p:spTree>
    <p:extLst>
      <p:ext uri="{BB962C8B-B14F-4D97-AF65-F5344CB8AC3E}">
        <p14:creationId xmlns:p14="http://schemas.microsoft.com/office/powerpoint/2010/main" val="1271154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2418" y="111711"/>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Vocabulary Progression</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3887" y="-41647"/>
            <a:ext cx="914400" cy="914400"/>
          </a:xfrm>
          <a:prstGeom prst="rect">
            <a:avLst/>
          </a:prstGeom>
        </p:spPr>
      </p:pic>
      <p:sp>
        <p:nvSpPr>
          <p:cNvPr id="11" name="TextBox 10">
            <a:extLst>
              <a:ext uri="{FF2B5EF4-FFF2-40B4-BE49-F238E27FC236}">
                <a16:creationId xmlns:a16="http://schemas.microsoft.com/office/drawing/2014/main" id="{3112C26A-4768-4E8C-A8A2-DE3C7FA47A75}"/>
              </a:ext>
            </a:extLst>
          </p:cNvPr>
          <p:cNvSpPr txBox="1"/>
          <p:nvPr/>
        </p:nvSpPr>
        <p:spPr>
          <a:xfrm>
            <a:off x="280036" y="1302860"/>
            <a:ext cx="11627484" cy="52300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8" name="TextBox 17">
            <a:extLst>
              <a:ext uri="{FF2B5EF4-FFF2-40B4-BE49-F238E27FC236}">
                <a16:creationId xmlns:a16="http://schemas.microsoft.com/office/drawing/2014/main" id="{34081E8E-A5A3-493C-A4E5-086C5879A05C}"/>
              </a:ext>
            </a:extLst>
          </p:cNvPr>
          <p:cNvSpPr txBox="1"/>
          <p:nvPr/>
        </p:nvSpPr>
        <p:spPr>
          <a:xfrm>
            <a:off x="1922646" y="1433783"/>
            <a:ext cx="1633353"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Athletics</a:t>
            </a:r>
          </a:p>
        </p:txBody>
      </p:sp>
      <p:sp>
        <p:nvSpPr>
          <p:cNvPr id="16" name="TextBox 15">
            <a:extLst>
              <a:ext uri="{FF2B5EF4-FFF2-40B4-BE49-F238E27FC236}">
                <a16:creationId xmlns:a16="http://schemas.microsoft.com/office/drawing/2014/main" id="{8C6574F6-20CD-4867-8DEB-9372107529F6}"/>
              </a:ext>
            </a:extLst>
          </p:cNvPr>
          <p:cNvSpPr txBox="1"/>
          <p:nvPr/>
        </p:nvSpPr>
        <p:spPr>
          <a:xfrm>
            <a:off x="4105894" y="1442747"/>
            <a:ext cx="3975768"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Selection of Vocabulary</a:t>
            </a:r>
          </a:p>
        </p:txBody>
      </p:sp>
      <p:pic>
        <p:nvPicPr>
          <p:cNvPr id="3" name="Picture 2">
            <a:extLst>
              <a:ext uri="{FF2B5EF4-FFF2-40B4-BE49-F238E27FC236}">
                <a16:creationId xmlns:a16="http://schemas.microsoft.com/office/drawing/2014/main" id="{D3C80B90-439F-2098-200C-274162875F67}"/>
              </a:ext>
            </a:extLst>
          </p:cNvPr>
          <p:cNvPicPr>
            <a:picLocks noChangeAspect="1"/>
          </p:cNvPicPr>
          <p:nvPr/>
        </p:nvPicPr>
        <p:blipFill>
          <a:blip r:embed="rId4"/>
          <a:stretch>
            <a:fillRect/>
          </a:stretch>
        </p:blipFill>
        <p:spPr>
          <a:xfrm>
            <a:off x="457200" y="2003678"/>
            <a:ext cx="5425440" cy="2551892"/>
          </a:xfrm>
          <a:prstGeom prst="rect">
            <a:avLst/>
          </a:prstGeom>
        </p:spPr>
      </p:pic>
      <p:pic>
        <p:nvPicPr>
          <p:cNvPr id="9" name="Picture 8">
            <a:extLst>
              <a:ext uri="{FF2B5EF4-FFF2-40B4-BE49-F238E27FC236}">
                <a16:creationId xmlns:a16="http://schemas.microsoft.com/office/drawing/2014/main" id="{240C8E81-8079-B9AD-61CB-4761714D2F62}"/>
              </a:ext>
            </a:extLst>
          </p:cNvPr>
          <p:cNvPicPr>
            <a:picLocks noChangeAspect="1"/>
          </p:cNvPicPr>
          <p:nvPr/>
        </p:nvPicPr>
        <p:blipFill>
          <a:blip r:embed="rId5"/>
          <a:stretch>
            <a:fillRect/>
          </a:stretch>
        </p:blipFill>
        <p:spPr>
          <a:xfrm>
            <a:off x="6949440" y="1989628"/>
            <a:ext cx="4616660" cy="2551892"/>
          </a:xfrm>
          <a:prstGeom prst="rect">
            <a:avLst/>
          </a:prstGeom>
        </p:spPr>
      </p:pic>
      <p:sp>
        <p:nvSpPr>
          <p:cNvPr id="12" name="TextBox 11">
            <a:extLst>
              <a:ext uri="{FF2B5EF4-FFF2-40B4-BE49-F238E27FC236}">
                <a16:creationId xmlns:a16="http://schemas.microsoft.com/office/drawing/2014/main" id="{140FFC3E-6B37-1CFE-1E34-EE47C31F372B}"/>
              </a:ext>
            </a:extLst>
          </p:cNvPr>
          <p:cNvSpPr txBox="1"/>
          <p:nvPr/>
        </p:nvSpPr>
        <p:spPr>
          <a:xfrm>
            <a:off x="9095606" y="1424287"/>
            <a:ext cx="1633353"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Dance</a:t>
            </a:r>
          </a:p>
        </p:txBody>
      </p:sp>
      <p:pic>
        <p:nvPicPr>
          <p:cNvPr id="17" name="Picture 16">
            <a:extLst>
              <a:ext uri="{FF2B5EF4-FFF2-40B4-BE49-F238E27FC236}">
                <a16:creationId xmlns:a16="http://schemas.microsoft.com/office/drawing/2014/main" id="{732D57C6-A2D4-DA2B-988A-F5D900342B46}"/>
              </a:ext>
            </a:extLst>
          </p:cNvPr>
          <p:cNvPicPr>
            <a:picLocks noChangeAspect="1"/>
          </p:cNvPicPr>
          <p:nvPr/>
        </p:nvPicPr>
        <p:blipFill>
          <a:blip r:embed="rId6"/>
          <a:stretch>
            <a:fillRect/>
          </a:stretch>
        </p:blipFill>
        <p:spPr>
          <a:xfrm>
            <a:off x="3304406" y="4727147"/>
            <a:ext cx="4640714" cy="1749227"/>
          </a:xfrm>
          <a:prstGeom prst="rect">
            <a:avLst/>
          </a:prstGeom>
        </p:spPr>
      </p:pic>
      <p:sp>
        <p:nvSpPr>
          <p:cNvPr id="19" name="TextBox 18">
            <a:extLst>
              <a:ext uri="{FF2B5EF4-FFF2-40B4-BE49-F238E27FC236}">
                <a16:creationId xmlns:a16="http://schemas.microsoft.com/office/drawing/2014/main" id="{6F5DEFBD-712B-6DCE-3204-FCD998490805}"/>
              </a:ext>
            </a:extLst>
          </p:cNvPr>
          <p:cNvSpPr txBox="1"/>
          <p:nvPr/>
        </p:nvSpPr>
        <p:spPr>
          <a:xfrm>
            <a:off x="8070628" y="5337145"/>
            <a:ext cx="3683307"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Repeated Vocabulary</a:t>
            </a:r>
          </a:p>
        </p:txBody>
      </p:sp>
    </p:spTree>
    <p:extLst>
      <p:ext uri="{BB962C8B-B14F-4D97-AF65-F5344CB8AC3E}">
        <p14:creationId xmlns:p14="http://schemas.microsoft.com/office/powerpoint/2010/main" val="2914876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304839" y="1071330"/>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12" name="Picture 11">
            <a:extLst>
              <a:ext uri="{FF2B5EF4-FFF2-40B4-BE49-F238E27FC236}">
                <a16:creationId xmlns:a16="http://schemas.microsoft.com/office/drawing/2014/main" id="{B4ABA65D-C566-FE8D-8095-22325B51F368}"/>
              </a:ext>
            </a:extLst>
          </p:cNvPr>
          <p:cNvPicPr>
            <a:picLocks noChangeAspect="1"/>
          </p:cNvPicPr>
          <p:nvPr/>
        </p:nvPicPr>
        <p:blipFill>
          <a:blip r:embed="rId4"/>
          <a:stretch>
            <a:fillRect/>
          </a:stretch>
        </p:blipFill>
        <p:spPr>
          <a:xfrm>
            <a:off x="456244" y="1181112"/>
            <a:ext cx="11227756" cy="5388494"/>
          </a:xfrm>
          <a:prstGeom prst="rect">
            <a:avLst/>
          </a:prstGeom>
        </p:spPr>
      </p:pic>
    </p:spTree>
    <p:extLst>
      <p:ext uri="{BB962C8B-B14F-4D97-AF65-F5344CB8AC3E}">
        <p14:creationId xmlns:p14="http://schemas.microsoft.com/office/powerpoint/2010/main" val="3179474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304839" y="1071330"/>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2" name="Picture 1">
            <a:extLst>
              <a:ext uri="{FF2B5EF4-FFF2-40B4-BE49-F238E27FC236}">
                <a16:creationId xmlns:a16="http://schemas.microsoft.com/office/drawing/2014/main" id="{01846562-4C39-504F-F940-289A1180EE9F}"/>
              </a:ext>
            </a:extLst>
          </p:cNvPr>
          <p:cNvPicPr>
            <a:picLocks noChangeAspect="1"/>
          </p:cNvPicPr>
          <p:nvPr/>
        </p:nvPicPr>
        <p:blipFill>
          <a:blip r:embed="rId4"/>
          <a:stretch>
            <a:fillRect/>
          </a:stretch>
        </p:blipFill>
        <p:spPr>
          <a:xfrm>
            <a:off x="475914" y="1185595"/>
            <a:ext cx="11208086" cy="5430012"/>
          </a:xfrm>
          <a:prstGeom prst="rect">
            <a:avLst/>
          </a:prstGeom>
        </p:spPr>
      </p:pic>
    </p:spTree>
    <p:extLst>
      <p:ext uri="{BB962C8B-B14F-4D97-AF65-F5344CB8AC3E}">
        <p14:creationId xmlns:p14="http://schemas.microsoft.com/office/powerpoint/2010/main" val="1761353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304839" y="1071330"/>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6" name="Picture 5">
            <a:extLst>
              <a:ext uri="{FF2B5EF4-FFF2-40B4-BE49-F238E27FC236}">
                <a16:creationId xmlns:a16="http://schemas.microsoft.com/office/drawing/2014/main" id="{C8B345BF-B770-CFDD-2C3A-438E5C52898C}"/>
              </a:ext>
            </a:extLst>
          </p:cNvPr>
          <p:cNvPicPr>
            <a:picLocks noChangeAspect="1"/>
          </p:cNvPicPr>
          <p:nvPr/>
        </p:nvPicPr>
        <p:blipFill>
          <a:blip r:embed="rId4"/>
          <a:stretch>
            <a:fillRect/>
          </a:stretch>
        </p:blipFill>
        <p:spPr>
          <a:xfrm>
            <a:off x="539405" y="1205364"/>
            <a:ext cx="11144595" cy="5308848"/>
          </a:xfrm>
          <a:prstGeom prst="rect">
            <a:avLst/>
          </a:prstGeom>
        </p:spPr>
      </p:pic>
    </p:spTree>
    <p:extLst>
      <p:ext uri="{BB962C8B-B14F-4D97-AF65-F5344CB8AC3E}">
        <p14:creationId xmlns:p14="http://schemas.microsoft.com/office/powerpoint/2010/main" val="2741862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304839" y="1071330"/>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7C685D5A-203D-B863-1336-E9D6DD98C86B}"/>
              </a:ext>
            </a:extLst>
          </p:cNvPr>
          <p:cNvPicPr>
            <a:picLocks noChangeAspect="1"/>
          </p:cNvPicPr>
          <p:nvPr/>
        </p:nvPicPr>
        <p:blipFill>
          <a:blip r:embed="rId4"/>
          <a:stretch>
            <a:fillRect/>
          </a:stretch>
        </p:blipFill>
        <p:spPr>
          <a:xfrm>
            <a:off x="454317" y="1243828"/>
            <a:ext cx="11229683" cy="5325778"/>
          </a:xfrm>
          <a:prstGeom prst="rect">
            <a:avLst/>
          </a:prstGeom>
        </p:spPr>
      </p:pic>
    </p:spTree>
    <p:extLst>
      <p:ext uri="{BB962C8B-B14F-4D97-AF65-F5344CB8AC3E}">
        <p14:creationId xmlns:p14="http://schemas.microsoft.com/office/powerpoint/2010/main" val="2259657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267751" y="1071330"/>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6" name="Picture 5">
            <a:extLst>
              <a:ext uri="{FF2B5EF4-FFF2-40B4-BE49-F238E27FC236}">
                <a16:creationId xmlns:a16="http://schemas.microsoft.com/office/drawing/2014/main" id="{995E0165-8B0C-6170-5FDE-C8AC9BC08790}"/>
              </a:ext>
            </a:extLst>
          </p:cNvPr>
          <p:cNvPicPr>
            <a:picLocks noChangeAspect="1"/>
          </p:cNvPicPr>
          <p:nvPr/>
        </p:nvPicPr>
        <p:blipFill rotWithShape="1">
          <a:blip r:embed="rId4"/>
          <a:srcRect l="9374" t="10253" b="3504"/>
          <a:stretch/>
        </p:blipFill>
        <p:spPr>
          <a:xfrm>
            <a:off x="1515048" y="1205364"/>
            <a:ext cx="10168951" cy="5364242"/>
          </a:xfrm>
          <a:prstGeom prst="rect">
            <a:avLst/>
          </a:prstGeom>
        </p:spPr>
      </p:pic>
      <p:pic>
        <p:nvPicPr>
          <p:cNvPr id="11" name="Graphic 10" descr="Badge Heart with solid fill">
            <a:extLst>
              <a:ext uri="{FF2B5EF4-FFF2-40B4-BE49-F238E27FC236}">
                <a16:creationId xmlns:a16="http://schemas.microsoft.com/office/drawing/2014/main" id="{CC0B98C4-6F49-8463-CA47-B550E1B6AC1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20079" y="1854133"/>
            <a:ext cx="1182714" cy="1182714"/>
          </a:xfrm>
          <a:prstGeom prst="rect">
            <a:avLst/>
          </a:prstGeom>
        </p:spPr>
      </p:pic>
      <p:pic>
        <p:nvPicPr>
          <p:cNvPr id="12" name="Graphic 11" descr="Badge Heart with solid fill">
            <a:extLst>
              <a:ext uri="{FF2B5EF4-FFF2-40B4-BE49-F238E27FC236}">
                <a16:creationId xmlns:a16="http://schemas.microsoft.com/office/drawing/2014/main" id="{52C86C54-D484-AFAB-6055-0CCE6DD0940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7823" y="3228427"/>
            <a:ext cx="1182714" cy="1182714"/>
          </a:xfrm>
          <a:prstGeom prst="rect">
            <a:avLst/>
          </a:prstGeom>
        </p:spPr>
      </p:pic>
      <p:pic>
        <p:nvPicPr>
          <p:cNvPr id="14" name="Graphic 13" descr="Head with gears outline">
            <a:extLst>
              <a:ext uri="{FF2B5EF4-FFF2-40B4-BE49-F238E27FC236}">
                <a16:creationId xmlns:a16="http://schemas.microsoft.com/office/drawing/2014/main" id="{4630C5BA-CBE1-E698-2E27-77AF389025F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1513" y="4805550"/>
            <a:ext cx="1143679" cy="1143679"/>
          </a:xfrm>
          <a:prstGeom prst="rect">
            <a:avLst/>
          </a:prstGeom>
        </p:spPr>
      </p:pic>
    </p:spTree>
    <p:extLst>
      <p:ext uri="{BB962C8B-B14F-4D97-AF65-F5344CB8AC3E}">
        <p14:creationId xmlns:p14="http://schemas.microsoft.com/office/powerpoint/2010/main" val="3710036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82192" y="1215761"/>
            <a:ext cx="7256838" cy="533992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fontAlgn="base"/>
            <a:r>
              <a:rPr lang="en-US" sz="1100" b="1" i="0" dirty="0">
                <a:effectLst/>
                <a:latin typeface="+mj-lt"/>
                <a:ea typeface="Calibri" panose="020F0502020204030204" pitchFamily="34" charset="0"/>
                <a:cs typeface="Calibri" panose="020F0502020204030204" pitchFamily="34" charset="0"/>
              </a:rPr>
              <a:t>Continuous Formative Assessment</a:t>
            </a:r>
          </a:p>
          <a:p>
            <a:pPr algn="l" fontAlgn="base"/>
            <a:endParaRPr lang="en-US" sz="1100" b="1" i="0" dirty="0">
              <a:effectLst/>
              <a:latin typeface="+mj-lt"/>
              <a:ea typeface="Calibri" panose="020F0502020204030204" pitchFamily="34" charset="0"/>
              <a:cs typeface="Calibri" panose="020F0502020204030204" pitchFamily="34" charset="0"/>
            </a:endParaRPr>
          </a:p>
          <a:p>
            <a:pPr algn="l" fontAlgn="base"/>
            <a:r>
              <a:rPr lang="en-US" sz="1100" b="0" i="0" dirty="0">
                <a:effectLst/>
                <a:latin typeface="+mj-lt"/>
                <a:ea typeface="Calibri" panose="020F0502020204030204" pitchFamily="34" charset="0"/>
                <a:cs typeface="Calibri" panose="020F0502020204030204" pitchFamily="34" charset="0"/>
              </a:rPr>
              <a:t>Continuous formative assessment is carried out in every PE lesson through a variety of methods, such as:</a:t>
            </a:r>
          </a:p>
          <a:p>
            <a:pPr algn="l" fontAlgn="base"/>
            <a:endParaRPr lang="en-US" sz="1100" b="0" i="0" dirty="0">
              <a:effectLst/>
              <a:latin typeface="+mj-lt"/>
              <a:ea typeface="Calibri" panose="020F0502020204030204" pitchFamily="34" charset="0"/>
              <a:cs typeface="Calibri" panose="020F0502020204030204" pitchFamily="34" charset="0"/>
            </a:endParaRPr>
          </a:p>
          <a:p>
            <a:pPr algn="l" fontAlgn="base">
              <a:buFont typeface="Arial" panose="020B0604020202020204" pitchFamily="34" charset="0"/>
              <a:buChar char="•"/>
            </a:pPr>
            <a:r>
              <a:rPr lang="en-US" sz="1100" b="1" i="0" dirty="0">
                <a:effectLst/>
                <a:latin typeface="+mj-lt"/>
                <a:ea typeface="Calibri" panose="020F0502020204030204" pitchFamily="34" charset="0"/>
                <a:cs typeface="Calibri" panose="020F0502020204030204" pitchFamily="34" charset="0"/>
              </a:rPr>
              <a:t>Observation:</a:t>
            </a:r>
            <a:r>
              <a:rPr lang="en-US" sz="1100" b="0" i="0" dirty="0">
                <a:effectLst/>
                <a:latin typeface="+mj-lt"/>
                <a:ea typeface="Calibri" panose="020F0502020204030204" pitchFamily="34" charset="0"/>
                <a:cs typeface="Calibri" panose="020F0502020204030204" pitchFamily="34" charset="0"/>
              </a:rPr>
              <a:t> Teachers regularly observe and record students' performance during practical activities, taking note of their application of skills, techniques, and understanding of rules and strategies.</a:t>
            </a:r>
          </a:p>
          <a:p>
            <a:pPr algn="l" fontAlgn="base">
              <a:buFont typeface="Arial" panose="020B0604020202020204" pitchFamily="34" charset="0"/>
              <a:buChar char="•"/>
            </a:pPr>
            <a:r>
              <a:rPr lang="en-US" sz="1100" b="1" i="0" dirty="0">
                <a:effectLst/>
                <a:latin typeface="+mj-lt"/>
                <a:ea typeface="Calibri" panose="020F0502020204030204" pitchFamily="34" charset="0"/>
                <a:cs typeface="Calibri" panose="020F0502020204030204" pitchFamily="34" charset="0"/>
              </a:rPr>
              <a:t>Peer Assessment:</a:t>
            </a:r>
            <a:r>
              <a:rPr lang="en-US" sz="1100" b="0" i="0" dirty="0">
                <a:effectLst/>
                <a:latin typeface="+mj-lt"/>
                <a:ea typeface="Calibri" panose="020F0502020204030204" pitchFamily="34" charset="0"/>
                <a:cs typeface="Calibri" panose="020F0502020204030204" pitchFamily="34" charset="0"/>
              </a:rPr>
              <a:t> Students are encouraged to provide constructive feedback to their peers, focusing on areas of improvement and celebration of strengths.</a:t>
            </a:r>
          </a:p>
          <a:p>
            <a:pPr algn="l" fontAlgn="base">
              <a:buFont typeface="Arial" panose="020B0604020202020204" pitchFamily="34" charset="0"/>
              <a:buChar char="•"/>
            </a:pPr>
            <a:r>
              <a:rPr lang="en-US" sz="1100" b="1" i="0" dirty="0">
                <a:effectLst/>
                <a:latin typeface="+mj-lt"/>
                <a:ea typeface="Calibri" panose="020F0502020204030204" pitchFamily="34" charset="0"/>
                <a:cs typeface="Calibri" panose="020F0502020204030204" pitchFamily="34" charset="0"/>
              </a:rPr>
              <a:t>Questioning:</a:t>
            </a:r>
            <a:r>
              <a:rPr lang="en-US" sz="1100" b="0" i="0" dirty="0">
                <a:effectLst/>
                <a:latin typeface="+mj-lt"/>
                <a:ea typeface="Calibri" panose="020F0502020204030204" pitchFamily="34" charset="0"/>
                <a:cs typeface="Calibri" panose="020F0502020204030204" pitchFamily="34" charset="0"/>
              </a:rPr>
              <a:t> Teachers employ targeted questioning to assess students' understanding of theoretical concepts related to PE.</a:t>
            </a:r>
          </a:p>
          <a:p>
            <a:pPr algn="l" fontAlgn="base">
              <a:buFont typeface="Arial" panose="020B0604020202020204" pitchFamily="34" charset="0"/>
              <a:buChar char="•"/>
            </a:pPr>
            <a:endParaRPr lang="en-US" sz="1100" b="0" i="0" dirty="0">
              <a:effectLst/>
              <a:latin typeface="+mj-lt"/>
              <a:ea typeface="Calibri" panose="020F0502020204030204" pitchFamily="34" charset="0"/>
              <a:cs typeface="Calibri" panose="020F0502020204030204" pitchFamily="34" charset="0"/>
            </a:endParaRPr>
          </a:p>
          <a:p>
            <a:pPr algn="l" fontAlgn="base"/>
            <a:r>
              <a:rPr lang="en-US" sz="1100" b="1" i="0" dirty="0">
                <a:effectLst/>
                <a:latin typeface="+mj-lt"/>
                <a:ea typeface="Calibri" panose="020F0502020204030204" pitchFamily="34" charset="0"/>
                <a:cs typeface="Calibri" panose="020F0502020204030204" pitchFamily="34" charset="0"/>
              </a:rPr>
              <a:t>Summative Assessment</a:t>
            </a:r>
          </a:p>
          <a:p>
            <a:pPr algn="l" fontAlgn="base"/>
            <a:endParaRPr lang="en-US" sz="1100" b="1" i="0" dirty="0">
              <a:effectLst/>
              <a:latin typeface="+mj-lt"/>
              <a:ea typeface="Calibri" panose="020F0502020204030204" pitchFamily="34" charset="0"/>
              <a:cs typeface="Calibri" panose="020F0502020204030204" pitchFamily="34" charset="0"/>
            </a:endParaRPr>
          </a:p>
          <a:p>
            <a:pPr algn="l" fontAlgn="base"/>
            <a:r>
              <a:rPr lang="en-US" sz="1100" b="0" i="0" dirty="0">
                <a:effectLst/>
                <a:latin typeface="+mj-lt"/>
                <a:ea typeface="Calibri" panose="020F0502020204030204" pitchFamily="34" charset="0"/>
                <a:cs typeface="Calibri" panose="020F0502020204030204" pitchFamily="34" charset="0"/>
              </a:rPr>
              <a:t>Summative assessment, in PE takes place at regular intervals, using Family Fisher Trust, </a:t>
            </a:r>
            <a:r>
              <a:rPr lang="en-US" sz="1100" dirty="0">
                <a:latin typeface="+mj-lt"/>
                <a:ea typeface="Calibri" panose="020F0502020204030204" pitchFamily="34" charset="0"/>
                <a:cs typeface="Calibri" panose="020F0502020204030204" pitchFamily="34" charset="0"/>
              </a:rPr>
              <a:t>we </a:t>
            </a:r>
            <a:r>
              <a:rPr lang="en-US" sz="1100" b="0" i="0" dirty="0">
                <a:effectLst/>
                <a:latin typeface="+mj-lt"/>
                <a:ea typeface="Calibri" panose="020F0502020204030204" pitchFamily="34" charset="0"/>
                <a:cs typeface="Calibri" panose="020F0502020204030204" pitchFamily="34" charset="0"/>
              </a:rPr>
              <a:t>evaluate students' overall attainment and progress. This includes:</a:t>
            </a:r>
          </a:p>
          <a:p>
            <a:pPr algn="l" fontAlgn="base"/>
            <a:endParaRPr lang="en-US" sz="1100" b="0" i="0" dirty="0">
              <a:effectLst/>
              <a:latin typeface="+mj-lt"/>
              <a:ea typeface="Calibri" panose="020F0502020204030204" pitchFamily="34" charset="0"/>
              <a:cs typeface="Calibri" panose="020F0502020204030204" pitchFamily="34" charset="0"/>
            </a:endParaRPr>
          </a:p>
          <a:p>
            <a:pPr algn="l" fontAlgn="base">
              <a:buFont typeface="Arial" panose="020B0604020202020204" pitchFamily="34" charset="0"/>
              <a:buChar char="•"/>
            </a:pPr>
            <a:r>
              <a:rPr lang="en-US" sz="1100" b="1" i="0" dirty="0">
                <a:effectLst/>
                <a:latin typeface="+mj-lt"/>
                <a:ea typeface="Calibri" panose="020F0502020204030204" pitchFamily="34" charset="0"/>
                <a:cs typeface="Calibri" panose="020F0502020204030204" pitchFamily="34" charset="0"/>
              </a:rPr>
              <a:t>Assessing Skills:</a:t>
            </a:r>
            <a:r>
              <a:rPr lang="en-US" sz="1100" b="0" i="0" dirty="0">
                <a:effectLst/>
                <a:latin typeface="+mj-lt"/>
                <a:ea typeface="Calibri" panose="020F0502020204030204" pitchFamily="34" charset="0"/>
                <a:cs typeface="Calibri" panose="020F0502020204030204" pitchFamily="34" charset="0"/>
              </a:rPr>
              <a:t> Students are assessed on their proficiency in a range of skills, such as throwing, catching, running, jumping, and striking, based on predetermined criteria.</a:t>
            </a:r>
          </a:p>
          <a:p>
            <a:pPr algn="l" fontAlgn="base">
              <a:buFont typeface="Arial" panose="020B0604020202020204" pitchFamily="34" charset="0"/>
              <a:buChar char="•"/>
            </a:pPr>
            <a:r>
              <a:rPr lang="en-US" sz="1100" dirty="0">
                <a:latin typeface="+mj-lt"/>
                <a:ea typeface="Calibri" panose="020F0502020204030204" pitchFamily="34" charset="0"/>
                <a:cs typeface="Calibri" panose="020F0502020204030204" pitchFamily="34" charset="0"/>
              </a:rPr>
              <a:t>Assessments are shared with sports coaches and other teachers to inform the delivery of the next lesson/unit. </a:t>
            </a:r>
            <a:endParaRPr lang="en-US" sz="1100" b="0" i="0" dirty="0">
              <a:effectLst/>
              <a:latin typeface="+mj-lt"/>
              <a:ea typeface="Calibri" panose="020F0502020204030204" pitchFamily="34" charset="0"/>
              <a:cs typeface="Calibri" panose="020F0502020204030204" pitchFamily="34" charset="0"/>
            </a:endParaRPr>
          </a:p>
          <a:p>
            <a:pPr algn="l" fontAlgn="base">
              <a:buFont typeface="Arial" panose="020B0604020202020204" pitchFamily="34" charset="0"/>
              <a:buChar char="•"/>
            </a:pPr>
            <a:endParaRPr lang="en-US" sz="1100" b="0" i="0" dirty="0">
              <a:effectLst/>
              <a:latin typeface="+mj-lt"/>
              <a:ea typeface="Calibri" panose="020F0502020204030204" pitchFamily="34" charset="0"/>
              <a:cs typeface="Calibri" panose="020F0502020204030204" pitchFamily="34" charset="0"/>
            </a:endParaRPr>
          </a:p>
          <a:p>
            <a:pPr algn="l" fontAlgn="base"/>
            <a:r>
              <a:rPr lang="en-US" sz="1100" b="1" i="0" dirty="0">
                <a:effectLst/>
                <a:latin typeface="+mj-lt"/>
                <a:ea typeface="Calibri" panose="020F0502020204030204" pitchFamily="34" charset="0"/>
                <a:cs typeface="Calibri" panose="020F0502020204030204" pitchFamily="34" charset="0"/>
              </a:rPr>
              <a:t>Portfolio Assessment</a:t>
            </a:r>
          </a:p>
          <a:p>
            <a:pPr algn="l" fontAlgn="base"/>
            <a:endParaRPr lang="en-US" sz="1100" b="1" i="0" dirty="0">
              <a:effectLst/>
              <a:latin typeface="+mj-lt"/>
              <a:ea typeface="Calibri" panose="020F0502020204030204" pitchFamily="34" charset="0"/>
              <a:cs typeface="Calibri" panose="020F0502020204030204" pitchFamily="34" charset="0"/>
            </a:endParaRPr>
          </a:p>
          <a:p>
            <a:pPr algn="l" fontAlgn="base"/>
            <a:r>
              <a:rPr lang="en-US" sz="1100" b="0" i="0" dirty="0">
                <a:effectLst/>
                <a:latin typeface="+mj-lt"/>
                <a:ea typeface="Calibri" panose="020F0502020204030204" pitchFamily="34" charset="0"/>
                <a:cs typeface="Calibri" panose="020F0502020204030204" pitchFamily="34" charset="0"/>
              </a:rPr>
              <a:t>We use a portfolio approach to further enhance assessment in PE. The portfolio includes videos and accompanying notes to support evidence of students' progress and achievements. These videos may capture students performing specific skills, taking part in games, or engaging in various physical activities. The notes provide context, highlighting specific areas of strength and areas for development.</a:t>
            </a: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pic>
        <p:nvPicPr>
          <p:cNvPr id="18" name="Picture 17">
            <a:extLst>
              <a:ext uri="{FF2B5EF4-FFF2-40B4-BE49-F238E27FC236}">
                <a16:creationId xmlns:a16="http://schemas.microsoft.com/office/drawing/2014/main" id="{B314E5C2-1ADF-E298-B44E-FEEFD49CE252}"/>
              </a:ext>
            </a:extLst>
          </p:cNvPr>
          <p:cNvPicPr>
            <a:picLocks noChangeAspect="1"/>
          </p:cNvPicPr>
          <p:nvPr/>
        </p:nvPicPr>
        <p:blipFill>
          <a:blip r:embed="rId4"/>
          <a:stretch>
            <a:fillRect/>
          </a:stretch>
        </p:blipFill>
        <p:spPr>
          <a:xfrm>
            <a:off x="7591812" y="4782794"/>
            <a:ext cx="4581525" cy="1786812"/>
          </a:xfrm>
          <a:prstGeom prst="rect">
            <a:avLst/>
          </a:prstGeom>
        </p:spPr>
      </p:pic>
      <p:pic>
        <p:nvPicPr>
          <p:cNvPr id="22" name="Picture 21">
            <a:extLst>
              <a:ext uri="{FF2B5EF4-FFF2-40B4-BE49-F238E27FC236}">
                <a16:creationId xmlns:a16="http://schemas.microsoft.com/office/drawing/2014/main" id="{F20BDAE2-19FA-4550-F128-3E3336D080FA}"/>
              </a:ext>
            </a:extLst>
          </p:cNvPr>
          <p:cNvPicPr>
            <a:picLocks noChangeAspect="1"/>
          </p:cNvPicPr>
          <p:nvPr/>
        </p:nvPicPr>
        <p:blipFill>
          <a:blip r:embed="rId5"/>
          <a:stretch>
            <a:fillRect/>
          </a:stretch>
        </p:blipFill>
        <p:spPr>
          <a:xfrm>
            <a:off x="10241655" y="1068759"/>
            <a:ext cx="1768153" cy="3452109"/>
          </a:xfrm>
          <a:prstGeom prst="rect">
            <a:avLst/>
          </a:prstGeom>
        </p:spPr>
      </p:pic>
      <p:pic>
        <p:nvPicPr>
          <p:cNvPr id="24" name="Picture 23">
            <a:extLst>
              <a:ext uri="{FF2B5EF4-FFF2-40B4-BE49-F238E27FC236}">
                <a16:creationId xmlns:a16="http://schemas.microsoft.com/office/drawing/2014/main" id="{D02BABB8-431B-8E6D-0B4F-5E7C82B4E786}"/>
              </a:ext>
            </a:extLst>
          </p:cNvPr>
          <p:cNvPicPr>
            <a:picLocks noChangeAspect="1"/>
          </p:cNvPicPr>
          <p:nvPr/>
        </p:nvPicPr>
        <p:blipFill>
          <a:blip r:embed="rId6"/>
          <a:stretch>
            <a:fillRect/>
          </a:stretch>
        </p:blipFill>
        <p:spPr>
          <a:xfrm>
            <a:off x="7644958" y="1215761"/>
            <a:ext cx="2390769" cy="3272716"/>
          </a:xfrm>
          <a:prstGeom prst="rect">
            <a:avLst/>
          </a:prstGeom>
        </p:spPr>
      </p:pic>
    </p:spTree>
    <p:extLst>
      <p:ext uri="{BB962C8B-B14F-4D97-AF65-F5344CB8AC3E}">
        <p14:creationId xmlns:p14="http://schemas.microsoft.com/office/powerpoint/2010/main" val="1769308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52400" y="1111373"/>
            <a:ext cx="8655698" cy="526297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fontAlgn="base"/>
            <a:r>
              <a:rPr lang="en-US" sz="1400" b="1" i="0" dirty="0">
                <a:effectLst/>
                <a:latin typeface="+mj-lt"/>
              </a:rPr>
              <a:t>Adapted Activities</a:t>
            </a:r>
          </a:p>
          <a:p>
            <a:pPr algn="l" fontAlgn="base"/>
            <a:r>
              <a:rPr lang="en-US" sz="1400" b="0" i="0" dirty="0">
                <a:effectLst/>
                <a:latin typeface="+mj-lt"/>
              </a:rPr>
              <a:t>We recognise that students have different physical abilities and learning needs. Our PE curriculum incorporates adapted activities to ensure that all students are engaged and challenged at an appropriate level. We provide modifications and differentiated instruction to accommodate students with disabilities or specific needs, while still maintaining the integrity of the learning objectives.</a:t>
            </a:r>
          </a:p>
          <a:p>
            <a:pPr algn="l" fontAlgn="base"/>
            <a:endParaRPr lang="en-US" sz="1400" b="1" i="0" dirty="0">
              <a:effectLst/>
              <a:latin typeface="+mj-lt"/>
            </a:endParaRPr>
          </a:p>
          <a:p>
            <a:pPr algn="l" fontAlgn="base"/>
            <a:r>
              <a:rPr lang="en-US" sz="1400" b="1" i="0" dirty="0">
                <a:effectLst/>
                <a:latin typeface="+mj-lt"/>
              </a:rPr>
              <a:t>Inclusive Team Sports</a:t>
            </a:r>
          </a:p>
          <a:p>
            <a:pPr algn="l" fontAlgn="base"/>
            <a:r>
              <a:rPr lang="en-US" sz="1400" b="0" i="0" dirty="0">
                <a:effectLst/>
                <a:latin typeface="+mj-lt"/>
              </a:rPr>
              <a:t>Collaborative team sports play a significant role in our PE curriculum, fostering teamwork, communication, and cooperation among students. We carefully select team sports that accommodate players with various skill levels and physical abilities, ensuring that all students can actively participate and contribute to the team's success.</a:t>
            </a:r>
          </a:p>
          <a:p>
            <a:pPr algn="l" fontAlgn="base"/>
            <a:endParaRPr lang="en-US" sz="1400" b="1" i="0" dirty="0">
              <a:effectLst/>
              <a:latin typeface="+mj-lt"/>
            </a:endParaRPr>
          </a:p>
          <a:p>
            <a:pPr algn="l" fontAlgn="base"/>
            <a:r>
              <a:rPr lang="en-US" sz="1400" b="1" i="0" dirty="0">
                <a:effectLst/>
                <a:latin typeface="+mj-lt"/>
              </a:rPr>
              <a:t>Gender Equality</a:t>
            </a:r>
          </a:p>
          <a:p>
            <a:pPr algn="l" fontAlgn="base"/>
            <a:r>
              <a:rPr lang="en-US" sz="1400" b="0" i="0" dirty="0">
                <a:effectLst/>
                <a:latin typeface="+mj-lt"/>
              </a:rPr>
              <a:t>We actively promote gender equality in our PE curriculum. We provide equal opportunities for boys and girls to engage in a wide range of physical activities, including traditionally gendered sports. By challenging traditional gender stereotypes, we aim to empower all students and develop their confidence in participating in any activity they choose.</a:t>
            </a:r>
          </a:p>
          <a:p>
            <a:pPr algn="l" fontAlgn="base"/>
            <a:endParaRPr lang="en-US" sz="1400" b="1" i="0" dirty="0">
              <a:effectLst/>
              <a:latin typeface="+mj-lt"/>
            </a:endParaRPr>
          </a:p>
          <a:p>
            <a:pPr algn="l" fontAlgn="base"/>
            <a:r>
              <a:rPr lang="en-US" sz="1400" b="1" i="0" dirty="0">
                <a:effectLst/>
                <a:latin typeface="+mj-lt"/>
              </a:rPr>
              <a:t>The STEP Model</a:t>
            </a:r>
          </a:p>
          <a:p>
            <a:pPr algn="l" fontAlgn="base"/>
            <a:r>
              <a:rPr lang="en-US" sz="1400" b="0" i="0" dirty="0">
                <a:effectLst/>
                <a:latin typeface="+mj-lt"/>
              </a:rPr>
              <a:t>We utilise the STEP model to deliver our PE curriculum.</a:t>
            </a:r>
          </a:p>
        </p:txBody>
      </p:sp>
      <p:pic>
        <p:nvPicPr>
          <p:cNvPr id="1026" name="Picture 2" descr="STEP Framework Poster - Accelerate Learning Services">
            <a:extLst>
              <a:ext uri="{FF2B5EF4-FFF2-40B4-BE49-F238E27FC236}">
                <a16:creationId xmlns:a16="http://schemas.microsoft.com/office/drawing/2014/main" id="{C9E0586E-E738-045F-8B12-0D12D41B8D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33816" y="1447274"/>
            <a:ext cx="3112690" cy="440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TotalTime>
  <Words>1073</Words>
  <Application>Microsoft Office PowerPoint</Application>
  <PresentationFormat>Widescreen</PresentationFormat>
  <Paragraphs>136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12</cp:revision>
  <dcterms:created xsi:type="dcterms:W3CDTF">2023-10-03T11:46:08Z</dcterms:created>
  <dcterms:modified xsi:type="dcterms:W3CDTF">2023-11-24T12:55:41Z</dcterms:modified>
</cp:coreProperties>
</file>