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handoutMasterIdLst>
    <p:handoutMasterId r:id="rId16"/>
  </p:handoutMasterIdLst>
  <p:sldIdLst>
    <p:sldId id="256" r:id="rId2"/>
    <p:sldId id="258" r:id="rId3"/>
    <p:sldId id="259" r:id="rId4"/>
    <p:sldId id="264" r:id="rId5"/>
    <p:sldId id="260" r:id="rId6"/>
    <p:sldId id="262" r:id="rId7"/>
    <p:sldId id="276" r:id="rId8"/>
    <p:sldId id="277" r:id="rId9"/>
    <p:sldId id="279" r:id="rId10"/>
    <p:sldId id="265" r:id="rId11"/>
    <p:sldId id="266" r:id="rId12"/>
    <p:sldId id="267" r:id="rId13"/>
    <p:sldId id="274" r:id="rId14"/>
  </p:sldIdLst>
  <p:sldSz cx="9144000" cy="6858000" type="screen4x3"/>
  <p:notesSz cx="6797675" cy="9926638"/>
  <p:defaultTex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CC"/>
    <a:srgbClr val="A848B8"/>
    <a:srgbClr val="0066FF"/>
    <a:srgbClr val="CCCCFF"/>
    <a:srgbClr val="DEBAE4"/>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0" d="100"/>
          <a:sy n="70" d="100"/>
        </p:scale>
        <p:origin x="-1164" y="-79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62" name="Rectangle 2"/>
          <p:cNvSpPr>
            <a:spLocks noGrp="1" noChangeArrowheads="1"/>
          </p:cNvSpPr>
          <p:nvPr>
            <p:ph type="hdr" sz="quarter"/>
          </p:nvPr>
        </p:nvSpPr>
        <p:spPr bwMode="auto">
          <a:xfrm>
            <a:off x="0" y="0"/>
            <a:ext cx="2946400" cy="496809"/>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en-GB"/>
          </a:p>
        </p:txBody>
      </p:sp>
      <p:sp>
        <p:nvSpPr>
          <p:cNvPr id="40963" name="Rectangle 3"/>
          <p:cNvSpPr>
            <a:spLocks noGrp="1" noChangeArrowheads="1"/>
          </p:cNvSpPr>
          <p:nvPr>
            <p:ph type="dt" sz="quarter" idx="1"/>
          </p:nvPr>
        </p:nvSpPr>
        <p:spPr bwMode="auto">
          <a:xfrm>
            <a:off x="3849688" y="0"/>
            <a:ext cx="2946400" cy="496809"/>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fld id="{4D3E268E-6C97-406C-BE59-23818898C660}" type="datetimeFigureOut">
              <a:rPr lang="en-GB"/>
              <a:pPr>
                <a:defRPr/>
              </a:pPr>
              <a:t>24/04/2015</a:t>
            </a:fld>
            <a:endParaRPr lang="en-GB"/>
          </a:p>
        </p:txBody>
      </p:sp>
      <p:sp>
        <p:nvSpPr>
          <p:cNvPr id="40964" name="Rectangle 4"/>
          <p:cNvSpPr>
            <a:spLocks noGrp="1" noChangeArrowheads="1"/>
          </p:cNvSpPr>
          <p:nvPr>
            <p:ph type="ftr" sz="quarter" idx="2"/>
          </p:nvPr>
        </p:nvSpPr>
        <p:spPr bwMode="auto">
          <a:xfrm>
            <a:off x="0" y="9428242"/>
            <a:ext cx="2946400" cy="496809"/>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en-GB"/>
          </a:p>
        </p:txBody>
      </p:sp>
      <p:sp>
        <p:nvSpPr>
          <p:cNvPr id="40965" name="Rectangle 5"/>
          <p:cNvSpPr>
            <a:spLocks noGrp="1" noChangeArrowheads="1"/>
          </p:cNvSpPr>
          <p:nvPr>
            <p:ph type="sldNum" sz="quarter" idx="3"/>
          </p:nvPr>
        </p:nvSpPr>
        <p:spPr bwMode="auto">
          <a:xfrm>
            <a:off x="3849688" y="9428242"/>
            <a:ext cx="2946400" cy="496809"/>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FA4B7F8C-A9FD-4828-8C0B-1348D21B3EAD}" type="slidenum">
              <a:rPr lang="en-GB"/>
              <a:pPr>
                <a:defRPr/>
              </a:pPr>
              <a:t>‹#›</a:t>
            </a:fld>
            <a:endParaRPr lang="en-GB"/>
          </a:p>
        </p:txBody>
      </p:sp>
    </p:spTree>
    <p:extLst>
      <p:ext uri="{BB962C8B-B14F-4D97-AF65-F5344CB8AC3E}">
        <p14:creationId xmlns:p14="http://schemas.microsoft.com/office/powerpoint/2010/main" val="387772970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09"/>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09"/>
          </a:xfrm>
          <a:prstGeom prst="rect">
            <a:avLst/>
          </a:prstGeom>
        </p:spPr>
        <p:txBody>
          <a:bodyPr vert="horz" lIns="91440" tIns="45720" rIns="91440" bIns="45720" rtlCol="0"/>
          <a:lstStyle>
            <a:lvl1pPr algn="r">
              <a:defRPr sz="1200"/>
            </a:lvl1pPr>
          </a:lstStyle>
          <a:p>
            <a:fld id="{E7EA477C-E88A-4FA3-A42C-BD055C4E4D90}" type="datetimeFigureOut">
              <a:rPr lang="en-GB" smtClean="0"/>
              <a:t>24/04/2015</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15710"/>
            <a:ext cx="5438775" cy="4466511"/>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8242"/>
            <a:ext cx="2946400" cy="496809"/>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8242"/>
            <a:ext cx="2946400" cy="496809"/>
          </a:xfrm>
          <a:prstGeom prst="rect">
            <a:avLst/>
          </a:prstGeom>
        </p:spPr>
        <p:txBody>
          <a:bodyPr vert="horz" lIns="91440" tIns="45720" rIns="91440" bIns="45720" rtlCol="0" anchor="b"/>
          <a:lstStyle>
            <a:lvl1pPr algn="r">
              <a:defRPr sz="1200"/>
            </a:lvl1pPr>
          </a:lstStyle>
          <a:p>
            <a:fld id="{F80D593F-E472-4FC4-AB6C-256B48577F0C}" type="slidenum">
              <a:rPr lang="en-GB" smtClean="0"/>
              <a:t>‹#›</a:t>
            </a:fld>
            <a:endParaRPr lang="en-GB"/>
          </a:p>
        </p:txBody>
      </p:sp>
    </p:spTree>
    <p:extLst>
      <p:ext uri="{BB962C8B-B14F-4D97-AF65-F5344CB8AC3E}">
        <p14:creationId xmlns:p14="http://schemas.microsoft.com/office/powerpoint/2010/main" val="4081619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ctrTitle"/>
          </p:nvPr>
        </p:nvSpPr>
        <p:spPr>
          <a:xfrm>
            <a:off x="4267200" y="177800"/>
            <a:ext cx="4648200" cy="1879600"/>
          </a:xfrm>
        </p:spPr>
        <p:txBody>
          <a:bodyPr/>
          <a:lstStyle>
            <a:lvl1pPr>
              <a:defRPr/>
            </a:lvl1pPr>
          </a:lstStyle>
          <a:p>
            <a:r>
              <a:rPr lang="en-US" smtClean="0"/>
              <a:t>Click to edit Master title style</a:t>
            </a:r>
            <a:endParaRPr lang="en-US"/>
          </a:p>
        </p:txBody>
      </p:sp>
      <p:sp>
        <p:nvSpPr>
          <p:cNvPr id="4099" name="Rectangle 3"/>
          <p:cNvSpPr>
            <a:spLocks noGrp="1" noChangeArrowheads="1"/>
          </p:cNvSpPr>
          <p:nvPr>
            <p:ph type="subTitle" idx="1"/>
          </p:nvPr>
        </p:nvSpPr>
        <p:spPr>
          <a:xfrm>
            <a:off x="5486400" y="3429000"/>
            <a:ext cx="3429000" cy="1346200"/>
          </a:xfrm>
        </p:spPr>
        <p:txBody>
          <a:bodyPr/>
          <a:lstStyle>
            <a:lvl1pPr marL="0" indent="0">
              <a:buFontTx/>
              <a:buNone/>
              <a:defRPr/>
            </a:lvl1pPr>
          </a:lstStyle>
          <a:p>
            <a:r>
              <a:rPr lang="en-US" smtClean="0"/>
              <a:t>Click to edit Master subtitle style</a:t>
            </a:r>
            <a:endParaRPr lang="en-US"/>
          </a:p>
        </p:txBody>
      </p:sp>
      <p:sp>
        <p:nvSpPr>
          <p:cNvPr id="4" name="Rectangle 4"/>
          <p:cNvSpPr>
            <a:spLocks noGrp="1" noChangeArrowheads="1"/>
          </p:cNvSpPr>
          <p:nvPr>
            <p:ph type="dt" sz="half" idx="10"/>
          </p:nvPr>
        </p:nvSpPr>
        <p:spPr/>
        <p:txBody>
          <a:bodyPr/>
          <a:lstStyle>
            <a:lvl1pPr>
              <a:defRPr/>
            </a:lvl1pPr>
          </a:lstStyle>
          <a:p>
            <a:pPr>
              <a:defRPr/>
            </a:pPr>
            <a:fld id="{9B6DA7ED-3D21-4C39-A713-A122DC3DEBDD}" type="datetimeFigureOut">
              <a:rPr lang="en-US"/>
              <a:pPr>
                <a:defRPr/>
              </a:pPr>
              <a:t>4/24/2015</a:t>
            </a:fld>
            <a:endParaRPr lang="en-US"/>
          </a:p>
        </p:txBody>
      </p:sp>
      <p:sp>
        <p:nvSpPr>
          <p:cNvPr id="5" name="Rectangle 5"/>
          <p:cNvSpPr>
            <a:spLocks noGrp="1" noChangeArrowheads="1"/>
          </p:cNvSpPr>
          <p:nvPr>
            <p:ph type="ftr" sz="quarter" idx="11"/>
          </p:nvPr>
        </p:nvSpPr>
        <p:spPr/>
        <p:txBody>
          <a:bodyPr/>
          <a:lstStyle>
            <a:lvl1pPr>
              <a:defRPr/>
            </a:lvl1pPr>
          </a:lstStyle>
          <a:p>
            <a:pPr>
              <a:defRPr/>
            </a:pPr>
            <a:endParaRPr lang="en-US"/>
          </a:p>
        </p:txBody>
      </p:sp>
      <p:sp>
        <p:nvSpPr>
          <p:cNvPr id="6" name="Rectangle 6"/>
          <p:cNvSpPr>
            <a:spLocks noGrp="1" noChangeArrowheads="1"/>
          </p:cNvSpPr>
          <p:nvPr>
            <p:ph type="sldNum" sz="quarter" idx="12"/>
          </p:nvPr>
        </p:nvSpPr>
        <p:spPr/>
        <p:txBody>
          <a:bodyPr/>
          <a:lstStyle>
            <a:lvl1pPr>
              <a:defRPr/>
            </a:lvl1pPr>
          </a:lstStyle>
          <a:p>
            <a:pPr>
              <a:defRPr/>
            </a:pPr>
            <a:fld id="{38D0A07B-43CB-486A-B39D-D87E09754B94}" type="slidenum">
              <a:rPr lang="en-US"/>
              <a:pPr>
                <a:defRPr/>
              </a:pPr>
              <a:t>‹#›</a:t>
            </a:fld>
            <a:endParaRPr lang="en-US"/>
          </a:p>
        </p:txBody>
      </p:sp>
    </p:spTree>
    <p:extLst>
      <p:ext uri="{BB962C8B-B14F-4D97-AF65-F5344CB8AC3E}">
        <p14:creationId xmlns:p14="http://schemas.microsoft.com/office/powerpoint/2010/main" val="33119772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fld id="{AE4364EC-C94F-4A70-BBF9-4F6D213B58E8}" type="datetimeFigureOut">
              <a:rPr lang="en-US"/>
              <a:pPr>
                <a:defRPr/>
              </a:pPr>
              <a:t>4/24/2015</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54AEC2D6-73B1-4FE4-ACCD-C35388D9A5F4}" type="slidenum">
              <a:rPr lang="en-US"/>
              <a:pPr>
                <a:defRPr/>
              </a:pPr>
              <a:t>‹#›</a:t>
            </a:fld>
            <a:endParaRPr lang="en-US"/>
          </a:p>
        </p:txBody>
      </p:sp>
    </p:spTree>
    <p:extLst>
      <p:ext uri="{BB962C8B-B14F-4D97-AF65-F5344CB8AC3E}">
        <p14:creationId xmlns:p14="http://schemas.microsoft.com/office/powerpoint/2010/main" val="32869048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fld id="{89BAD236-8192-4DD4-B4B4-0A4ED8ACBD66}" type="datetimeFigureOut">
              <a:rPr lang="en-US"/>
              <a:pPr>
                <a:defRPr/>
              </a:pPr>
              <a:t>4/24/2015</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344F124C-1FBC-4B43-967A-EE227C9FEFE0}" type="slidenum">
              <a:rPr lang="en-US"/>
              <a:pPr>
                <a:defRPr/>
              </a:pPr>
              <a:t>‹#›</a:t>
            </a:fld>
            <a:endParaRPr lang="en-US"/>
          </a:p>
        </p:txBody>
      </p:sp>
    </p:spTree>
    <p:extLst>
      <p:ext uri="{BB962C8B-B14F-4D97-AF65-F5344CB8AC3E}">
        <p14:creationId xmlns:p14="http://schemas.microsoft.com/office/powerpoint/2010/main" val="10740853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28600" y="1371600"/>
            <a:ext cx="4267200" cy="48307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371600"/>
            <a:ext cx="4267200" cy="48307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fld id="{61957123-D1EC-4F78-9DDD-EEBB3CF1A312}" type="datetimeFigureOut">
              <a:rPr lang="en-US"/>
              <a:pPr>
                <a:defRPr/>
              </a:pPr>
              <a:t>4/24/2015</a:t>
            </a:fld>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A39C725B-5726-43A6-8014-474407F6C839}" type="slidenum">
              <a:rPr lang="en-US"/>
              <a:pPr>
                <a:defRPr/>
              </a:pPr>
              <a:t>‹#›</a:t>
            </a:fld>
            <a:endParaRPr lang="en-US"/>
          </a:p>
        </p:txBody>
      </p:sp>
    </p:spTree>
    <p:extLst>
      <p:ext uri="{BB962C8B-B14F-4D97-AF65-F5344CB8AC3E}">
        <p14:creationId xmlns:p14="http://schemas.microsoft.com/office/powerpoint/2010/main" val="6950789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fld id="{BDEB022B-42BE-41D0-8DDE-05136B0272CB}" type="datetimeFigureOut">
              <a:rPr lang="en-US"/>
              <a:pPr>
                <a:defRPr/>
              </a:pPr>
              <a:t>4/24/2015</a:t>
            </a:fld>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2F77A933-6287-4BEE-B7B7-A89EC84DF7B8}" type="slidenum">
              <a:rPr lang="en-US"/>
              <a:pPr>
                <a:defRPr/>
              </a:pPr>
              <a:t>‹#›</a:t>
            </a:fld>
            <a:endParaRPr lang="en-US"/>
          </a:p>
        </p:txBody>
      </p:sp>
    </p:spTree>
    <p:extLst>
      <p:ext uri="{BB962C8B-B14F-4D97-AF65-F5344CB8AC3E}">
        <p14:creationId xmlns:p14="http://schemas.microsoft.com/office/powerpoint/2010/main" val="3706305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fld id="{D83FB8D6-E618-48CC-A89D-83B635B8DFBE}" type="datetimeFigureOut">
              <a:rPr lang="en-US"/>
              <a:pPr>
                <a:defRPr/>
              </a:pPr>
              <a:t>4/24/2015</a:t>
            </a:fld>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8B1D59DF-12CF-475E-AB0C-366376FEE17F}" type="slidenum">
              <a:rPr lang="en-US"/>
              <a:pPr>
                <a:defRPr/>
              </a:pPr>
              <a:t>‹#›</a:t>
            </a:fld>
            <a:endParaRPr lang="en-US"/>
          </a:p>
        </p:txBody>
      </p:sp>
    </p:spTree>
    <p:extLst>
      <p:ext uri="{BB962C8B-B14F-4D97-AF65-F5344CB8AC3E}">
        <p14:creationId xmlns:p14="http://schemas.microsoft.com/office/powerpoint/2010/main" val="5228152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fld id="{0BF6A07F-2EB3-40E2-8692-FFABA3B65538}" type="datetimeFigureOut">
              <a:rPr lang="en-US"/>
              <a:pPr>
                <a:defRPr/>
              </a:pPr>
              <a:t>4/24/2015</a:t>
            </a:fld>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7DF249F3-5B44-4224-8251-5C2AFE93028F}" type="slidenum">
              <a:rPr lang="en-US"/>
              <a:pPr>
                <a:defRPr/>
              </a:pPr>
              <a:t>‹#›</a:t>
            </a:fld>
            <a:endParaRPr lang="en-US"/>
          </a:p>
        </p:txBody>
      </p:sp>
    </p:spTree>
    <p:extLst>
      <p:ext uri="{BB962C8B-B14F-4D97-AF65-F5344CB8AC3E}">
        <p14:creationId xmlns:p14="http://schemas.microsoft.com/office/powerpoint/2010/main" val="41128046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fld id="{F99C4337-0DF7-4EBE-BC78-341669B6CBB8}" type="datetimeFigureOut">
              <a:rPr lang="en-US"/>
              <a:pPr>
                <a:defRPr/>
              </a:pPr>
              <a:t>4/24/2015</a:t>
            </a:fld>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57E54899-BCC6-4FD7-AC1B-BD1BB0A73B45}" type="slidenum">
              <a:rPr lang="en-US"/>
              <a:pPr>
                <a:defRPr/>
              </a:pPr>
              <a:t>‹#›</a:t>
            </a:fld>
            <a:endParaRPr lang="en-US"/>
          </a:p>
        </p:txBody>
      </p:sp>
    </p:spTree>
    <p:extLst>
      <p:ext uri="{BB962C8B-B14F-4D97-AF65-F5344CB8AC3E}">
        <p14:creationId xmlns:p14="http://schemas.microsoft.com/office/powerpoint/2010/main" val="21110023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fld id="{5DC9185A-D14E-47CB-B0E5-DEE9573DD430}" type="datetimeFigureOut">
              <a:rPr lang="en-US"/>
              <a:pPr>
                <a:defRPr/>
              </a:pPr>
              <a:t>4/24/2015</a:t>
            </a:fld>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32374E23-183C-459A-AC94-E6644ACF80FE}" type="slidenum">
              <a:rPr lang="en-US"/>
              <a:pPr>
                <a:defRPr/>
              </a:pPr>
              <a:t>‹#›</a:t>
            </a:fld>
            <a:endParaRPr lang="en-US"/>
          </a:p>
        </p:txBody>
      </p:sp>
    </p:spTree>
    <p:extLst>
      <p:ext uri="{BB962C8B-B14F-4D97-AF65-F5344CB8AC3E}">
        <p14:creationId xmlns:p14="http://schemas.microsoft.com/office/powerpoint/2010/main" val="13365717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fld id="{8A89C0F3-F548-45C4-9966-2635CE460DF6}" type="datetimeFigureOut">
              <a:rPr lang="en-US"/>
              <a:pPr>
                <a:defRPr/>
              </a:pPr>
              <a:t>4/24/2015</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5079E5C3-46B3-420B-8C2D-05B18A756FD6}" type="slidenum">
              <a:rPr lang="en-US"/>
              <a:pPr>
                <a:defRPr/>
              </a:pPr>
              <a:t>‹#›</a:t>
            </a:fld>
            <a:endParaRPr lang="en-US"/>
          </a:p>
        </p:txBody>
      </p:sp>
    </p:spTree>
    <p:extLst>
      <p:ext uri="{BB962C8B-B14F-4D97-AF65-F5344CB8AC3E}">
        <p14:creationId xmlns:p14="http://schemas.microsoft.com/office/powerpoint/2010/main" val="8076821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3700" y="101600"/>
            <a:ext cx="2171700" cy="610076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28600" y="101600"/>
            <a:ext cx="6362700" cy="610076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fld id="{F80578B5-DAE4-4CDE-90D1-1322DB4CBE5A}" type="datetimeFigureOut">
              <a:rPr lang="en-US"/>
              <a:pPr>
                <a:defRPr/>
              </a:pPr>
              <a:t>4/24/2015</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A1803CE3-4B70-4791-8FF3-D12F77BB1F78}" type="slidenum">
              <a:rPr lang="en-US"/>
              <a:pPr>
                <a:defRPr/>
              </a:pPr>
              <a:t>‹#›</a:t>
            </a:fld>
            <a:endParaRPr lang="en-US"/>
          </a:p>
        </p:txBody>
      </p:sp>
    </p:spTree>
    <p:extLst>
      <p:ext uri="{BB962C8B-B14F-4D97-AF65-F5344CB8AC3E}">
        <p14:creationId xmlns:p14="http://schemas.microsoft.com/office/powerpoint/2010/main" val="19936657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295400" y="101600"/>
            <a:ext cx="7620000" cy="10668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228600" y="1371600"/>
            <a:ext cx="4267200" cy="48307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371600"/>
            <a:ext cx="4267200" cy="48307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fld id="{84799075-7754-4284-B330-0645260D6B27}" type="datetimeFigureOut">
              <a:rPr lang="en-US"/>
              <a:pPr>
                <a:defRPr/>
              </a:pPr>
              <a:t>4/24/2015</a:t>
            </a:fld>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4097BA78-8285-4F03-B936-4374E3E50B04}" type="slidenum">
              <a:rPr lang="en-US"/>
              <a:pPr>
                <a:defRPr/>
              </a:pPr>
              <a:t>‹#›</a:t>
            </a:fld>
            <a:endParaRPr lang="en-US"/>
          </a:p>
        </p:txBody>
      </p:sp>
    </p:spTree>
    <p:extLst>
      <p:ext uri="{BB962C8B-B14F-4D97-AF65-F5344CB8AC3E}">
        <p14:creationId xmlns:p14="http://schemas.microsoft.com/office/powerpoint/2010/main" val="24977045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4"/>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295400" y="101600"/>
            <a:ext cx="7620000"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endParaRPr lang="en-GB" altLang="en-US" smtClean="0"/>
          </a:p>
        </p:txBody>
      </p:sp>
      <p:sp>
        <p:nvSpPr>
          <p:cNvPr id="1027" name="Rectangle 3"/>
          <p:cNvSpPr>
            <a:spLocks noGrp="1" noChangeArrowheads="1"/>
          </p:cNvSpPr>
          <p:nvPr>
            <p:ph type="body" idx="1"/>
          </p:nvPr>
        </p:nvSpPr>
        <p:spPr bwMode="auto">
          <a:xfrm>
            <a:off x="228600" y="1371600"/>
            <a:ext cx="8686800" cy="4830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endParaRPr lang="en-GB" altLang="en-US" smtClean="0"/>
          </a:p>
        </p:txBody>
      </p:sp>
      <p:sp>
        <p:nvSpPr>
          <p:cNvPr id="1028" name="Rectangle 4"/>
          <p:cNvSpPr>
            <a:spLocks noGrp="1" noChangeArrowheads="1"/>
          </p:cNvSpPr>
          <p:nvPr>
            <p:ph type="dt" sz="half" idx="2"/>
          </p:nvPr>
        </p:nvSpPr>
        <p:spPr bwMode="auto">
          <a:xfrm>
            <a:off x="2286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fontAlgn="auto">
              <a:spcBef>
                <a:spcPts val="0"/>
              </a:spcBef>
              <a:spcAft>
                <a:spcPts val="0"/>
              </a:spcAft>
              <a:defRPr sz="1400">
                <a:latin typeface="+mn-lt"/>
                <a:cs typeface="+mn-cs"/>
              </a:defRPr>
            </a:lvl1pPr>
          </a:lstStyle>
          <a:p>
            <a:pPr>
              <a:defRPr/>
            </a:pPr>
            <a:fld id="{AEA2F0AA-00DF-4E6F-AAE9-00F1426DD774}" type="datetimeFigureOut">
              <a:rPr lang="en-US"/>
              <a:pPr>
                <a:defRPr/>
              </a:pPr>
              <a:t>4/24/2015</a:t>
            </a:fld>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fontAlgn="auto">
              <a:spcBef>
                <a:spcPts val="0"/>
              </a:spcBef>
              <a:spcAft>
                <a:spcPts val="0"/>
              </a:spcAft>
              <a:defRPr sz="1400">
                <a:latin typeface="+mn-lt"/>
                <a:cs typeface="+mn-cs"/>
              </a:defRPr>
            </a:lvl1pPr>
          </a:lstStyle>
          <a:p>
            <a:pPr>
              <a:defRPr/>
            </a:pPr>
            <a:endParaRPr lang="en-US"/>
          </a:p>
        </p:txBody>
      </p:sp>
      <p:sp>
        <p:nvSpPr>
          <p:cNvPr id="1030" name="Rectangle 6"/>
          <p:cNvSpPr>
            <a:spLocks noGrp="1" noChangeArrowheads="1"/>
          </p:cNvSpPr>
          <p:nvPr>
            <p:ph type="sldNum" sz="quarter" idx="4"/>
          </p:nvPr>
        </p:nvSpPr>
        <p:spPr bwMode="auto">
          <a:xfrm>
            <a:off x="67818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fontAlgn="auto">
              <a:spcBef>
                <a:spcPts val="0"/>
              </a:spcBef>
              <a:spcAft>
                <a:spcPts val="0"/>
              </a:spcAft>
              <a:defRPr sz="1400">
                <a:latin typeface="+mn-lt"/>
                <a:cs typeface="+mn-cs"/>
              </a:defRPr>
            </a:lvl1pPr>
          </a:lstStyle>
          <a:p>
            <a:pPr>
              <a:defRPr/>
            </a:pPr>
            <a:fld id="{038D3870-A251-4B14-8AAF-C65A6C352B24}"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86"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5" r:id="rId12"/>
  </p:sldLayoutIdLst>
  <p:txStyles>
    <p:titleStyle>
      <a:lvl1pPr algn="l" rtl="0" eaLnBrk="1" fontAlgn="base" hangingPunct="1">
        <a:spcBef>
          <a:spcPct val="0"/>
        </a:spcBef>
        <a:spcAft>
          <a:spcPct val="0"/>
        </a:spcAft>
        <a:defRPr sz="3600">
          <a:solidFill>
            <a:schemeClr val="tx1"/>
          </a:solidFill>
          <a:latin typeface="+mj-lt"/>
          <a:ea typeface="+mj-ea"/>
          <a:cs typeface="+mj-cs"/>
        </a:defRPr>
      </a:lvl1pPr>
      <a:lvl2pPr algn="l" rtl="0" eaLnBrk="1" fontAlgn="base" hangingPunct="1">
        <a:spcBef>
          <a:spcPct val="0"/>
        </a:spcBef>
        <a:spcAft>
          <a:spcPct val="0"/>
        </a:spcAft>
        <a:defRPr sz="3600">
          <a:solidFill>
            <a:schemeClr val="tx1"/>
          </a:solidFill>
          <a:latin typeface="Arial" charset="0"/>
          <a:cs typeface="Arial" charset="0"/>
        </a:defRPr>
      </a:lvl2pPr>
      <a:lvl3pPr algn="l" rtl="0" eaLnBrk="1" fontAlgn="base" hangingPunct="1">
        <a:spcBef>
          <a:spcPct val="0"/>
        </a:spcBef>
        <a:spcAft>
          <a:spcPct val="0"/>
        </a:spcAft>
        <a:defRPr sz="3600">
          <a:solidFill>
            <a:schemeClr val="tx1"/>
          </a:solidFill>
          <a:latin typeface="Arial" charset="0"/>
          <a:cs typeface="Arial" charset="0"/>
        </a:defRPr>
      </a:lvl3pPr>
      <a:lvl4pPr algn="l" rtl="0" eaLnBrk="1" fontAlgn="base" hangingPunct="1">
        <a:spcBef>
          <a:spcPct val="0"/>
        </a:spcBef>
        <a:spcAft>
          <a:spcPct val="0"/>
        </a:spcAft>
        <a:defRPr sz="3600">
          <a:solidFill>
            <a:schemeClr val="tx1"/>
          </a:solidFill>
          <a:latin typeface="Arial" charset="0"/>
          <a:cs typeface="Arial" charset="0"/>
        </a:defRPr>
      </a:lvl4pPr>
      <a:lvl5pPr algn="l" rtl="0" eaLnBrk="1" fontAlgn="base" hangingPunct="1">
        <a:spcBef>
          <a:spcPct val="0"/>
        </a:spcBef>
        <a:spcAft>
          <a:spcPct val="0"/>
        </a:spcAft>
        <a:defRPr sz="3600">
          <a:solidFill>
            <a:schemeClr val="tx1"/>
          </a:solidFill>
          <a:latin typeface="Arial" charset="0"/>
          <a:cs typeface="Arial" charset="0"/>
        </a:defRPr>
      </a:lvl5pPr>
      <a:lvl6pPr marL="457200" algn="l" rtl="0" eaLnBrk="1" fontAlgn="base" hangingPunct="1">
        <a:spcBef>
          <a:spcPct val="0"/>
        </a:spcBef>
        <a:spcAft>
          <a:spcPct val="0"/>
        </a:spcAft>
        <a:defRPr sz="3600">
          <a:solidFill>
            <a:schemeClr val="tx1"/>
          </a:solidFill>
          <a:latin typeface="Arial" charset="0"/>
          <a:cs typeface="Arial" charset="0"/>
        </a:defRPr>
      </a:lvl6pPr>
      <a:lvl7pPr marL="914400" algn="l" rtl="0" eaLnBrk="1" fontAlgn="base" hangingPunct="1">
        <a:spcBef>
          <a:spcPct val="0"/>
        </a:spcBef>
        <a:spcAft>
          <a:spcPct val="0"/>
        </a:spcAft>
        <a:defRPr sz="3600">
          <a:solidFill>
            <a:schemeClr val="tx1"/>
          </a:solidFill>
          <a:latin typeface="Arial" charset="0"/>
          <a:cs typeface="Arial" charset="0"/>
        </a:defRPr>
      </a:lvl7pPr>
      <a:lvl8pPr marL="1371600" algn="l" rtl="0" eaLnBrk="1" fontAlgn="base" hangingPunct="1">
        <a:spcBef>
          <a:spcPct val="0"/>
        </a:spcBef>
        <a:spcAft>
          <a:spcPct val="0"/>
        </a:spcAft>
        <a:defRPr sz="3600">
          <a:solidFill>
            <a:schemeClr val="tx1"/>
          </a:solidFill>
          <a:latin typeface="Arial" charset="0"/>
          <a:cs typeface="Arial" charset="0"/>
        </a:defRPr>
      </a:lvl8pPr>
      <a:lvl9pPr marL="1828800" algn="l" rtl="0" eaLnBrk="1" fontAlgn="base" hangingPunct="1">
        <a:spcBef>
          <a:spcPct val="0"/>
        </a:spcBef>
        <a:spcAft>
          <a:spcPct val="0"/>
        </a:spcAft>
        <a:defRPr sz="3600">
          <a:solidFill>
            <a:schemeClr val="tx1"/>
          </a:solidFill>
          <a:latin typeface="Arial" charset="0"/>
          <a:cs typeface="Arial" charset="0"/>
        </a:defRPr>
      </a:lvl9pPr>
    </p:titleStyle>
    <p:bodyStyle>
      <a:lvl1pPr marL="342900" indent="-342900" algn="l" rtl="0" eaLnBrk="1" fontAlgn="base" hangingPunct="1">
        <a:spcBef>
          <a:spcPct val="20000"/>
        </a:spcBef>
        <a:spcAft>
          <a:spcPct val="0"/>
        </a:spcAft>
        <a:buChar char="•"/>
        <a:defRPr sz="24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000">
          <a:solidFill>
            <a:schemeClr val="tx1"/>
          </a:solidFill>
          <a:latin typeface="+mn-lt"/>
          <a:cs typeface="+mn-cs"/>
        </a:defRPr>
      </a:lvl2pPr>
      <a:lvl3pPr marL="1143000" indent="-228600" algn="l" rtl="0" eaLnBrk="1" fontAlgn="base" hangingPunct="1">
        <a:spcBef>
          <a:spcPct val="20000"/>
        </a:spcBef>
        <a:spcAft>
          <a:spcPct val="0"/>
        </a:spcAft>
        <a:buChar char="•"/>
        <a:defRPr>
          <a:solidFill>
            <a:schemeClr val="tx1"/>
          </a:solidFill>
          <a:latin typeface="+mn-lt"/>
          <a:cs typeface="+mn-cs"/>
        </a:defRPr>
      </a:lvl3pPr>
      <a:lvl4pPr marL="1600200" indent="-228600" algn="l" rtl="0" eaLnBrk="1" fontAlgn="base" hangingPunct="1">
        <a:spcBef>
          <a:spcPct val="20000"/>
        </a:spcBef>
        <a:spcAft>
          <a:spcPct val="0"/>
        </a:spcAft>
        <a:buChar char="–"/>
        <a:defRPr sz="1600">
          <a:solidFill>
            <a:schemeClr val="tx1"/>
          </a:solidFill>
          <a:latin typeface="+mn-lt"/>
          <a:cs typeface="+mn-cs"/>
        </a:defRPr>
      </a:lvl4pPr>
      <a:lvl5pPr marL="2057400" indent="-228600" algn="l" rtl="0" eaLnBrk="1" fontAlgn="base" hangingPunct="1">
        <a:spcBef>
          <a:spcPct val="20000"/>
        </a:spcBef>
        <a:spcAft>
          <a:spcPct val="0"/>
        </a:spcAft>
        <a:buChar char="»"/>
        <a:defRPr sz="1600">
          <a:solidFill>
            <a:schemeClr val="tx1"/>
          </a:solidFill>
          <a:latin typeface="+mn-lt"/>
          <a:cs typeface="+mn-cs"/>
        </a:defRPr>
      </a:lvl5pPr>
      <a:lvl6pPr marL="2514600" indent="-228600" algn="l" rtl="0" eaLnBrk="1" fontAlgn="base" hangingPunct="1">
        <a:spcBef>
          <a:spcPct val="20000"/>
        </a:spcBef>
        <a:spcAft>
          <a:spcPct val="0"/>
        </a:spcAft>
        <a:buChar char="»"/>
        <a:defRPr sz="1600">
          <a:solidFill>
            <a:schemeClr val="tx1"/>
          </a:solidFill>
          <a:latin typeface="+mn-lt"/>
          <a:cs typeface="+mn-cs"/>
        </a:defRPr>
      </a:lvl6pPr>
      <a:lvl7pPr marL="2971800" indent="-228600" algn="l" rtl="0" eaLnBrk="1" fontAlgn="base" hangingPunct="1">
        <a:spcBef>
          <a:spcPct val="20000"/>
        </a:spcBef>
        <a:spcAft>
          <a:spcPct val="0"/>
        </a:spcAft>
        <a:buChar char="»"/>
        <a:defRPr sz="1600">
          <a:solidFill>
            <a:schemeClr val="tx1"/>
          </a:solidFill>
          <a:latin typeface="+mn-lt"/>
          <a:cs typeface="+mn-cs"/>
        </a:defRPr>
      </a:lvl7pPr>
      <a:lvl8pPr marL="3429000" indent="-228600" algn="l" rtl="0" eaLnBrk="1" fontAlgn="base" hangingPunct="1">
        <a:spcBef>
          <a:spcPct val="20000"/>
        </a:spcBef>
        <a:spcAft>
          <a:spcPct val="0"/>
        </a:spcAft>
        <a:buChar char="»"/>
        <a:defRPr sz="1600">
          <a:solidFill>
            <a:schemeClr val="tx1"/>
          </a:solidFill>
          <a:latin typeface="+mn-lt"/>
          <a:cs typeface="+mn-cs"/>
        </a:defRPr>
      </a:lvl8pPr>
      <a:lvl9pPr marL="3886200" indent="-228600" algn="l" rtl="0" eaLnBrk="1" fontAlgn="base" hangingPunct="1">
        <a:spcBef>
          <a:spcPct val="20000"/>
        </a:spcBef>
        <a:spcAft>
          <a:spcPct val="0"/>
        </a:spcAft>
        <a:buChar char="»"/>
        <a:defRPr sz="16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5.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ctrTitle"/>
          </p:nvPr>
        </p:nvSpPr>
        <p:spPr>
          <a:xfrm>
            <a:off x="4283968" y="292073"/>
            <a:ext cx="4648200" cy="1879600"/>
          </a:xfrm>
        </p:spPr>
        <p:txBody>
          <a:bodyPr/>
          <a:lstStyle/>
          <a:p>
            <a:r>
              <a:rPr lang="en-GB" altLang="en-US" sz="4000" dirty="0" smtClean="0">
                <a:solidFill>
                  <a:srgbClr val="0000CC"/>
                </a:solidFill>
                <a:latin typeface="Berlin Sans FB" pitchFamily="34" charset="0"/>
              </a:rPr>
              <a:t>YEAR 1 PHONICS SCREENING CHECK</a:t>
            </a:r>
          </a:p>
        </p:txBody>
      </p:sp>
      <p:sp>
        <p:nvSpPr>
          <p:cNvPr id="3075" name="Subtitle 2"/>
          <p:cNvSpPr>
            <a:spLocks noGrp="1"/>
          </p:cNvSpPr>
          <p:nvPr>
            <p:ph type="subTitle" idx="1"/>
          </p:nvPr>
        </p:nvSpPr>
        <p:spPr>
          <a:xfrm>
            <a:off x="5292080" y="3284984"/>
            <a:ext cx="3429000" cy="1346200"/>
          </a:xfrm>
        </p:spPr>
        <p:txBody>
          <a:bodyPr/>
          <a:lstStyle/>
          <a:p>
            <a:pPr algn="ctr"/>
            <a:r>
              <a:rPr lang="en-GB" altLang="en-US" sz="2800" dirty="0" smtClean="0">
                <a:solidFill>
                  <a:srgbClr val="FF0000"/>
                </a:solidFill>
                <a:latin typeface="Berlin Sans FB" pitchFamily="34" charset="0"/>
              </a:rPr>
              <a:t>An Information Session for Parents and Carers</a:t>
            </a:r>
          </a:p>
        </p:txBody>
      </p:sp>
      <p:pic>
        <p:nvPicPr>
          <p:cNvPr id="4" name="Picture 3" descr="D:\St John the Baptist Logo FOLDER\St John the Baptist Logo V1 - CMYK 300dpi.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526" y="0"/>
            <a:ext cx="1547664" cy="2014366"/>
          </a:xfrm>
          <a:prstGeom prst="rect">
            <a:avLst/>
          </a:prstGeom>
          <a:noFill/>
          <a:ln>
            <a:noFill/>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pPr algn="ctr"/>
            <a:r>
              <a:rPr lang="en-GB" altLang="en-US" sz="4400" dirty="0" smtClean="0">
                <a:solidFill>
                  <a:srgbClr val="0000CC"/>
                </a:solidFill>
                <a:latin typeface="Berlin Sans FB" pitchFamily="34" charset="0"/>
              </a:rPr>
              <a:t>What is phonics?</a:t>
            </a:r>
          </a:p>
        </p:txBody>
      </p:sp>
      <p:sp>
        <p:nvSpPr>
          <p:cNvPr id="4099" name="Rectangle 3"/>
          <p:cNvSpPr>
            <a:spLocks noGrp="1" noChangeArrowheads="1"/>
          </p:cNvSpPr>
          <p:nvPr>
            <p:ph type="body" idx="1"/>
          </p:nvPr>
        </p:nvSpPr>
        <p:spPr/>
        <p:txBody>
          <a:bodyPr/>
          <a:lstStyle/>
          <a:p>
            <a:r>
              <a:rPr lang="en-GB" altLang="en-US" dirty="0" smtClean="0"/>
              <a:t>Phonics is a way of teaching children how to read quickly and skilfully. </a:t>
            </a:r>
          </a:p>
          <a:p>
            <a:pPr>
              <a:buFontTx/>
              <a:buNone/>
            </a:pPr>
            <a:endParaRPr lang="en-GB" altLang="en-US" dirty="0" smtClean="0"/>
          </a:p>
          <a:p>
            <a:pPr>
              <a:spcBef>
                <a:spcPct val="50000"/>
              </a:spcBef>
            </a:pPr>
            <a:r>
              <a:rPr lang="en-GB" altLang="en-US" dirty="0" smtClean="0"/>
              <a:t>Children are taught to read by breaking down words into separate sounds or ‘phonemes’. They are then taught how to blend these sounds together to read the whole word.</a:t>
            </a:r>
          </a:p>
          <a:p>
            <a:pPr>
              <a:spcBef>
                <a:spcPct val="50000"/>
              </a:spcBef>
              <a:buFontTx/>
              <a:buNone/>
            </a:pPr>
            <a:r>
              <a:rPr lang="en-GB" altLang="en-US" dirty="0" smtClean="0"/>
              <a:t> </a:t>
            </a:r>
          </a:p>
          <a:p>
            <a:pPr>
              <a:spcBef>
                <a:spcPct val="50000"/>
              </a:spcBef>
            </a:pPr>
            <a:r>
              <a:rPr lang="en-GB" altLang="en-US" dirty="0" smtClean="0"/>
              <a:t>Children have a 20 minute phonics lesson each day and they are encouraged to use strategies learnt here to read and write in other contexts. </a:t>
            </a:r>
          </a:p>
          <a:p>
            <a:endParaRPr lang="en-GB" altLang="en-US" dirty="0" smtClean="0"/>
          </a:p>
          <a:p>
            <a:endParaRPr lang="en-GB" altLang="en-US" dirty="0" smtClean="0"/>
          </a:p>
        </p:txBody>
      </p:sp>
      <p:pic>
        <p:nvPicPr>
          <p:cNvPr id="4" name="Picture 3" descr="D:\St John the Baptist Logo FOLDER\St John the Baptist Logo V1 - CMYK 300dpi.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956376" y="5803165"/>
            <a:ext cx="819885" cy="980728"/>
          </a:xfrm>
          <a:prstGeom prst="rect">
            <a:avLst/>
          </a:prstGeom>
          <a:noFill/>
          <a:ln>
            <a:noFill/>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algn="ctr"/>
            <a:r>
              <a:rPr lang="en-GB" altLang="en-US" dirty="0" smtClean="0">
                <a:solidFill>
                  <a:srgbClr val="0000CC"/>
                </a:solidFill>
                <a:latin typeface="Berlin Sans FB" pitchFamily="34" charset="0"/>
              </a:rPr>
              <a:t>What is the Phonics Screening Check?</a:t>
            </a:r>
          </a:p>
        </p:txBody>
      </p:sp>
      <p:sp>
        <p:nvSpPr>
          <p:cNvPr id="5123" name="Rectangle 3"/>
          <p:cNvSpPr>
            <a:spLocks noGrp="1" noChangeArrowheads="1"/>
          </p:cNvSpPr>
          <p:nvPr>
            <p:ph type="body" idx="1"/>
          </p:nvPr>
        </p:nvSpPr>
        <p:spPr>
          <a:xfrm>
            <a:off x="228600" y="1371600"/>
            <a:ext cx="8686800" cy="5257800"/>
          </a:xfrm>
        </p:spPr>
        <p:txBody>
          <a:bodyPr/>
          <a:lstStyle/>
          <a:p>
            <a:r>
              <a:rPr lang="en-GB" altLang="en-US" dirty="0" smtClean="0"/>
              <a:t>Statutory assessment for all children in Year 1.</a:t>
            </a:r>
          </a:p>
          <a:p>
            <a:pPr>
              <a:buFontTx/>
              <a:buNone/>
            </a:pPr>
            <a:endParaRPr lang="en-GB" altLang="en-US" dirty="0" smtClean="0"/>
          </a:p>
          <a:p>
            <a:r>
              <a:rPr lang="en-GB" altLang="en-US" dirty="0" smtClean="0"/>
              <a:t>Designed to assess whether children have learnt to use their phonic skills to decode (sound out and blend) words to an appropriate standard.</a:t>
            </a:r>
          </a:p>
          <a:p>
            <a:pPr>
              <a:buFontTx/>
              <a:buNone/>
            </a:pPr>
            <a:endParaRPr lang="en-GB" altLang="en-US" dirty="0" smtClean="0"/>
          </a:p>
          <a:p>
            <a:r>
              <a:rPr lang="en-GB" altLang="en-US" dirty="0" smtClean="0"/>
              <a:t>It helps the school to confirm whether each child has made the expected progress.</a:t>
            </a:r>
          </a:p>
          <a:p>
            <a:pPr>
              <a:buFontTx/>
              <a:buNone/>
            </a:pPr>
            <a:endParaRPr lang="en-GB" altLang="en-US" dirty="0" smtClean="0"/>
          </a:p>
          <a:p>
            <a:r>
              <a:rPr lang="en-GB" altLang="en-US" dirty="0" smtClean="0"/>
              <a:t>This ‘midpoint check’ will ensure that we have a clear understanding of what each child needs to learn in Year 2.</a:t>
            </a:r>
          </a:p>
        </p:txBody>
      </p:sp>
      <p:pic>
        <p:nvPicPr>
          <p:cNvPr id="5" name="Picture 4" descr="D:\St John the Baptist Logo FOLDER\St John the Baptist Logo V1 - CMYK 300dpi.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997560" y="5877272"/>
            <a:ext cx="819885" cy="980728"/>
          </a:xfrm>
          <a:prstGeom prst="rect">
            <a:avLst/>
          </a:prstGeom>
          <a:noFill/>
          <a:ln>
            <a:noFill/>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pPr algn="ctr"/>
            <a:r>
              <a:rPr lang="en-GB" altLang="en-US" sz="3200" dirty="0" smtClean="0">
                <a:solidFill>
                  <a:srgbClr val="0000CC"/>
                </a:solidFill>
                <a:latin typeface="Berlin Sans FB" pitchFamily="34" charset="0"/>
              </a:rPr>
              <a:t>When and how will the Screening Check take place?</a:t>
            </a:r>
          </a:p>
        </p:txBody>
      </p:sp>
      <p:sp>
        <p:nvSpPr>
          <p:cNvPr id="10243" name="Rectangle 3"/>
          <p:cNvSpPr>
            <a:spLocks noGrp="1" noChangeArrowheads="1"/>
          </p:cNvSpPr>
          <p:nvPr>
            <p:ph type="body" idx="1"/>
          </p:nvPr>
        </p:nvSpPr>
        <p:spPr/>
        <p:txBody>
          <a:bodyPr/>
          <a:lstStyle/>
          <a:p>
            <a:pPr>
              <a:lnSpc>
                <a:spcPct val="90000"/>
              </a:lnSpc>
            </a:pPr>
            <a:r>
              <a:rPr lang="en-GB" altLang="en-US" dirty="0" smtClean="0"/>
              <a:t>The screening will take place throughout the week beginning </a:t>
            </a:r>
            <a:r>
              <a:rPr lang="en-GB" altLang="en-US" dirty="0" smtClean="0">
                <a:solidFill>
                  <a:srgbClr val="FF0000"/>
                </a:solidFill>
              </a:rPr>
              <a:t>Monday 15th June 2015</a:t>
            </a:r>
            <a:r>
              <a:rPr lang="en-GB" altLang="en-US" dirty="0" smtClean="0"/>
              <a:t>.</a:t>
            </a:r>
            <a:r>
              <a:rPr lang="en-GB" altLang="en-US" dirty="0" smtClean="0">
                <a:solidFill>
                  <a:srgbClr val="CC0000"/>
                </a:solidFill>
              </a:rPr>
              <a:t>  </a:t>
            </a:r>
          </a:p>
          <a:p>
            <a:pPr marL="0" indent="0">
              <a:lnSpc>
                <a:spcPct val="90000"/>
              </a:lnSpc>
              <a:buNone/>
            </a:pPr>
            <a:endParaRPr lang="en-GB" altLang="en-US" dirty="0"/>
          </a:p>
          <a:p>
            <a:pPr>
              <a:lnSpc>
                <a:spcPct val="90000"/>
              </a:lnSpc>
            </a:pPr>
            <a:r>
              <a:rPr lang="en-GB" altLang="en-US" dirty="0"/>
              <a:t>The check normally takes between 5 and 10 minutes to complete however there is no time limit. If your child is struggling, the teacher will stop the check. The check is carefully designed not to be in any way stressful for your child</a:t>
            </a:r>
            <a:r>
              <a:rPr lang="en-GB" altLang="en-US" dirty="0" smtClean="0"/>
              <a:t>.</a:t>
            </a:r>
          </a:p>
          <a:p>
            <a:pPr>
              <a:lnSpc>
                <a:spcPct val="90000"/>
              </a:lnSpc>
            </a:pPr>
            <a:endParaRPr lang="en-GB" altLang="en-US" dirty="0"/>
          </a:p>
          <a:p>
            <a:pPr>
              <a:lnSpc>
                <a:spcPct val="90000"/>
              </a:lnSpc>
            </a:pPr>
            <a:r>
              <a:rPr lang="en-GB" altLang="en-US" dirty="0"/>
              <a:t>Mrs Murrell will complete the check with each child one at a time in a quiet area of the school.</a:t>
            </a:r>
          </a:p>
          <a:p>
            <a:pPr>
              <a:lnSpc>
                <a:spcPct val="90000"/>
              </a:lnSpc>
            </a:pPr>
            <a:endParaRPr lang="en-GB" altLang="en-US" dirty="0" smtClean="0"/>
          </a:p>
          <a:p>
            <a:pPr>
              <a:lnSpc>
                <a:spcPct val="90000"/>
              </a:lnSpc>
              <a:buFontTx/>
              <a:buNone/>
            </a:pPr>
            <a:endParaRPr lang="en-GB" altLang="en-US" dirty="0" smtClean="0"/>
          </a:p>
        </p:txBody>
      </p:sp>
      <p:pic>
        <p:nvPicPr>
          <p:cNvPr id="4" name="Picture 3" descr="D:\St John the Baptist Logo FOLDER\St John the Baptist Logo V1 - CMYK 300dpi.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956376" y="5803165"/>
            <a:ext cx="819885" cy="980728"/>
          </a:xfrm>
          <a:prstGeom prst="rect">
            <a:avLst/>
          </a:prstGeom>
          <a:noFill/>
          <a:ln>
            <a:noFill/>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pPr algn="ctr"/>
            <a:r>
              <a:rPr lang="en-GB" altLang="en-US" sz="3200" dirty="0" smtClean="0">
                <a:solidFill>
                  <a:srgbClr val="0000CC"/>
                </a:solidFill>
                <a:latin typeface="Berlin Sans FB" pitchFamily="34" charset="0"/>
              </a:rPr>
              <a:t>What will the children be expected to do?</a:t>
            </a:r>
          </a:p>
        </p:txBody>
      </p:sp>
      <p:sp>
        <p:nvSpPr>
          <p:cNvPr id="6147" name="Rectangle 3"/>
          <p:cNvSpPr>
            <a:spLocks noGrp="1" noChangeArrowheads="1"/>
          </p:cNvSpPr>
          <p:nvPr>
            <p:ph type="body" idx="1"/>
          </p:nvPr>
        </p:nvSpPr>
        <p:spPr/>
        <p:txBody>
          <a:bodyPr/>
          <a:lstStyle/>
          <a:p>
            <a:r>
              <a:rPr lang="en-GB" altLang="en-US" dirty="0" smtClean="0"/>
              <a:t>The check is made up of two sections, with 20 words in each section. Words are a mixture of real words and nonsense words.</a:t>
            </a:r>
          </a:p>
          <a:p>
            <a:pPr>
              <a:buFontTx/>
              <a:buNone/>
            </a:pPr>
            <a:endParaRPr lang="en-GB" altLang="en-US" dirty="0" smtClean="0"/>
          </a:p>
          <a:p>
            <a:r>
              <a:rPr lang="en-GB" altLang="en-US" dirty="0" smtClean="0"/>
              <a:t>Your child may have read some of the words before, while others will be completely new. They will sound out and read the words one to one with the teacher who will record whether the response to each word is correct or incorrect.</a:t>
            </a:r>
          </a:p>
          <a:p>
            <a:pPr>
              <a:buFontTx/>
              <a:buNone/>
            </a:pPr>
            <a:endParaRPr lang="en-GB" altLang="en-US" dirty="0" smtClean="0"/>
          </a:p>
          <a:p>
            <a:r>
              <a:rPr lang="en-GB" altLang="en-US" dirty="0" smtClean="0"/>
              <a:t>The check is very similar to tasks the children already complete during phonics lessons.</a:t>
            </a:r>
          </a:p>
        </p:txBody>
      </p:sp>
      <p:pic>
        <p:nvPicPr>
          <p:cNvPr id="4" name="Picture 3" descr="D:\St John the Baptist Logo FOLDER\St John the Baptist Logo V1 - CMYK 300dpi.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956376" y="5803165"/>
            <a:ext cx="819885" cy="980728"/>
          </a:xfrm>
          <a:prstGeom prst="rect">
            <a:avLst/>
          </a:prstGeom>
          <a:noFill/>
          <a:ln>
            <a:noFill/>
          </a:ln>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pPr algn="ctr"/>
            <a:r>
              <a:rPr lang="en-GB" altLang="en-US" dirty="0" smtClean="0">
                <a:solidFill>
                  <a:srgbClr val="0000CC"/>
                </a:solidFill>
                <a:latin typeface="Berlin Sans FB" pitchFamily="34" charset="0"/>
              </a:rPr>
              <a:t>Why use nonsense words?</a:t>
            </a:r>
          </a:p>
        </p:txBody>
      </p:sp>
      <p:sp>
        <p:nvSpPr>
          <p:cNvPr id="8195" name="Rectangle 3"/>
          <p:cNvSpPr>
            <a:spLocks noGrp="1" noChangeArrowheads="1"/>
          </p:cNvSpPr>
          <p:nvPr>
            <p:ph type="body" idx="1"/>
          </p:nvPr>
        </p:nvSpPr>
        <p:spPr/>
        <p:txBody>
          <a:bodyPr/>
          <a:lstStyle/>
          <a:p>
            <a:r>
              <a:rPr lang="en-GB" altLang="en-US" dirty="0" smtClean="0"/>
              <a:t>Your child will be told before the check that there will be nonsense words that he or she will have not seen before. The children will be familiar with this because we already regularly use nonsense words in our phonics teaching.</a:t>
            </a:r>
          </a:p>
          <a:p>
            <a:pPr>
              <a:buFontTx/>
              <a:buNone/>
            </a:pPr>
            <a:endParaRPr lang="en-GB" altLang="en-US" dirty="0" smtClean="0"/>
          </a:p>
          <a:p>
            <a:r>
              <a:rPr lang="en-GB" altLang="en-US" dirty="0" smtClean="0"/>
              <a:t>Nonsense words are important to include because they provide an opportunity to assess children’s phonic knowledge in isolation. Children have to use their decoding skills without the input of their memory of familiar words.</a:t>
            </a:r>
          </a:p>
          <a:p>
            <a:pPr>
              <a:buFontTx/>
              <a:buNone/>
            </a:pPr>
            <a:endParaRPr lang="en-GB" altLang="en-US" dirty="0" smtClean="0"/>
          </a:p>
          <a:p>
            <a:r>
              <a:rPr lang="en-GB" altLang="en-US" dirty="0" smtClean="0"/>
              <a:t>All nonsense words are accompanied with a picture of an imaginary creature to provide a context for the pupil.</a:t>
            </a:r>
          </a:p>
        </p:txBody>
      </p:sp>
      <p:pic>
        <p:nvPicPr>
          <p:cNvPr id="4" name="Picture 3" descr="D:\St John the Baptist Logo FOLDER\St John the Baptist Logo V1 - CMYK 300dpi.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956376" y="5803165"/>
            <a:ext cx="819885" cy="980728"/>
          </a:xfrm>
          <a:prstGeom prst="rect">
            <a:avLst/>
          </a:prstGeom>
          <a:noFill/>
          <a:ln>
            <a:noFill/>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pPr algn="ctr"/>
            <a:r>
              <a:rPr lang="en-GB" altLang="en-US" dirty="0" smtClean="0">
                <a:solidFill>
                  <a:srgbClr val="0000CC"/>
                </a:solidFill>
                <a:latin typeface="Berlin Sans FB" pitchFamily="34" charset="0"/>
              </a:rPr>
              <a:t>Section 1 of the Screening Check</a:t>
            </a:r>
          </a:p>
        </p:txBody>
      </p:sp>
      <p:sp>
        <p:nvSpPr>
          <p:cNvPr id="8195" name="Rectangle 3"/>
          <p:cNvSpPr>
            <a:spLocks noGrp="1" noChangeArrowheads="1"/>
          </p:cNvSpPr>
          <p:nvPr>
            <p:ph type="body" idx="1"/>
          </p:nvPr>
        </p:nvSpPr>
        <p:spPr/>
        <p:txBody>
          <a:bodyPr/>
          <a:lstStyle/>
          <a:p>
            <a:r>
              <a:rPr lang="en-GB" altLang="en-US" dirty="0"/>
              <a:t>12 </a:t>
            </a:r>
            <a:r>
              <a:rPr lang="en-GB" altLang="en-US" dirty="0" smtClean="0"/>
              <a:t>nonsense </a:t>
            </a:r>
            <a:r>
              <a:rPr lang="en-GB" altLang="en-US" dirty="0"/>
              <a:t>w</a:t>
            </a:r>
            <a:r>
              <a:rPr lang="en-GB" altLang="en-US" dirty="0" smtClean="0"/>
              <a:t>ords and 8 real words</a:t>
            </a:r>
          </a:p>
          <a:p>
            <a:pPr marL="0" indent="0">
              <a:buNone/>
            </a:pPr>
            <a:endParaRPr lang="en-GB" altLang="en-US" dirty="0"/>
          </a:p>
          <a:p>
            <a:r>
              <a:rPr lang="en-GB" altLang="en-US" dirty="0"/>
              <a:t>Will contain the phonemes (sounds) and graphemes (letter shapes) first introduced to children</a:t>
            </a:r>
            <a:r>
              <a:rPr lang="en-GB" altLang="en-US" dirty="0" smtClean="0"/>
              <a:t>.</a:t>
            </a:r>
          </a:p>
          <a:p>
            <a:endParaRPr lang="en-GB" altLang="en-US" dirty="0"/>
          </a:p>
          <a:p>
            <a:r>
              <a:rPr lang="en-GB" altLang="en-US" dirty="0"/>
              <a:t>Words with a variety of simple word </a:t>
            </a:r>
            <a:r>
              <a:rPr lang="en-GB" altLang="en-US" dirty="0" smtClean="0"/>
              <a:t>structures</a:t>
            </a:r>
          </a:p>
          <a:p>
            <a:pPr lvl="2"/>
            <a:r>
              <a:rPr lang="en-GB" altLang="en-US" sz="2000" dirty="0" smtClean="0"/>
              <a:t> </a:t>
            </a:r>
            <a:r>
              <a:rPr lang="en-GB" altLang="en-US" sz="2000" dirty="0" err="1" smtClean="0"/>
              <a:t>cvc</a:t>
            </a:r>
            <a:r>
              <a:rPr lang="en-GB" altLang="en-US" sz="2000" dirty="0"/>
              <a:t>, </a:t>
            </a:r>
            <a:r>
              <a:rPr lang="en-GB" altLang="en-US" sz="2000" dirty="0" err="1"/>
              <a:t>vcc</a:t>
            </a:r>
            <a:r>
              <a:rPr lang="en-GB" altLang="en-US" sz="2000" dirty="0"/>
              <a:t>, </a:t>
            </a:r>
            <a:r>
              <a:rPr lang="en-GB" altLang="en-US" sz="2000" dirty="0" err="1"/>
              <a:t>ccvc</a:t>
            </a:r>
            <a:r>
              <a:rPr lang="en-GB" altLang="en-US" sz="2000" dirty="0"/>
              <a:t>, </a:t>
            </a:r>
            <a:r>
              <a:rPr lang="en-GB" altLang="en-US" sz="2000" dirty="0" err="1" smtClean="0"/>
              <a:t>cvcc</a:t>
            </a:r>
            <a:r>
              <a:rPr lang="en-GB" altLang="en-US" sz="2000" dirty="0" smtClean="0"/>
              <a:t> </a:t>
            </a:r>
          </a:p>
          <a:p>
            <a:pPr lvl="2"/>
            <a:r>
              <a:rPr lang="en-GB" altLang="en-US" sz="2000" dirty="0" smtClean="0"/>
              <a:t>using </a:t>
            </a:r>
            <a:r>
              <a:rPr lang="en-GB" altLang="en-US" sz="2000" dirty="0"/>
              <a:t>single letters </a:t>
            </a:r>
            <a:r>
              <a:rPr lang="en-GB" altLang="en-US" sz="2000" dirty="0" smtClean="0"/>
              <a:t>- a</a:t>
            </a:r>
            <a:r>
              <a:rPr lang="en-GB" altLang="en-US" sz="2000" dirty="0"/>
              <a:t>, b, c, d, e, f, g, h, </a:t>
            </a:r>
            <a:r>
              <a:rPr lang="en-GB" altLang="en-US" sz="2000" dirty="0" err="1"/>
              <a:t>i</a:t>
            </a:r>
            <a:r>
              <a:rPr lang="en-GB" altLang="en-US" sz="2000" dirty="0"/>
              <a:t>, j, k, l, m, n, o, p, </a:t>
            </a:r>
            <a:r>
              <a:rPr lang="en-GB" altLang="en-US" sz="2000" dirty="0" err="1"/>
              <a:t>qu</a:t>
            </a:r>
            <a:r>
              <a:rPr lang="en-GB" altLang="en-US" sz="2000" dirty="0"/>
              <a:t>, r, s, t, u, v, w, x, y, </a:t>
            </a:r>
            <a:r>
              <a:rPr lang="en-GB" altLang="en-US" sz="2000" dirty="0" smtClean="0"/>
              <a:t>z</a:t>
            </a:r>
          </a:p>
          <a:p>
            <a:pPr lvl="2"/>
            <a:r>
              <a:rPr lang="en-GB" altLang="en-US" sz="2000" dirty="0" smtClean="0"/>
              <a:t>some </a:t>
            </a:r>
            <a:r>
              <a:rPr lang="en-GB" altLang="en-US" sz="2000" dirty="0"/>
              <a:t>consonant digraphs </a:t>
            </a:r>
            <a:r>
              <a:rPr lang="en-GB" altLang="en-US" sz="2000" dirty="0" smtClean="0"/>
              <a:t>- </a:t>
            </a:r>
            <a:r>
              <a:rPr lang="en-GB" altLang="en-US" sz="2000" dirty="0" err="1" smtClean="0"/>
              <a:t>ch</a:t>
            </a:r>
            <a:r>
              <a:rPr lang="en-GB" altLang="en-US" sz="2000" dirty="0"/>
              <a:t>, </a:t>
            </a:r>
            <a:r>
              <a:rPr lang="en-GB" altLang="en-US" sz="2000" dirty="0" err="1"/>
              <a:t>ck</a:t>
            </a:r>
            <a:r>
              <a:rPr lang="en-GB" altLang="en-US" sz="2000" dirty="0"/>
              <a:t>, </a:t>
            </a:r>
            <a:r>
              <a:rPr lang="en-GB" altLang="en-US" sz="2000" dirty="0" err="1"/>
              <a:t>ff,ll,ng</a:t>
            </a:r>
            <a:r>
              <a:rPr lang="en-GB" altLang="en-US" sz="2000" dirty="0"/>
              <a:t>, </a:t>
            </a:r>
            <a:r>
              <a:rPr lang="en-GB" altLang="en-US" sz="2000" dirty="0" err="1"/>
              <a:t>sh,ss</a:t>
            </a:r>
            <a:r>
              <a:rPr lang="en-GB" altLang="en-US" sz="2000" dirty="0"/>
              <a:t>, </a:t>
            </a:r>
            <a:r>
              <a:rPr lang="en-GB" altLang="en-US" sz="2000" dirty="0" err="1"/>
              <a:t>th</a:t>
            </a:r>
            <a:r>
              <a:rPr lang="en-GB" altLang="en-US" sz="2000" dirty="0"/>
              <a:t>, </a:t>
            </a:r>
            <a:r>
              <a:rPr lang="en-GB" altLang="en-US" sz="2000" dirty="0" err="1" smtClean="0"/>
              <a:t>zz</a:t>
            </a:r>
            <a:r>
              <a:rPr lang="en-GB" altLang="en-US" sz="2000" dirty="0" smtClean="0"/>
              <a:t> </a:t>
            </a:r>
          </a:p>
          <a:p>
            <a:pPr lvl="2"/>
            <a:r>
              <a:rPr lang="en-GB" altLang="en-US" sz="2000" dirty="0" smtClean="0"/>
              <a:t>frequent </a:t>
            </a:r>
            <a:r>
              <a:rPr lang="en-GB" altLang="en-US" sz="2000" dirty="0"/>
              <a:t>and consistent vowel digraphs </a:t>
            </a:r>
            <a:r>
              <a:rPr lang="en-GB" altLang="en-US" sz="2000" dirty="0" smtClean="0"/>
              <a:t>- </a:t>
            </a:r>
            <a:r>
              <a:rPr lang="en-GB" altLang="en-US" sz="2000" dirty="0" err="1" smtClean="0"/>
              <a:t>ar</a:t>
            </a:r>
            <a:r>
              <a:rPr lang="en-GB" altLang="en-US" sz="2000" dirty="0"/>
              <a:t>, </a:t>
            </a:r>
            <a:r>
              <a:rPr lang="en-GB" altLang="en-US" sz="2000" dirty="0" err="1"/>
              <a:t>ee</a:t>
            </a:r>
            <a:r>
              <a:rPr lang="en-GB" altLang="en-US" sz="2000" dirty="0"/>
              <a:t>, </a:t>
            </a:r>
            <a:r>
              <a:rPr lang="en-GB" altLang="en-US" sz="2000" dirty="0" err="1"/>
              <a:t>oi</a:t>
            </a:r>
            <a:r>
              <a:rPr lang="en-GB" altLang="en-US" sz="2000" dirty="0"/>
              <a:t>, </a:t>
            </a:r>
            <a:r>
              <a:rPr lang="en-GB" altLang="en-US" sz="2000" dirty="0" err="1"/>
              <a:t>oo</a:t>
            </a:r>
            <a:r>
              <a:rPr lang="en-GB" altLang="en-US" sz="2000" dirty="0"/>
              <a:t>, </a:t>
            </a:r>
            <a:r>
              <a:rPr lang="en-GB" altLang="en-US" sz="2000" dirty="0" smtClean="0"/>
              <a:t>or</a:t>
            </a:r>
            <a:endParaRPr lang="en-GB" altLang="en-US" sz="2000" dirty="0"/>
          </a:p>
        </p:txBody>
      </p:sp>
      <p:pic>
        <p:nvPicPr>
          <p:cNvPr id="4" name="Picture 3" descr="D:\St John the Baptist Logo FOLDER\St John the Baptist Logo V1 - CMYK 300dpi.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956376" y="5803165"/>
            <a:ext cx="819885" cy="980728"/>
          </a:xfrm>
          <a:prstGeom prst="rect">
            <a:avLst/>
          </a:prstGeom>
          <a:noFill/>
          <a:ln>
            <a:noFill/>
          </a:ln>
        </p:spPr>
      </p:pic>
    </p:spTree>
    <p:extLst>
      <p:ext uri="{BB962C8B-B14F-4D97-AF65-F5344CB8AC3E}">
        <p14:creationId xmlns:p14="http://schemas.microsoft.com/office/powerpoint/2010/main" val="188725132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pPr algn="ctr"/>
            <a:r>
              <a:rPr lang="en-GB" altLang="en-US" dirty="0" smtClean="0">
                <a:solidFill>
                  <a:srgbClr val="0000CC"/>
                </a:solidFill>
                <a:latin typeface="Berlin Sans FB" pitchFamily="34" charset="0"/>
              </a:rPr>
              <a:t>Examples of Section 1 words</a:t>
            </a:r>
          </a:p>
        </p:txBody>
      </p:sp>
      <p:sp>
        <p:nvSpPr>
          <p:cNvPr id="8195" name="Rectangle 3"/>
          <p:cNvSpPr>
            <a:spLocks noGrp="1" noChangeArrowheads="1"/>
          </p:cNvSpPr>
          <p:nvPr>
            <p:ph type="body" idx="1"/>
          </p:nvPr>
        </p:nvSpPr>
        <p:spPr/>
        <p:txBody>
          <a:bodyPr/>
          <a:lstStyle/>
          <a:p>
            <a:pPr algn="ctr">
              <a:buNone/>
            </a:pPr>
            <a:r>
              <a:rPr lang="en-GB" altLang="en-US" dirty="0"/>
              <a:t>How would you decode these words?</a:t>
            </a:r>
          </a:p>
          <a:p>
            <a:pPr algn="ctr">
              <a:buNone/>
            </a:pPr>
            <a:endParaRPr lang="en-GB" altLang="en-US" sz="3600" dirty="0"/>
          </a:p>
          <a:p>
            <a:pPr>
              <a:buNone/>
            </a:pPr>
            <a:r>
              <a:rPr lang="en-GB" altLang="en-US" sz="3600" dirty="0" smtClean="0"/>
              <a:t>    </a:t>
            </a:r>
            <a:r>
              <a:rPr lang="en-GB" altLang="en-US" sz="3600" dirty="0" err="1" smtClean="0"/>
              <a:t>tox</a:t>
            </a:r>
            <a:r>
              <a:rPr lang="en-GB" altLang="en-US" sz="3600" dirty="0" smtClean="0"/>
              <a:t>          </a:t>
            </a:r>
            <a:r>
              <a:rPr lang="en-GB" altLang="en-US" sz="3600" dirty="0" err="1"/>
              <a:t>bim</a:t>
            </a:r>
            <a:r>
              <a:rPr lang="en-GB" altLang="en-US" sz="3600" dirty="0"/>
              <a:t>          </a:t>
            </a:r>
            <a:r>
              <a:rPr lang="en-GB" altLang="en-US" sz="3600" dirty="0" err="1"/>
              <a:t>vap</a:t>
            </a:r>
            <a:r>
              <a:rPr lang="en-GB" altLang="en-US" sz="3600" dirty="0"/>
              <a:t>          </a:t>
            </a:r>
            <a:r>
              <a:rPr lang="en-GB" altLang="en-US" sz="3600" dirty="0" err="1"/>
              <a:t>ulf</a:t>
            </a:r>
            <a:endParaRPr lang="en-GB" altLang="en-US" sz="3600" dirty="0"/>
          </a:p>
          <a:p>
            <a:pPr>
              <a:buNone/>
            </a:pPr>
            <a:r>
              <a:rPr lang="en-GB" altLang="en-US" sz="3600" dirty="0" smtClean="0"/>
              <a:t>    </a:t>
            </a:r>
            <a:r>
              <a:rPr lang="en-GB" altLang="en-US" sz="3600" dirty="0" err="1" smtClean="0"/>
              <a:t>geck</a:t>
            </a:r>
            <a:r>
              <a:rPr lang="en-GB" altLang="en-US" sz="3600" dirty="0" smtClean="0"/>
              <a:t>       </a:t>
            </a:r>
            <a:r>
              <a:rPr lang="en-GB" altLang="en-US" sz="3600" dirty="0" err="1"/>
              <a:t>chom</a:t>
            </a:r>
            <a:r>
              <a:rPr lang="en-GB" altLang="en-US" sz="3600" dirty="0"/>
              <a:t>       </a:t>
            </a:r>
            <a:r>
              <a:rPr lang="en-GB" altLang="en-US" sz="3600" dirty="0" err="1"/>
              <a:t>tord</a:t>
            </a:r>
            <a:r>
              <a:rPr lang="en-GB" altLang="en-US" sz="3600" dirty="0"/>
              <a:t>       </a:t>
            </a:r>
            <a:r>
              <a:rPr lang="en-GB" altLang="en-US" sz="3600" dirty="0" err="1"/>
              <a:t>thazz</a:t>
            </a:r>
            <a:endParaRPr lang="en-GB" altLang="en-US" sz="3600" dirty="0"/>
          </a:p>
          <a:p>
            <a:pPr>
              <a:buNone/>
            </a:pPr>
            <a:r>
              <a:rPr lang="en-GB" altLang="en-US" sz="3600" dirty="0" smtClean="0"/>
              <a:t>    </a:t>
            </a:r>
            <a:r>
              <a:rPr lang="en-GB" altLang="en-US" sz="3600" dirty="0" err="1" smtClean="0"/>
              <a:t>blan</a:t>
            </a:r>
            <a:r>
              <a:rPr lang="en-GB" altLang="en-US" sz="3600" dirty="0" smtClean="0"/>
              <a:t>       </a:t>
            </a:r>
            <a:r>
              <a:rPr lang="en-GB" altLang="en-US" sz="3600" dirty="0" err="1"/>
              <a:t>steck</a:t>
            </a:r>
            <a:r>
              <a:rPr lang="en-GB" altLang="en-US" sz="3600" dirty="0"/>
              <a:t>        </a:t>
            </a:r>
            <a:r>
              <a:rPr lang="en-GB" altLang="en-US" sz="3600" dirty="0" err="1"/>
              <a:t>hild</a:t>
            </a:r>
            <a:r>
              <a:rPr lang="en-GB" altLang="en-US" sz="3600" dirty="0"/>
              <a:t>       </a:t>
            </a:r>
            <a:r>
              <a:rPr lang="en-GB" altLang="en-US" sz="3600" dirty="0" err="1"/>
              <a:t>quemp</a:t>
            </a:r>
            <a:endParaRPr lang="en-GB" altLang="en-US" sz="3600" dirty="0"/>
          </a:p>
          <a:p>
            <a:pPr>
              <a:buNone/>
            </a:pPr>
            <a:r>
              <a:rPr lang="en-GB" altLang="en-US" sz="3600" dirty="0" smtClean="0"/>
              <a:t>    shin       </a:t>
            </a:r>
            <a:r>
              <a:rPr lang="en-GB" altLang="en-US" sz="3600" dirty="0"/>
              <a:t>gang        week        chill</a:t>
            </a:r>
          </a:p>
          <a:p>
            <a:pPr>
              <a:buNone/>
            </a:pPr>
            <a:r>
              <a:rPr lang="en-GB" altLang="en-US" sz="3600" dirty="0" smtClean="0"/>
              <a:t>    grit         </a:t>
            </a:r>
            <a:r>
              <a:rPr lang="en-GB" altLang="en-US" sz="3600" dirty="0"/>
              <a:t>start       </a:t>
            </a:r>
            <a:r>
              <a:rPr lang="en-GB" altLang="en-US" sz="3600" dirty="0" smtClean="0"/>
              <a:t>  best       </a:t>
            </a:r>
            <a:r>
              <a:rPr lang="en-GB" altLang="en-US" sz="3600" dirty="0"/>
              <a:t>hooks</a:t>
            </a:r>
          </a:p>
          <a:p>
            <a:endParaRPr lang="en-GB" altLang="en-US" sz="2000" dirty="0" smtClean="0"/>
          </a:p>
        </p:txBody>
      </p:sp>
      <p:pic>
        <p:nvPicPr>
          <p:cNvPr id="4" name="Picture 3" descr="D:\St John the Baptist Logo FOLDER\St John the Baptist Logo V1 - CMYK 300dpi.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956376" y="5803165"/>
            <a:ext cx="819885" cy="980728"/>
          </a:xfrm>
          <a:prstGeom prst="rect">
            <a:avLst/>
          </a:prstGeom>
          <a:noFill/>
          <a:ln>
            <a:noFill/>
          </a:ln>
        </p:spPr>
      </p:pic>
    </p:spTree>
    <p:extLst>
      <p:ext uri="{BB962C8B-B14F-4D97-AF65-F5344CB8AC3E}">
        <p14:creationId xmlns:p14="http://schemas.microsoft.com/office/powerpoint/2010/main" val="323887998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pPr algn="ctr"/>
            <a:r>
              <a:rPr lang="en-GB" altLang="en-US" dirty="0" smtClean="0">
                <a:solidFill>
                  <a:srgbClr val="0000CC"/>
                </a:solidFill>
                <a:latin typeface="Berlin Sans FB" pitchFamily="34" charset="0"/>
              </a:rPr>
              <a:t>Section 2 of the Screening Check</a:t>
            </a:r>
          </a:p>
        </p:txBody>
      </p:sp>
      <p:sp>
        <p:nvSpPr>
          <p:cNvPr id="8195" name="Rectangle 3"/>
          <p:cNvSpPr>
            <a:spLocks noGrp="1" noChangeArrowheads="1"/>
          </p:cNvSpPr>
          <p:nvPr>
            <p:ph type="body" idx="1"/>
          </p:nvPr>
        </p:nvSpPr>
        <p:spPr/>
        <p:txBody>
          <a:bodyPr/>
          <a:lstStyle/>
          <a:p>
            <a:r>
              <a:rPr lang="en-GB" altLang="en-US" dirty="0"/>
              <a:t>8 Nonsense </a:t>
            </a:r>
            <a:r>
              <a:rPr lang="en-GB" altLang="en-US" dirty="0" smtClean="0"/>
              <a:t>Words and 12 </a:t>
            </a:r>
            <a:r>
              <a:rPr lang="en-GB" altLang="en-US" dirty="0"/>
              <a:t>Real </a:t>
            </a:r>
            <a:r>
              <a:rPr lang="en-GB" altLang="en-US" dirty="0" smtClean="0"/>
              <a:t>Words</a:t>
            </a:r>
          </a:p>
          <a:p>
            <a:pPr marL="0" indent="0">
              <a:buNone/>
            </a:pPr>
            <a:endParaRPr lang="en-GB" altLang="en-US" dirty="0"/>
          </a:p>
          <a:p>
            <a:r>
              <a:rPr lang="en-GB" altLang="en-US" dirty="0"/>
              <a:t>A variety of words with more complex word </a:t>
            </a:r>
            <a:r>
              <a:rPr lang="en-GB" altLang="en-US" dirty="0" smtClean="0"/>
              <a:t>structures</a:t>
            </a:r>
          </a:p>
          <a:p>
            <a:pPr lvl="2"/>
            <a:r>
              <a:rPr lang="en-GB" altLang="en-US" sz="2000" dirty="0" err="1" smtClean="0"/>
              <a:t>ccvcc</a:t>
            </a:r>
            <a:r>
              <a:rPr lang="en-GB" altLang="en-US" sz="2000" dirty="0"/>
              <a:t>, </a:t>
            </a:r>
            <a:r>
              <a:rPr lang="en-GB" altLang="en-US" sz="2000" dirty="0" err="1"/>
              <a:t>cccvc</a:t>
            </a:r>
            <a:r>
              <a:rPr lang="en-GB" altLang="en-US" sz="2000" dirty="0"/>
              <a:t>, </a:t>
            </a:r>
            <a:r>
              <a:rPr lang="en-GB" altLang="en-US" sz="2000" dirty="0" err="1"/>
              <a:t>cccvcc</a:t>
            </a:r>
            <a:r>
              <a:rPr lang="en-GB" altLang="en-US" sz="2000" dirty="0"/>
              <a:t> and two-syllable </a:t>
            </a:r>
            <a:r>
              <a:rPr lang="en-GB" altLang="en-US" sz="2000" dirty="0" smtClean="0"/>
              <a:t>words</a:t>
            </a:r>
          </a:p>
          <a:p>
            <a:pPr lvl="2"/>
            <a:r>
              <a:rPr lang="en-GB" altLang="en-US" sz="2000" dirty="0" smtClean="0"/>
              <a:t>some </a:t>
            </a:r>
            <a:r>
              <a:rPr lang="en-GB" altLang="en-US" sz="2000" dirty="0"/>
              <a:t>additional consonant digraphs </a:t>
            </a:r>
            <a:r>
              <a:rPr lang="en-GB" altLang="en-US" sz="2000" dirty="0" smtClean="0"/>
              <a:t>- </a:t>
            </a:r>
            <a:r>
              <a:rPr lang="en-GB" altLang="en-US" sz="2000" dirty="0" err="1" smtClean="0"/>
              <a:t>ph</a:t>
            </a:r>
            <a:r>
              <a:rPr lang="en-GB" altLang="en-US" sz="2000" dirty="0"/>
              <a:t>, </a:t>
            </a:r>
            <a:r>
              <a:rPr lang="en-GB" altLang="en-US" sz="2000" dirty="0" err="1" smtClean="0"/>
              <a:t>wh</a:t>
            </a:r>
            <a:r>
              <a:rPr lang="en-GB" altLang="en-US" sz="2000" dirty="0" smtClean="0"/>
              <a:t> </a:t>
            </a:r>
          </a:p>
          <a:p>
            <a:pPr lvl="2"/>
            <a:r>
              <a:rPr lang="en-GB" altLang="en-US" sz="2000" dirty="0" smtClean="0"/>
              <a:t>some </a:t>
            </a:r>
            <a:r>
              <a:rPr lang="en-GB" altLang="en-US" sz="2000" dirty="0"/>
              <a:t>less frequent and consistent vowel digraphs, including split digraphs </a:t>
            </a:r>
            <a:r>
              <a:rPr lang="en-GB" altLang="en-US" sz="2000" dirty="0" smtClean="0"/>
              <a:t>- a-e</a:t>
            </a:r>
            <a:r>
              <a:rPr lang="en-GB" altLang="en-US" sz="2000" dirty="0"/>
              <a:t>, </a:t>
            </a:r>
            <a:r>
              <a:rPr lang="en-GB" altLang="en-US" sz="2000" dirty="0" err="1"/>
              <a:t>ai</a:t>
            </a:r>
            <a:r>
              <a:rPr lang="en-GB" altLang="en-US" sz="2000" dirty="0"/>
              <a:t>, au, aw, ay, </a:t>
            </a:r>
            <a:r>
              <a:rPr lang="en-GB" altLang="en-US" sz="2000" dirty="0" err="1"/>
              <a:t>ea</a:t>
            </a:r>
            <a:r>
              <a:rPr lang="en-GB" altLang="en-US" sz="2000" dirty="0"/>
              <a:t>, e-e, </a:t>
            </a:r>
            <a:r>
              <a:rPr lang="en-GB" altLang="en-US" sz="2000" dirty="0" err="1"/>
              <a:t>er</a:t>
            </a:r>
            <a:r>
              <a:rPr lang="en-GB" altLang="en-US" sz="2000" dirty="0"/>
              <a:t>, </a:t>
            </a:r>
            <a:r>
              <a:rPr lang="en-GB" altLang="en-US" sz="2000" dirty="0" err="1"/>
              <a:t>ew</a:t>
            </a:r>
            <a:r>
              <a:rPr lang="en-GB" altLang="en-US" sz="2000" dirty="0"/>
              <a:t>, </a:t>
            </a:r>
            <a:r>
              <a:rPr lang="en-GB" altLang="en-US" sz="2000" dirty="0" err="1"/>
              <a:t>i</a:t>
            </a:r>
            <a:r>
              <a:rPr lang="en-GB" altLang="en-US" sz="2000" dirty="0"/>
              <a:t>-e, </a:t>
            </a:r>
            <a:r>
              <a:rPr lang="en-GB" altLang="en-US" sz="2000" dirty="0" err="1"/>
              <a:t>ie</a:t>
            </a:r>
            <a:r>
              <a:rPr lang="en-GB" altLang="en-US" sz="2000" dirty="0"/>
              <a:t>, </a:t>
            </a:r>
            <a:r>
              <a:rPr lang="en-GB" altLang="en-US" sz="2000" dirty="0" err="1"/>
              <a:t>ir</a:t>
            </a:r>
            <a:r>
              <a:rPr lang="en-GB" altLang="en-US" sz="2000" dirty="0"/>
              <a:t>, </a:t>
            </a:r>
            <a:r>
              <a:rPr lang="en-GB" altLang="en-US" sz="2000" dirty="0" err="1"/>
              <a:t>oa</a:t>
            </a:r>
            <a:r>
              <a:rPr lang="en-GB" altLang="en-US" sz="2000" dirty="0"/>
              <a:t>, o-e, </a:t>
            </a:r>
            <a:r>
              <a:rPr lang="en-GB" altLang="en-US" sz="2000" dirty="0" err="1"/>
              <a:t>ou</a:t>
            </a:r>
            <a:r>
              <a:rPr lang="en-GB" altLang="en-US" sz="2000" dirty="0"/>
              <a:t>, </a:t>
            </a:r>
            <a:r>
              <a:rPr lang="en-GB" altLang="en-US" sz="2000" dirty="0" err="1"/>
              <a:t>ow</a:t>
            </a:r>
            <a:r>
              <a:rPr lang="en-GB" altLang="en-US" sz="2000" dirty="0"/>
              <a:t>, </a:t>
            </a:r>
            <a:r>
              <a:rPr lang="en-GB" altLang="en-US" sz="2000" dirty="0" err="1"/>
              <a:t>oy</a:t>
            </a:r>
            <a:r>
              <a:rPr lang="en-GB" altLang="en-US" sz="2000" dirty="0"/>
              <a:t>, </a:t>
            </a:r>
            <a:r>
              <a:rPr lang="en-GB" altLang="en-US" sz="2000" dirty="0" err="1"/>
              <a:t>ue</a:t>
            </a:r>
            <a:r>
              <a:rPr lang="en-GB" altLang="en-US" sz="2000" dirty="0"/>
              <a:t>, u-e, </a:t>
            </a:r>
            <a:r>
              <a:rPr lang="en-GB" altLang="en-US" sz="2000" dirty="0" smtClean="0"/>
              <a:t>ur</a:t>
            </a:r>
          </a:p>
          <a:p>
            <a:pPr lvl="2"/>
            <a:r>
              <a:rPr lang="en-GB" altLang="en-US" sz="2000" dirty="0" err="1" smtClean="0"/>
              <a:t>trigraphs</a:t>
            </a:r>
            <a:r>
              <a:rPr lang="en-GB" altLang="en-US" sz="2000" dirty="0" smtClean="0"/>
              <a:t> - air</a:t>
            </a:r>
            <a:r>
              <a:rPr lang="en-GB" altLang="en-US" sz="2000" dirty="0"/>
              <a:t>, </a:t>
            </a:r>
            <a:r>
              <a:rPr lang="en-GB" altLang="en-US" sz="2000" dirty="0" err="1" smtClean="0"/>
              <a:t>igh</a:t>
            </a:r>
            <a:endParaRPr lang="en-GB" altLang="en-US" sz="2000" dirty="0"/>
          </a:p>
        </p:txBody>
      </p:sp>
      <p:pic>
        <p:nvPicPr>
          <p:cNvPr id="4" name="Picture 3" descr="D:\St John the Baptist Logo FOLDER\St John the Baptist Logo V1 - CMYK 300dpi.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956376" y="5803165"/>
            <a:ext cx="819885" cy="980728"/>
          </a:xfrm>
          <a:prstGeom prst="rect">
            <a:avLst/>
          </a:prstGeom>
          <a:noFill/>
          <a:ln>
            <a:noFill/>
          </a:ln>
        </p:spPr>
      </p:pic>
    </p:spTree>
    <p:extLst>
      <p:ext uri="{BB962C8B-B14F-4D97-AF65-F5344CB8AC3E}">
        <p14:creationId xmlns:p14="http://schemas.microsoft.com/office/powerpoint/2010/main" val="379105711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pPr algn="ctr"/>
            <a:r>
              <a:rPr lang="en-GB" altLang="en-US" dirty="0" smtClean="0">
                <a:solidFill>
                  <a:srgbClr val="0000CC"/>
                </a:solidFill>
                <a:latin typeface="Berlin Sans FB" pitchFamily="34" charset="0"/>
              </a:rPr>
              <a:t>How will the results of the check be used?</a:t>
            </a:r>
          </a:p>
        </p:txBody>
      </p:sp>
      <p:sp>
        <p:nvSpPr>
          <p:cNvPr id="11267" name="Rectangle 3"/>
          <p:cNvSpPr>
            <a:spLocks noGrp="1" noChangeArrowheads="1"/>
          </p:cNvSpPr>
          <p:nvPr>
            <p:ph type="body" idx="1"/>
          </p:nvPr>
        </p:nvSpPr>
        <p:spPr/>
        <p:txBody>
          <a:bodyPr/>
          <a:lstStyle/>
          <a:p>
            <a:r>
              <a:rPr lang="en-GB" altLang="en-US" dirty="0"/>
              <a:t>Results have to be submitted to the Local Authority</a:t>
            </a:r>
            <a:r>
              <a:rPr lang="en-GB" altLang="en-US" dirty="0" smtClean="0"/>
              <a:t>.</a:t>
            </a:r>
          </a:p>
          <a:p>
            <a:pPr marL="0" indent="0">
              <a:buNone/>
            </a:pPr>
            <a:endParaRPr lang="en-GB" altLang="en-US" dirty="0"/>
          </a:p>
          <a:p>
            <a:r>
              <a:rPr lang="en-GB" altLang="en-US" dirty="0"/>
              <a:t>Parents will be informed of their own child’s results </a:t>
            </a:r>
            <a:r>
              <a:rPr lang="en-GB" altLang="en-US" dirty="0" smtClean="0"/>
              <a:t>by </a:t>
            </a:r>
            <a:r>
              <a:rPr lang="en-GB" altLang="en-US" dirty="0"/>
              <a:t>the end of the Summer Term</a:t>
            </a:r>
            <a:r>
              <a:rPr lang="en-GB" altLang="en-US" dirty="0" smtClean="0"/>
              <a:t>.</a:t>
            </a:r>
          </a:p>
          <a:p>
            <a:pPr marL="0" indent="0">
              <a:buNone/>
            </a:pPr>
            <a:endParaRPr lang="en-GB" altLang="en-US" dirty="0"/>
          </a:p>
          <a:p>
            <a:r>
              <a:rPr lang="en-GB" altLang="en-US" dirty="0"/>
              <a:t>School will use the results to identify children who will need further support in Year 2. </a:t>
            </a:r>
            <a:endParaRPr lang="en-GB" altLang="en-US" dirty="0" smtClean="0"/>
          </a:p>
          <a:p>
            <a:pPr marL="0" indent="0">
              <a:buNone/>
            </a:pPr>
            <a:endParaRPr lang="en-GB" altLang="en-US" dirty="0"/>
          </a:p>
          <a:p>
            <a:r>
              <a:rPr lang="en-GB" altLang="en-US" dirty="0"/>
              <a:t>Children identified as needing further support will then </a:t>
            </a:r>
            <a:r>
              <a:rPr lang="en-GB" altLang="en-US" dirty="0" smtClean="0"/>
              <a:t>be  </a:t>
            </a:r>
            <a:r>
              <a:rPr lang="en-GB" altLang="en-US" dirty="0"/>
              <a:t>re-screened in the following June.</a:t>
            </a:r>
          </a:p>
        </p:txBody>
      </p:sp>
      <p:pic>
        <p:nvPicPr>
          <p:cNvPr id="4" name="Picture 3" descr="D:\St John the Baptist Logo FOLDER\St John the Baptist Logo V1 - CMYK 300dpi.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956376" y="5803165"/>
            <a:ext cx="819885" cy="980728"/>
          </a:xfrm>
          <a:prstGeom prst="rect">
            <a:avLst/>
          </a:prstGeom>
          <a:noFill/>
          <a:ln>
            <a:noFill/>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pPr algn="ctr"/>
            <a:r>
              <a:rPr lang="en-GB" altLang="en-US" dirty="0" smtClean="0">
                <a:solidFill>
                  <a:srgbClr val="0000CC"/>
                </a:solidFill>
                <a:latin typeface="Berlin Sans FB" pitchFamily="34" charset="0"/>
              </a:rPr>
              <a:t>What are we doing at school?</a:t>
            </a:r>
          </a:p>
        </p:txBody>
      </p:sp>
      <p:sp>
        <p:nvSpPr>
          <p:cNvPr id="12291" name="Rectangle 3"/>
          <p:cNvSpPr>
            <a:spLocks noGrp="1" noChangeArrowheads="1"/>
          </p:cNvSpPr>
          <p:nvPr>
            <p:ph type="body" idx="1"/>
          </p:nvPr>
        </p:nvSpPr>
        <p:spPr/>
        <p:txBody>
          <a:bodyPr/>
          <a:lstStyle/>
          <a:p>
            <a:r>
              <a:rPr lang="en-GB" altLang="en-US" dirty="0" smtClean="0"/>
              <a:t>Daily phonics sessions – introducing, practising and applying new phonemes and alternative pronunciations</a:t>
            </a:r>
          </a:p>
          <a:p>
            <a:pPr>
              <a:buFontTx/>
              <a:buNone/>
            </a:pPr>
            <a:endParaRPr lang="en-GB" altLang="en-US" dirty="0" smtClean="0"/>
          </a:p>
          <a:p>
            <a:r>
              <a:rPr lang="en-GB" altLang="en-US" dirty="0" smtClean="0"/>
              <a:t>Phonic-based home and school reading books</a:t>
            </a:r>
          </a:p>
          <a:p>
            <a:pPr>
              <a:buFontTx/>
              <a:buNone/>
            </a:pPr>
            <a:endParaRPr lang="en-GB" altLang="en-US" dirty="0" smtClean="0"/>
          </a:p>
          <a:p>
            <a:r>
              <a:rPr lang="en-GB" altLang="en-US" dirty="0" smtClean="0"/>
              <a:t>Guided reading including phonic based games, stories and activities</a:t>
            </a:r>
          </a:p>
          <a:p>
            <a:endParaRPr lang="en-GB" altLang="en-US" dirty="0" smtClean="0"/>
          </a:p>
          <a:p>
            <a:r>
              <a:rPr lang="en-GB" altLang="en-US" dirty="0" smtClean="0"/>
              <a:t>Extra phonic support in small groups</a:t>
            </a:r>
          </a:p>
          <a:p>
            <a:pPr>
              <a:buFontTx/>
              <a:buNone/>
            </a:pPr>
            <a:endParaRPr lang="en-GB" altLang="en-US" dirty="0" smtClean="0"/>
          </a:p>
          <a:p>
            <a:endParaRPr lang="en-GB" altLang="en-US" dirty="0" smtClean="0"/>
          </a:p>
        </p:txBody>
      </p:sp>
      <p:pic>
        <p:nvPicPr>
          <p:cNvPr id="12292" name="Picture 4" descr="x1382161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34818" y="4221088"/>
            <a:ext cx="2162626" cy="18722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descr="D:\St John the Baptist Logo FOLDER\St John the Baptist Logo V1 - CMYK 300dpi.jp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28384" y="5877272"/>
            <a:ext cx="819885" cy="980728"/>
          </a:xfrm>
          <a:prstGeom prst="rect">
            <a:avLst/>
          </a:prstGeom>
          <a:noFill/>
          <a:ln>
            <a:noFill/>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pPr algn="ctr"/>
            <a:r>
              <a:rPr lang="en-GB" altLang="en-US" dirty="0" smtClean="0">
                <a:solidFill>
                  <a:srgbClr val="0000CC"/>
                </a:solidFill>
                <a:latin typeface="Berlin Sans FB" pitchFamily="34" charset="0"/>
              </a:rPr>
              <a:t>How can you help?</a:t>
            </a:r>
          </a:p>
        </p:txBody>
      </p:sp>
      <p:sp>
        <p:nvSpPr>
          <p:cNvPr id="13315" name="Rectangle 3"/>
          <p:cNvSpPr>
            <a:spLocks noGrp="1" noChangeArrowheads="1"/>
          </p:cNvSpPr>
          <p:nvPr>
            <p:ph type="body" idx="1"/>
          </p:nvPr>
        </p:nvSpPr>
        <p:spPr/>
        <p:txBody>
          <a:bodyPr/>
          <a:lstStyle/>
          <a:p>
            <a:pPr marL="0" indent="0" algn="ctr">
              <a:buNone/>
            </a:pPr>
            <a:r>
              <a:rPr lang="en-GB" altLang="en-US" b="1" dirty="0" smtClean="0"/>
              <a:t>Parents play a key role in helping with this</a:t>
            </a:r>
          </a:p>
          <a:p>
            <a:r>
              <a:rPr lang="en-GB" altLang="en-US" dirty="0"/>
              <a:t>Practise reading words including real and non-words. Encourage your child to sound out words from left to right rather than looking at pictures to guess the words. </a:t>
            </a:r>
          </a:p>
          <a:p>
            <a:r>
              <a:rPr lang="en-GB" altLang="en-US" dirty="0"/>
              <a:t>Try to make time to read with your child every day. Grandparents and older brothers and sisters can help too</a:t>
            </a:r>
            <a:r>
              <a:rPr lang="en-GB" altLang="en-US" dirty="0" smtClean="0"/>
              <a:t>.</a:t>
            </a:r>
          </a:p>
          <a:p>
            <a:r>
              <a:rPr lang="en-GB" altLang="en-US" dirty="0" smtClean="0"/>
              <a:t> </a:t>
            </a:r>
            <a:r>
              <a:rPr lang="en-GB" altLang="en-US" dirty="0"/>
              <a:t>Games like ‘I Spy’ can also be an enjoyable way of teaching children about sounds and letters.</a:t>
            </a:r>
          </a:p>
          <a:p>
            <a:r>
              <a:rPr lang="en-GB" altLang="en-US" dirty="0"/>
              <a:t>Children can practise their phonics by playing games online</a:t>
            </a:r>
            <a:r>
              <a:rPr lang="en-GB" altLang="en-US" dirty="0" smtClean="0"/>
              <a:t>.</a:t>
            </a:r>
          </a:p>
          <a:p>
            <a:r>
              <a:rPr lang="en-GB" altLang="en-US" dirty="0" smtClean="0"/>
              <a:t>Pack to take home.</a:t>
            </a:r>
          </a:p>
        </p:txBody>
      </p:sp>
      <p:pic>
        <p:nvPicPr>
          <p:cNvPr id="5" name="Picture 4" descr="D:\St John the Baptist Logo FOLDER\St John the Baptist Logo V1 - CMYK 300dpi.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956376" y="5803165"/>
            <a:ext cx="819885" cy="980728"/>
          </a:xfrm>
          <a:prstGeom prst="rect">
            <a:avLst/>
          </a:prstGeom>
          <a:noFill/>
          <a:ln>
            <a:noFill/>
          </a:ln>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14" descr="http://www.nyworms.com/images/question%20marks.JPG"/>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981200" y="2286000"/>
            <a:ext cx="5143500" cy="308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07" name="Rectangle 3"/>
          <p:cNvSpPr>
            <a:spLocks noGrp="1" noChangeArrowheads="1"/>
          </p:cNvSpPr>
          <p:nvPr>
            <p:ph type="title"/>
          </p:nvPr>
        </p:nvSpPr>
        <p:spPr/>
        <p:txBody>
          <a:bodyPr/>
          <a:lstStyle/>
          <a:p>
            <a:pPr algn="ctr"/>
            <a:r>
              <a:rPr lang="en-GB" altLang="en-US" dirty="0" smtClean="0">
                <a:solidFill>
                  <a:srgbClr val="0000CC"/>
                </a:solidFill>
                <a:latin typeface="Berlin Sans FB" pitchFamily="34" charset="0"/>
              </a:rPr>
              <a:t>Any questions…</a:t>
            </a:r>
          </a:p>
        </p:txBody>
      </p:sp>
      <p:pic>
        <p:nvPicPr>
          <p:cNvPr id="4" name="Picture 3" descr="D:\St John the Baptist Logo FOLDER\St John the Baptist Logo V1 - CMYK 300dpi.jp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56376" y="5803165"/>
            <a:ext cx="819885" cy="980728"/>
          </a:xfrm>
          <a:prstGeom prst="rect">
            <a:avLst/>
          </a:prstGeom>
          <a:noFill/>
          <a:ln>
            <a:noFill/>
          </a:ln>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YEAR 1 PHONICS SCREENING CHECK">
  <a:themeElements>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Theme">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Office Them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ffice Them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Office Them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Office Them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Office Them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Office Them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Office Them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YEAR 1 PHONICS SCREENING CHECK</Template>
  <TotalTime>257</TotalTime>
  <Words>942</Words>
  <Application>Microsoft Office PowerPoint</Application>
  <PresentationFormat>On-screen Show (4:3)</PresentationFormat>
  <Paragraphs>84</Paragraphs>
  <Slides>13</Slides>
  <Notes>0</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YEAR 1 PHONICS SCREENING CHECK</vt:lpstr>
      <vt:lpstr>YEAR 1 PHONICS SCREENING CHECK</vt:lpstr>
      <vt:lpstr>What is phonics?</vt:lpstr>
      <vt:lpstr>What is the Phonics Screening Check?</vt:lpstr>
      <vt:lpstr>When and how will the Screening Check take place?</vt:lpstr>
      <vt:lpstr>What will the children be expected to do?</vt:lpstr>
      <vt:lpstr>Why use nonsense words?</vt:lpstr>
      <vt:lpstr>Section 1 of the Screening Check</vt:lpstr>
      <vt:lpstr>Examples of Section 1 words</vt:lpstr>
      <vt:lpstr>Section 2 of the Screening Check</vt:lpstr>
      <vt:lpstr>How will the results of the check be used?</vt:lpstr>
      <vt:lpstr>What are we doing at school?</vt:lpstr>
      <vt:lpstr>How can you help?</vt:lpstr>
      <vt:lpstr>Any questions…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1 PHONICS SCREENING CHECK</dc:title>
  <dc:creator>.</dc:creator>
  <cp:lastModifiedBy>Ian Gallagher</cp:lastModifiedBy>
  <cp:revision>11</cp:revision>
  <cp:lastPrinted>2015-04-20T13:36:11Z</cp:lastPrinted>
  <dcterms:created xsi:type="dcterms:W3CDTF">2014-05-20T14:31:22Z</dcterms:created>
  <dcterms:modified xsi:type="dcterms:W3CDTF">2015-04-24T09:43:42Z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TC019169599991</vt:lpwstr>
  </property>
</Properties>
</file>