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1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5C591-9A06-4E1D-905C-F639B394C015}" type="datetimeFigureOut">
              <a:rPr lang="en-GB" smtClean="0"/>
              <a:t>19/05/2022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6BF028-99FA-4E8D-94A6-3174A679C9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4415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5C591-9A06-4E1D-905C-F639B394C015}" type="datetimeFigureOut">
              <a:rPr lang="en-GB" smtClean="0"/>
              <a:t>19/05/2022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6BF028-99FA-4E8D-94A6-3174A679C9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19231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5C591-9A06-4E1D-905C-F639B394C015}" type="datetimeFigureOut">
              <a:rPr lang="en-GB" smtClean="0"/>
              <a:t>19/05/2022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6BF028-99FA-4E8D-94A6-3174A679C9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032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5C591-9A06-4E1D-905C-F639B394C015}" type="datetimeFigureOut">
              <a:rPr lang="en-GB" smtClean="0"/>
              <a:t>19/05/2022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6BF028-99FA-4E8D-94A6-3174A679C9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95565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5C591-9A06-4E1D-905C-F639B394C015}" type="datetimeFigureOut">
              <a:rPr lang="en-GB" smtClean="0"/>
              <a:t>19/05/2022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6BF028-99FA-4E8D-94A6-3174A679C9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12278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5C591-9A06-4E1D-905C-F639B394C015}" type="datetimeFigureOut">
              <a:rPr lang="en-GB" smtClean="0"/>
              <a:t>19/05/2022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6BF028-99FA-4E8D-94A6-3174A679C9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27899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5C591-9A06-4E1D-905C-F639B394C015}" type="datetimeFigureOut">
              <a:rPr lang="en-GB" smtClean="0"/>
              <a:t>19/05/2022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6BF028-99FA-4E8D-94A6-3174A679C9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0416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5C591-9A06-4E1D-905C-F639B394C015}" type="datetimeFigureOut">
              <a:rPr lang="en-GB" smtClean="0"/>
              <a:t>19/05/2022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6BF028-99FA-4E8D-94A6-3174A679C9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44342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5C591-9A06-4E1D-905C-F639B394C015}" type="datetimeFigureOut">
              <a:rPr lang="en-GB" smtClean="0"/>
              <a:t>19/05/2022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6BF028-99FA-4E8D-94A6-3174A679C9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8227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5C591-9A06-4E1D-905C-F639B394C015}" type="datetimeFigureOut">
              <a:rPr lang="en-GB" smtClean="0"/>
              <a:t>19/05/2022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6BF028-99FA-4E8D-94A6-3174A679C9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78363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5C591-9A06-4E1D-905C-F639B394C015}" type="datetimeFigureOut">
              <a:rPr lang="en-GB" smtClean="0"/>
              <a:t>19/05/2022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6BF028-99FA-4E8D-94A6-3174A679C9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48522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1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75C591-9A06-4E1D-905C-F639B394C015}" type="datetimeFigureOut">
              <a:rPr lang="en-GB" smtClean="0"/>
              <a:t>19/05/2022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6BF028-99FA-4E8D-94A6-3174A679C9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19245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AutoShape 60"/>
          <p:cNvSpPr>
            <a:spLocks noChangeArrowheads="1"/>
          </p:cNvSpPr>
          <p:nvPr/>
        </p:nvSpPr>
        <p:spPr bwMode="auto">
          <a:xfrm>
            <a:off x="3563017" y="1103238"/>
            <a:ext cx="2351068" cy="2345356"/>
          </a:xfrm>
          <a:prstGeom prst="roundRect">
            <a:avLst>
              <a:gd name="adj" fmla="val 5824"/>
            </a:avLst>
          </a:prstGeom>
          <a:solidFill>
            <a:srgbClr val="FFFFFF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2" name="AutoShape 68"/>
          <p:cNvSpPr>
            <a:spLocks noChangeArrowheads="1"/>
          </p:cNvSpPr>
          <p:nvPr/>
        </p:nvSpPr>
        <p:spPr bwMode="auto">
          <a:xfrm>
            <a:off x="179397" y="3951929"/>
            <a:ext cx="3195638" cy="1255797"/>
          </a:xfrm>
          <a:prstGeom prst="roundRect">
            <a:avLst>
              <a:gd name="adj" fmla="val 15579"/>
            </a:avLst>
          </a:prstGeom>
          <a:solidFill>
            <a:srgbClr val="FFFFFF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5" name="AutoShape 80"/>
          <p:cNvSpPr>
            <a:spLocks noChangeArrowheads="1"/>
          </p:cNvSpPr>
          <p:nvPr/>
        </p:nvSpPr>
        <p:spPr bwMode="auto">
          <a:xfrm>
            <a:off x="2738323" y="5352022"/>
            <a:ext cx="2147888" cy="1377950"/>
          </a:xfrm>
          <a:prstGeom prst="roundRect">
            <a:avLst>
              <a:gd name="adj" fmla="val 15259"/>
            </a:avLst>
          </a:prstGeom>
          <a:solidFill>
            <a:srgbClr val="FFFFFF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2" name="AutoShape 72"/>
          <p:cNvSpPr>
            <a:spLocks noChangeArrowheads="1"/>
          </p:cNvSpPr>
          <p:nvPr/>
        </p:nvSpPr>
        <p:spPr bwMode="auto">
          <a:xfrm>
            <a:off x="5103920" y="5352022"/>
            <a:ext cx="2147888" cy="1377950"/>
          </a:xfrm>
          <a:prstGeom prst="roundRect">
            <a:avLst>
              <a:gd name="adj" fmla="val 15259"/>
            </a:avLst>
          </a:prstGeom>
          <a:solidFill>
            <a:srgbClr val="FFFFFF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049" name="Text Box 75"/>
          <p:cNvSpPr txBox="1">
            <a:spLocks noChangeArrowheads="1"/>
          </p:cNvSpPr>
          <p:nvPr/>
        </p:nvSpPr>
        <p:spPr bwMode="auto">
          <a:xfrm>
            <a:off x="899185" y="83842"/>
            <a:ext cx="10029800" cy="75737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 cmpd="tri">
            <a:noFill/>
            <a:prstDash val="solid"/>
            <a:miter lim="800000"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2800" b="1" dirty="0" smtClean="0">
                <a:latin typeface="XCCW Joined 10a" panose="03050602040000000000" pitchFamily="66" charset="0"/>
                <a:ea typeface="Times New Roman" panose="02020603050405020304" pitchFamily="18" charset="0"/>
              </a:rPr>
              <a:t>Year 5 Spring 1 Half Term </a:t>
            </a:r>
            <a:r>
              <a:rPr kumimoji="0" lang="en-US" altLang="en-US" sz="2800" b="1" i="0" u="none" strike="noStrike" cap="none" normalizeH="0" baseline="0" dirty="0" smtClean="0">
                <a:ln>
                  <a:noFill/>
                </a:ln>
                <a:effectLst/>
                <a:latin typeface="XCCW Joined 10a" panose="03050602040000000000" pitchFamily="66" charset="0"/>
                <a:ea typeface="Times New Roman" panose="02020603050405020304" pitchFamily="18" charset="0"/>
              </a:rPr>
              <a:t>Curriculum Overview</a:t>
            </a:r>
            <a:endParaRPr kumimoji="0" lang="en-US" altLang="en-US" sz="2800" b="0" i="0" u="none" strike="noStrike" cap="none" normalizeH="0" baseline="0" dirty="0" smtClean="0">
              <a:ln>
                <a:noFill/>
              </a:ln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800" b="0" i="0" u="none" strike="noStrike" cap="none" normalizeH="0" baseline="0" dirty="0" smtClean="0">
              <a:ln>
                <a:noFill/>
              </a:ln>
              <a:effectLst/>
              <a:latin typeface="Arial" panose="020B0604020202020204" pitchFamily="34" charset="0"/>
            </a:endParaRPr>
          </a:p>
        </p:txBody>
      </p:sp>
      <p:sp>
        <p:nvSpPr>
          <p:cNvPr id="81" name="AutoShape 60"/>
          <p:cNvSpPr>
            <a:spLocks noChangeArrowheads="1"/>
          </p:cNvSpPr>
          <p:nvPr/>
        </p:nvSpPr>
        <p:spPr bwMode="auto">
          <a:xfrm>
            <a:off x="6128361" y="1103239"/>
            <a:ext cx="2351068" cy="2345355"/>
          </a:xfrm>
          <a:prstGeom prst="roundRect">
            <a:avLst>
              <a:gd name="adj" fmla="val 5824"/>
            </a:avLst>
          </a:prstGeom>
          <a:solidFill>
            <a:srgbClr val="FFFFFF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sz="1000" dirty="0"/>
          </a:p>
        </p:txBody>
      </p:sp>
      <p:sp>
        <p:nvSpPr>
          <p:cNvPr id="83" name="AutoShape 80"/>
          <p:cNvSpPr>
            <a:spLocks noChangeArrowheads="1"/>
          </p:cNvSpPr>
          <p:nvPr/>
        </p:nvSpPr>
        <p:spPr bwMode="auto">
          <a:xfrm>
            <a:off x="307929" y="5352022"/>
            <a:ext cx="2147888" cy="1377950"/>
          </a:xfrm>
          <a:prstGeom prst="roundRect">
            <a:avLst>
              <a:gd name="adj" fmla="val 15259"/>
            </a:avLst>
          </a:prstGeom>
          <a:solidFill>
            <a:srgbClr val="FFFFFF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88" name="Picture 87" descr="D:\St John the Baptist Logo FOLDER\St John the Baptist Logo - CMYK 300dpi WITH STRAPLINE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9489" y="3598145"/>
            <a:ext cx="4880692" cy="16976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3" name="TextBox 92"/>
          <p:cNvSpPr txBox="1"/>
          <p:nvPr/>
        </p:nvSpPr>
        <p:spPr>
          <a:xfrm>
            <a:off x="341866" y="4007294"/>
            <a:ext cx="2870700" cy="36576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/>
              <a:t>Science</a:t>
            </a:r>
          </a:p>
        </p:txBody>
      </p:sp>
      <p:sp>
        <p:nvSpPr>
          <p:cNvPr id="97" name="TextBox 96"/>
          <p:cNvSpPr txBox="1"/>
          <p:nvPr/>
        </p:nvSpPr>
        <p:spPr>
          <a:xfrm>
            <a:off x="2823606" y="5436255"/>
            <a:ext cx="1893707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PSHE/RSE</a:t>
            </a:r>
            <a:endParaRPr lang="en-GB" dirty="0"/>
          </a:p>
        </p:txBody>
      </p:sp>
      <p:sp>
        <p:nvSpPr>
          <p:cNvPr id="98" name="TextBox 97"/>
          <p:cNvSpPr txBox="1"/>
          <p:nvPr/>
        </p:nvSpPr>
        <p:spPr>
          <a:xfrm>
            <a:off x="5254000" y="5434309"/>
            <a:ext cx="1893707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/>
              <a:t>Art/DT</a:t>
            </a:r>
          </a:p>
        </p:txBody>
      </p:sp>
      <p:sp>
        <p:nvSpPr>
          <p:cNvPr id="99" name="TextBox 98"/>
          <p:cNvSpPr txBox="1"/>
          <p:nvPr/>
        </p:nvSpPr>
        <p:spPr>
          <a:xfrm>
            <a:off x="430552" y="5434309"/>
            <a:ext cx="1893707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Music</a:t>
            </a:r>
            <a:endParaRPr lang="en-GB" dirty="0"/>
          </a:p>
        </p:txBody>
      </p:sp>
      <p:sp>
        <p:nvSpPr>
          <p:cNvPr id="100" name="TextBox 99"/>
          <p:cNvSpPr txBox="1"/>
          <p:nvPr/>
        </p:nvSpPr>
        <p:spPr>
          <a:xfrm>
            <a:off x="3669310" y="1158241"/>
            <a:ext cx="2128058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RE</a:t>
            </a:r>
            <a:endParaRPr lang="en-GB" dirty="0"/>
          </a:p>
        </p:txBody>
      </p:sp>
      <p:sp>
        <p:nvSpPr>
          <p:cNvPr id="101" name="TextBox 100"/>
          <p:cNvSpPr txBox="1"/>
          <p:nvPr/>
        </p:nvSpPr>
        <p:spPr>
          <a:xfrm>
            <a:off x="6239866" y="1144393"/>
            <a:ext cx="2128058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Catholic Life</a:t>
            </a:r>
            <a:endParaRPr lang="en-GB" dirty="0"/>
          </a:p>
        </p:txBody>
      </p:sp>
      <p:sp>
        <p:nvSpPr>
          <p:cNvPr id="103" name="TextBox 102"/>
          <p:cNvSpPr txBox="1"/>
          <p:nvPr/>
        </p:nvSpPr>
        <p:spPr>
          <a:xfrm>
            <a:off x="8962230" y="1338863"/>
            <a:ext cx="28707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400" dirty="0"/>
          </a:p>
        </p:txBody>
      </p:sp>
      <p:sp>
        <p:nvSpPr>
          <p:cNvPr id="104" name="TextBox 103"/>
          <p:cNvSpPr txBox="1"/>
          <p:nvPr/>
        </p:nvSpPr>
        <p:spPr>
          <a:xfrm>
            <a:off x="3669310" y="1605465"/>
            <a:ext cx="212805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Christmas</a:t>
            </a:r>
          </a:p>
          <a:p>
            <a:endParaRPr lang="en-GB" sz="1400" dirty="0" smtClean="0"/>
          </a:p>
          <a:p>
            <a:r>
              <a:rPr lang="en-GB" sz="1400" dirty="0" smtClean="0"/>
              <a:t>Baptism</a:t>
            </a:r>
          </a:p>
          <a:p>
            <a:endParaRPr lang="en-GB" sz="1400" dirty="0" smtClean="0"/>
          </a:p>
          <a:p>
            <a:r>
              <a:rPr lang="en-GB" sz="1400" dirty="0" smtClean="0"/>
              <a:t>Parables and Sayings of Jesus</a:t>
            </a:r>
            <a:endParaRPr lang="en-GB" sz="1400" dirty="0"/>
          </a:p>
        </p:txBody>
      </p:sp>
      <p:sp>
        <p:nvSpPr>
          <p:cNvPr id="105" name="TextBox 104"/>
          <p:cNvSpPr txBox="1"/>
          <p:nvPr/>
        </p:nvSpPr>
        <p:spPr>
          <a:xfrm>
            <a:off x="6200853" y="1605465"/>
            <a:ext cx="212805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Who is God Calling You to Be?</a:t>
            </a:r>
          </a:p>
        </p:txBody>
      </p:sp>
      <p:sp>
        <p:nvSpPr>
          <p:cNvPr id="106" name="TextBox 105"/>
          <p:cNvSpPr txBox="1"/>
          <p:nvPr/>
        </p:nvSpPr>
        <p:spPr>
          <a:xfrm>
            <a:off x="335313" y="4219166"/>
            <a:ext cx="27749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400" dirty="0"/>
          </a:p>
        </p:txBody>
      </p:sp>
      <p:sp>
        <p:nvSpPr>
          <p:cNvPr id="107" name="TextBox 106"/>
          <p:cNvSpPr txBox="1"/>
          <p:nvPr/>
        </p:nvSpPr>
        <p:spPr>
          <a:xfrm>
            <a:off x="430552" y="5790146"/>
            <a:ext cx="202526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Steel Drums -performance and composition</a:t>
            </a:r>
            <a:endParaRPr lang="en-GB" sz="1400" dirty="0"/>
          </a:p>
        </p:txBody>
      </p:sp>
      <p:sp>
        <p:nvSpPr>
          <p:cNvPr id="108" name="TextBox 107"/>
          <p:cNvSpPr txBox="1"/>
          <p:nvPr/>
        </p:nvSpPr>
        <p:spPr>
          <a:xfrm>
            <a:off x="2879746" y="5947353"/>
            <a:ext cx="17814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400" dirty="0"/>
          </a:p>
        </p:txBody>
      </p:sp>
      <p:sp>
        <p:nvSpPr>
          <p:cNvPr id="109" name="TextBox 108"/>
          <p:cNvSpPr txBox="1"/>
          <p:nvPr/>
        </p:nvSpPr>
        <p:spPr>
          <a:xfrm>
            <a:off x="5366282" y="5899999"/>
            <a:ext cx="17814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400" dirty="0"/>
          </a:p>
        </p:txBody>
      </p:sp>
      <p:sp>
        <p:nvSpPr>
          <p:cNvPr id="110" name="TextBox 109"/>
          <p:cNvSpPr txBox="1"/>
          <p:nvPr/>
        </p:nvSpPr>
        <p:spPr>
          <a:xfrm>
            <a:off x="7629468" y="5844897"/>
            <a:ext cx="420346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400" dirty="0"/>
          </a:p>
        </p:txBody>
      </p:sp>
      <p:sp>
        <p:nvSpPr>
          <p:cNvPr id="44" name="AutoShape 68"/>
          <p:cNvSpPr>
            <a:spLocks noChangeArrowheads="1"/>
          </p:cNvSpPr>
          <p:nvPr/>
        </p:nvSpPr>
        <p:spPr bwMode="auto">
          <a:xfrm>
            <a:off x="214776" y="2625974"/>
            <a:ext cx="3195638" cy="1255797"/>
          </a:xfrm>
          <a:prstGeom prst="roundRect">
            <a:avLst>
              <a:gd name="adj" fmla="val 15579"/>
            </a:avLst>
          </a:prstGeom>
          <a:solidFill>
            <a:srgbClr val="FFFFFF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6" name="TextBox 45"/>
          <p:cNvSpPr txBox="1"/>
          <p:nvPr/>
        </p:nvSpPr>
        <p:spPr>
          <a:xfrm>
            <a:off x="377245" y="2633834"/>
            <a:ext cx="2870700" cy="36576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Maths</a:t>
            </a:r>
            <a:endParaRPr lang="en-GB" dirty="0"/>
          </a:p>
        </p:txBody>
      </p:sp>
      <p:sp>
        <p:nvSpPr>
          <p:cNvPr id="47" name="AutoShape 68"/>
          <p:cNvSpPr>
            <a:spLocks noChangeArrowheads="1"/>
          </p:cNvSpPr>
          <p:nvPr/>
        </p:nvSpPr>
        <p:spPr bwMode="auto">
          <a:xfrm>
            <a:off x="204910" y="972066"/>
            <a:ext cx="3195638" cy="1523060"/>
          </a:xfrm>
          <a:prstGeom prst="roundRect">
            <a:avLst>
              <a:gd name="adj" fmla="val 15579"/>
            </a:avLst>
          </a:prstGeom>
          <a:solidFill>
            <a:srgbClr val="FFFFFF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 smtClean="0"/>
          </a:p>
          <a:p>
            <a:r>
              <a:rPr lang="en-GB" sz="1400" b="1" dirty="0" smtClean="0"/>
              <a:t>Writing</a:t>
            </a:r>
            <a:r>
              <a:rPr lang="en-GB" sz="1400" dirty="0" smtClean="0"/>
              <a:t> -Newspaper Report – The French Revolution</a:t>
            </a:r>
          </a:p>
          <a:p>
            <a:r>
              <a:rPr lang="en-GB" sz="1400" b="1" dirty="0" smtClean="0"/>
              <a:t>Reading</a:t>
            </a:r>
            <a:r>
              <a:rPr lang="en-GB" sz="1400" dirty="0" smtClean="0"/>
              <a:t> – The Savage – David Almond. 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367379" y="924861"/>
            <a:ext cx="2870700" cy="36576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English</a:t>
            </a:r>
            <a:endParaRPr lang="en-GB" dirty="0"/>
          </a:p>
        </p:txBody>
      </p:sp>
      <p:sp>
        <p:nvSpPr>
          <p:cNvPr id="53" name="AutoShape 68"/>
          <p:cNvSpPr>
            <a:spLocks noChangeArrowheads="1"/>
          </p:cNvSpPr>
          <p:nvPr/>
        </p:nvSpPr>
        <p:spPr bwMode="auto">
          <a:xfrm>
            <a:off x="8733461" y="3848623"/>
            <a:ext cx="3195638" cy="1392117"/>
          </a:xfrm>
          <a:prstGeom prst="roundRect">
            <a:avLst>
              <a:gd name="adj" fmla="val 15579"/>
            </a:avLst>
          </a:prstGeom>
          <a:solidFill>
            <a:srgbClr val="FFFFFF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4" name="TextBox 53"/>
          <p:cNvSpPr txBox="1"/>
          <p:nvPr/>
        </p:nvSpPr>
        <p:spPr>
          <a:xfrm>
            <a:off x="8860550" y="3851923"/>
            <a:ext cx="2870700" cy="36576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Geography</a:t>
            </a:r>
            <a:endParaRPr lang="en-GB" dirty="0"/>
          </a:p>
        </p:txBody>
      </p:sp>
      <p:sp>
        <p:nvSpPr>
          <p:cNvPr id="56" name="AutoShape 68"/>
          <p:cNvSpPr>
            <a:spLocks noChangeArrowheads="1"/>
          </p:cNvSpPr>
          <p:nvPr/>
        </p:nvSpPr>
        <p:spPr bwMode="auto">
          <a:xfrm>
            <a:off x="8784635" y="2489358"/>
            <a:ext cx="3195638" cy="1255797"/>
          </a:xfrm>
          <a:prstGeom prst="roundRect">
            <a:avLst>
              <a:gd name="adj" fmla="val 15579"/>
            </a:avLst>
          </a:prstGeom>
          <a:solidFill>
            <a:srgbClr val="FFFFFF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7" name="TextBox 56"/>
          <p:cNvSpPr txBox="1"/>
          <p:nvPr/>
        </p:nvSpPr>
        <p:spPr>
          <a:xfrm>
            <a:off x="8947104" y="2481135"/>
            <a:ext cx="2870700" cy="36576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History</a:t>
            </a:r>
            <a:endParaRPr lang="en-GB" dirty="0"/>
          </a:p>
        </p:txBody>
      </p:sp>
      <p:sp>
        <p:nvSpPr>
          <p:cNvPr id="59" name="AutoShape 68"/>
          <p:cNvSpPr>
            <a:spLocks noChangeArrowheads="1"/>
          </p:cNvSpPr>
          <p:nvPr/>
        </p:nvSpPr>
        <p:spPr bwMode="auto">
          <a:xfrm>
            <a:off x="8784635" y="1018741"/>
            <a:ext cx="3195638" cy="1255797"/>
          </a:xfrm>
          <a:prstGeom prst="roundRect">
            <a:avLst>
              <a:gd name="adj" fmla="val 15579"/>
            </a:avLst>
          </a:prstGeom>
          <a:solidFill>
            <a:srgbClr val="FFFFFF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0" name="TextBox 59"/>
          <p:cNvSpPr txBox="1"/>
          <p:nvPr/>
        </p:nvSpPr>
        <p:spPr>
          <a:xfrm>
            <a:off x="8947104" y="1074106"/>
            <a:ext cx="2870700" cy="36576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PE</a:t>
            </a:r>
            <a:endParaRPr lang="en-GB" dirty="0"/>
          </a:p>
        </p:txBody>
      </p:sp>
      <p:sp>
        <p:nvSpPr>
          <p:cNvPr id="61" name="TextBox 60"/>
          <p:cNvSpPr txBox="1"/>
          <p:nvPr/>
        </p:nvSpPr>
        <p:spPr>
          <a:xfrm>
            <a:off x="420082" y="3056097"/>
            <a:ext cx="276835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Multiplication and Division</a:t>
            </a:r>
          </a:p>
          <a:p>
            <a:r>
              <a:rPr lang="en-GB" sz="1400" dirty="0" smtClean="0"/>
              <a:t>Fractions and Decimals</a:t>
            </a:r>
            <a:endParaRPr lang="en-GB" sz="1400" dirty="0"/>
          </a:p>
        </p:txBody>
      </p:sp>
      <p:sp>
        <p:nvSpPr>
          <p:cNvPr id="63" name="TextBox 62"/>
          <p:cNvSpPr txBox="1"/>
          <p:nvPr/>
        </p:nvSpPr>
        <p:spPr>
          <a:xfrm>
            <a:off x="393039" y="4469374"/>
            <a:ext cx="27683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Materials </a:t>
            </a:r>
            <a:r>
              <a:rPr lang="en-US" sz="1400" dirty="0" smtClean="0"/>
              <a:t>and their Properties. </a:t>
            </a:r>
            <a:endParaRPr lang="en-GB" sz="1400" dirty="0"/>
          </a:p>
        </p:txBody>
      </p:sp>
      <p:sp>
        <p:nvSpPr>
          <p:cNvPr id="64" name="TextBox 63"/>
          <p:cNvSpPr txBox="1"/>
          <p:nvPr/>
        </p:nvSpPr>
        <p:spPr>
          <a:xfrm>
            <a:off x="8947104" y="1548116"/>
            <a:ext cx="27683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Dance and Outdoor Adventurous Activities</a:t>
            </a:r>
            <a:endParaRPr lang="en-GB" sz="1400" dirty="0"/>
          </a:p>
        </p:txBody>
      </p:sp>
      <p:sp>
        <p:nvSpPr>
          <p:cNvPr id="65" name="TextBox 64"/>
          <p:cNvSpPr txBox="1"/>
          <p:nvPr/>
        </p:nvSpPr>
        <p:spPr>
          <a:xfrm>
            <a:off x="8911722" y="3013951"/>
            <a:ext cx="276835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The French Revolution </a:t>
            </a:r>
            <a:r>
              <a:rPr lang="en-US" sz="1400" dirty="0" smtClean="0"/>
              <a:t>1</a:t>
            </a:r>
            <a:endParaRPr lang="en-GB" sz="1400" dirty="0"/>
          </a:p>
        </p:txBody>
      </p:sp>
      <p:sp>
        <p:nvSpPr>
          <p:cNvPr id="66" name="TextBox 65"/>
          <p:cNvSpPr txBox="1"/>
          <p:nvPr/>
        </p:nvSpPr>
        <p:spPr>
          <a:xfrm>
            <a:off x="8911723" y="4299687"/>
            <a:ext cx="276835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UK Geography: East Anglia, The Midlands, Yorkshire and Humberside </a:t>
            </a:r>
            <a:endParaRPr lang="en-GB" sz="1400" dirty="0"/>
          </a:p>
        </p:txBody>
      </p:sp>
      <p:sp>
        <p:nvSpPr>
          <p:cNvPr id="71" name="TextBox 70"/>
          <p:cNvSpPr txBox="1"/>
          <p:nvPr/>
        </p:nvSpPr>
        <p:spPr>
          <a:xfrm>
            <a:off x="5405294" y="5899999"/>
            <a:ext cx="17814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400" dirty="0"/>
          </a:p>
        </p:txBody>
      </p:sp>
      <p:sp>
        <p:nvSpPr>
          <p:cNvPr id="75" name="AutoShape 72"/>
          <p:cNvSpPr>
            <a:spLocks noChangeArrowheads="1"/>
          </p:cNvSpPr>
          <p:nvPr/>
        </p:nvSpPr>
        <p:spPr bwMode="auto">
          <a:xfrm>
            <a:off x="7469517" y="5328875"/>
            <a:ext cx="2147888" cy="1377950"/>
          </a:xfrm>
          <a:prstGeom prst="roundRect">
            <a:avLst>
              <a:gd name="adj" fmla="val 15259"/>
            </a:avLst>
          </a:prstGeom>
          <a:solidFill>
            <a:srgbClr val="FFFFFF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6" name="TextBox 75"/>
          <p:cNvSpPr txBox="1"/>
          <p:nvPr/>
        </p:nvSpPr>
        <p:spPr>
          <a:xfrm>
            <a:off x="7619597" y="5411162"/>
            <a:ext cx="1893707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Computing</a:t>
            </a:r>
            <a:endParaRPr lang="en-GB" dirty="0"/>
          </a:p>
        </p:txBody>
      </p:sp>
      <p:sp>
        <p:nvSpPr>
          <p:cNvPr id="77" name="TextBox 76"/>
          <p:cNvSpPr txBox="1"/>
          <p:nvPr/>
        </p:nvSpPr>
        <p:spPr>
          <a:xfrm>
            <a:off x="7770891" y="5876852"/>
            <a:ext cx="17814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400" dirty="0"/>
          </a:p>
        </p:txBody>
      </p:sp>
      <p:sp>
        <p:nvSpPr>
          <p:cNvPr id="78" name="AutoShape 72"/>
          <p:cNvSpPr>
            <a:spLocks noChangeArrowheads="1"/>
          </p:cNvSpPr>
          <p:nvPr/>
        </p:nvSpPr>
        <p:spPr bwMode="auto">
          <a:xfrm>
            <a:off x="9797006" y="5328875"/>
            <a:ext cx="2147888" cy="1377950"/>
          </a:xfrm>
          <a:prstGeom prst="roundRect">
            <a:avLst>
              <a:gd name="adj" fmla="val 15259"/>
            </a:avLst>
          </a:prstGeom>
          <a:solidFill>
            <a:srgbClr val="FFFFFF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9" name="TextBox 78"/>
          <p:cNvSpPr txBox="1"/>
          <p:nvPr/>
        </p:nvSpPr>
        <p:spPr>
          <a:xfrm>
            <a:off x="9947086" y="5411162"/>
            <a:ext cx="1893707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Spanish</a:t>
            </a:r>
            <a:endParaRPr lang="en-GB" dirty="0"/>
          </a:p>
        </p:txBody>
      </p:sp>
      <p:sp>
        <p:nvSpPr>
          <p:cNvPr id="80" name="TextBox 79"/>
          <p:cNvSpPr txBox="1"/>
          <p:nvPr/>
        </p:nvSpPr>
        <p:spPr>
          <a:xfrm>
            <a:off x="10098380" y="5876852"/>
            <a:ext cx="17814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400" dirty="0"/>
          </a:p>
        </p:txBody>
      </p:sp>
      <p:sp>
        <p:nvSpPr>
          <p:cNvPr id="3" name="TextBox 2"/>
          <p:cNvSpPr txBox="1"/>
          <p:nvPr/>
        </p:nvSpPr>
        <p:spPr>
          <a:xfrm>
            <a:off x="2823606" y="5918593"/>
            <a:ext cx="206260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err="1" smtClean="0"/>
              <a:t>TenTen</a:t>
            </a:r>
            <a:r>
              <a:rPr lang="en-GB" sz="1400" dirty="0" smtClean="0"/>
              <a:t>: Religious Understanding and Emotional Well-Being</a:t>
            </a:r>
            <a:endParaRPr lang="en-GB" sz="1400" dirty="0"/>
          </a:p>
        </p:txBody>
      </p:sp>
      <p:sp>
        <p:nvSpPr>
          <p:cNvPr id="82" name="TextBox 81"/>
          <p:cNvSpPr txBox="1"/>
          <p:nvPr/>
        </p:nvSpPr>
        <p:spPr>
          <a:xfrm>
            <a:off x="5295418" y="5899998"/>
            <a:ext cx="18375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Art from Western Africa. </a:t>
            </a:r>
            <a:endParaRPr lang="en-GB" sz="1400" dirty="0"/>
          </a:p>
        </p:txBody>
      </p:sp>
      <p:sp>
        <p:nvSpPr>
          <p:cNvPr id="84" name="TextBox 83"/>
          <p:cNvSpPr txBox="1"/>
          <p:nvPr/>
        </p:nvSpPr>
        <p:spPr>
          <a:xfrm>
            <a:off x="7605623" y="5868629"/>
            <a:ext cx="183756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Selection in Physical Computing</a:t>
            </a:r>
          </a:p>
          <a:p>
            <a:r>
              <a:rPr lang="en-GB" sz="1400" dirty="0" smtClean="0"/>
              <a:t>Coding Drones</a:t>
            </a:r>
            <a:endParaRPr lang="en-GB" sz="1400" dirty="0"/>
          </a:p>
        </p:txBody>
      </p:sp>
      <p:sp>
        <p:nvSpPr>
          <p:cNvPr id="85" name="TextBox 84"/>
          <p:cNvSpPr txBox="1"/>
          <p:nvPr/>
        </p:nvSpPr>
        <p:spPr>
          <a:xfrm>
            <a:off x="9980237" y="5856763"/>
            <a:ext cx="183756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The Weather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2842788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AutoShape 60"/>
          <p:cNvSpPr>
            <a:spLocks noChangeArrowheads="1"/>
          </p:cNvSpPr>
          <p:nvPr/>
        </p:nvSpPr>
        <p:spPr bwMode="auto">
          <a:xfrm>
            <a:off x="3563017" y="1103238"/>
            <a:ext cx="2351068" cy="2345356"/>
          </a:xfrm>
          <a:prstGeom prst="roundRect">
            <a:avLst>
              <a:gd name="adj" fmla="val 5824"/>
            </a:avLst>
          </a:prstGeom>
          <a:solidFill>
            <a:srgbClr val="FFFFFF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sz="1400" dirty="0" smtClean="0"/>
          </a:p>
          <a:p>
            <a:endParaRPr lang="en-GB" sz="1400" dirty="0"/>
          </a:p>
          <a:p>
            <a:r>
              <a:rPr lang="en-GB" sz="1400" dirty="0" smtClean="0"/>
              <a:t>Lent</a:t>
            </a:r>
          </a:p>
          <a:p>
            <a:endParaRPr lang="en-GB" sz="1400" dirty="0" smtClean="0"/>
          </a:p>
          <a:p>
            <a:r>
              <a:rPr lang="en-GB" sz="1400" dirty="0" smtClean="0"/>
              <a:t>Holy Week</a:t>
            </a:r>
            <a:endParaRPr lang="en-GB" sz="1400" dirty="0"/>
          </a:p>
        </p:txBody>
      </p:sp>
      <p:sp>
        <p:nvSpPr>
          <p:cNvPr id="52" name="AutoShape 68"/>
          <p:cNvSpPr>
            <a:spLocks noChangeArrowheads="1"/>
          </p:cNvSpPr>
          <p:nvPr/>
        </p:nvSpPr>
        <p:spPr bwMode="auto">
          <a:xfrm>
            <a:off x="179397" y="3951929"/>
            <a:ext cx="3195638" cy="1255797"/>
          </a:xfrm>
          <a:prstGeom prst="roundRect">
            <a:avLst>
              <a:gd name="adj" fmla="val 15579"/>
            </a:avLst>
          </a:prstGeom>
          <a:solidFill>
            <a:srgbClr val="FFFFFF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5" name="AutoShape 80"/>
          <p:cNvSpPr>
            <a:spLocks noChangeArrowheads="1"/>
          </p:cNvSpPr>
          <p:nvPr/>
        </p:nvSpPr>
        <p:spPr bwMode="auto">
          <a:xfrm>
            <a:off x="2738323" y="5352022"/>
            <a:ext cx="2147888" cy="1377950"/>
          </a:xfrm>
          <a:prstGeom prst="roundRect">
            <a:avLst>
              <a:gd name="adj" fmla="val 15259"/>
            </a:avLst>
          </a:prstGeom>
          <a:solidFill>
            <a:srgbClr val="FFFFFF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2" name="AutoShape 72"/>
          <p:cNvSpPr>
            <a:spLocks noChangeArrowheads="1"/>
          </p:cNvSpPr>
          <p:nvPr/>
        </p:nvSpPr>
        <p:spPr bwMode="auto">
          <a:xfrm>
            <a:off x="5103920" y="5352022"/>
            <a:ext cx="2147888" cy="1377950"/>
          </a:xfrm>
          <a:prstGeom prst="roundRect">
            <a:avLst>
              <a:gd name="adj" fmla="val 15259"/>
            </a:avLst>
          </a:prstGeom>
          <a:solidFill>
            <a:srgbClr val="FFFFFF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049" name="Text Box 75"/>
          <p:cNvSpPr txBox="1">
            <a:spLocks noChangeArrowheads="1"/>
          </p:cNvSpPr>
          <p:nvPr/>
        </p:nvSpPr>
        <p:spPr bwMode="auto">
          <a:xfrm>
            <a:off x="899185" y="83841"/>
            <a:ext cx="10029800" cy="87119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 cmpd="tri">
            <a:noFill/>
            <a:prstDash val="solid"/>
            <a:miter lim="800000"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2800" b="1" dirty="0" smtClean="0">
                <a:latin typeface="XCCW Joined 10a" panose="03050602040000000000" pitchFamily="66" charset="0"/>
                <a:ea typeface="Times New Roman" panose="02020603050405020304" pitchFamily="18" charset="0"/>
              </a:rPr>
              <a:t>Year 5 Spring 2 Half Term </a:t>
            </a:r>
            <a:r>
              <a:rPr kumimoji="0" lang="en-US" altLang="en-US" sz="2800" b="1" i="0" u="none" strike="noStrike" cap="none" normalizeH="0" baseline="0" dirty="0" smtClean="0">
                <a:ln>
                  <a:noFill/>
                </a:ln>
                <a:effectLst/>
                <a:latin typeface="XCCW Joined 10a" panose="03050602040000000000" pitchFamily="66" charset="0"/>
                <a:ea typeface="Times New Roman" panose="02020603050405020304" pitchFamily="18" charset="0"/>
              </a:rPr>
              <a:t>Curriculum Overview</a:t>
            </a:r>
            <a:endParaRPr kumimoji="0" lang="en-US" altLang="en-US" sz="2800" b="0" i="0" u="none" strike="noStrike" cap="none" normalizeH="0" baseline="0" dirty="0" smtClean="0">
              <a:ln>
                <a:noFill/>
              </a:ln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800" b="0" i="0" u="none" strike="noStrike" cap="none" normalizeH="0" baseline="0" dirty="0" smtClean="0">
              <a:ln>
                <a:noFill/>
              </a:ln>
              <a:effectLst/>
              <a:latin typeface="Arial" panose="020B0604020202020204" pitchFamily="34" charset="0"/>
            </a:endParaRPr>
          </a:p>
        </p:txBody>
      </p:sp>
      <p:sp>
        <p:nvSpPr>
          <p:cNvPr id="81" name="AutoShape 60"/>
          <p:cNvSpPr>
            <a:spLocks noChangeArrowheads="1"/>
          </p:cNvSpPr>
          <p:nvPr/>
        </p:nvSpPr>
        <p:spPr bwMode="auto">
          <a:xfrm>
            <a:off x="6128361" y="1103239"/>
            <a:ext cx="2351069" cy="2345355"/>
          </a:xfrm>
          <a:prstGeom prst="roundRect">
            <a:avLst>
              <a:gd name="adj" fmla="val 5824"/>
            </a:avLst>
          </a:prstGeom>
          <a:solidFill>
            <a:srgbClr val="FFFFFF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sz="1400" dirty="0" smtClean="0"/>
          </a:p>
          <a:p>
            <a:endParaRPr lang="en-GB" sz="1400" dirty="0"/>
          </a:p>
          <a:p>
            <a:r>
              <a:rPr lang="en-GB" sz="1400" dirty="0" smtClean="0"/>
              <a:t>Disciples</a:t>
            </a:r>
          </a:p>
          <a:p>
            <a:endParaRPr lang="en-GB" sz="1400" dirty="0" smtClean="0"/>
          </a:p>
          <a:p>
            <a:r>
              <a:rPr lang="en-GB" sz="1400" dirty="0" smtClean="0"/>
              <a:t>Charity activities</a:t>
            </a:r>
            <a:endParaRPr lang="en-GB" sz="1400" dirty="0"/>
          </a:p>
        </p:txBody>
      </p:sp>
      <p:sp>
        <p:nvSpPr>
          <p:cNvPr id="83" name="AutoShape 80"/>
          <p:cNvSpPr>
            <a:spLocks noChangeArrowheads="1"/>
          </p:cNvSpPr>
          <p:nvPr/>
        </p:nvSpPr>
        <p:spPr bwMode="auto">
          <a:xfrm>
            <a:off x="307929" y="5352022"/>
            <a:ext cx="2147888" cy="1377950"/>
          </a:xfrm>
          <a:prstGeom prst="roundRect">
            <a:avLst>
              <a:gd name="adj" fmla="val 15259"/>
            </a:avLst>
          </a:prstGeom>
          <a:solidFill>
            <a:srgbClr val="FFFFFF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sz="1400" dirty="0" smtClean="0"/>
          </a:p>
          <a:p>
            <a:endParaRPr lang="en-GB" sz="1400" dirty="0" smtClean="0"/>
          </a:p>
          <a:p>
            <a:r>
              <a:rPr lang="en-GB" sz="1400" dirty="0" smtClean="0"/>
              <a:t>Percussion instruments –creating patterns </a:t>
            </a:r>
            <a:r>
              <a:rPr lang="en-GB" dirty="0" smtClean="0"/>
              <a:t> </a:t>
            </a:r>
            <a:endParaRPr lang="en-GB" dirty="0"/>
          </a:p>
        </p:txBody>
      </p:sp>
      <p:pic>
        <p:nvPicPr>
          <p:cNvPr id="88" name="Picture 87" descr="D:\St John the Baptist Logo FOLDER\St John the Baptist Logo - CMYK 300dpi WITH STRAPLINE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9489" y="3598145"/>
            <a:ext cx="4880692" cy="16976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3" name="TextBox 92"/>
          <p:cNvSpPr txBox="1"/>
          <p:nvPr/>
        </p:nvSpPr>
        <p:spPr>
          <a:xfrm>
            <a:off x="341866" y="4007294"/>
            <a:ext cx="2870700" cy="36576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/>
              <a:t>Science</a:t>
            </a:r>
          </a:p>
        </p:txBody>
      </p:sp>
      <p:sp>
        <p:nvSpPr>
          <p:cNvPr id="97" name="TextBox 96"/>
          <p:cNvSpPr txBox="1"/>
          <p:nvPr/>
        </p:nvSpPr>
        <p:spPr>
          <a:xfrm>
            <a:off x="2823606" y="5436255"/>
            <a:ext cx="1893707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PSHE/RSE</a:t>
            </a:r>
            <a:endParaRPr lang="en-GB" dirty="0"/>
          </a:p>
        </p:txBody>
      </p:sp>
      <p:sp>
        <p:nvSpPr>
          <p:cNvPr id="98" name="TextBox 97"/>
          <p:cNvSpPr txBox="1"/>
          <p:nvPr/>
        </p:nvSpPr>
        <p:spPr>
          <a:xfrm>
            <a:off x="5254000" y="5434309"/>
            <a:ext cx="1893707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/>
              <a:t>Art/DT</a:t>
            </a:r>
          </a:p>
        </p:txBody>
      </p:sp>
      <p:sp>
        <p:nvSpPr>
          <p:cNvPr id="99" name="TextBox 98"/>
          <p:cNvSpPr txBox="1"/>
          <p:nvPr/>
        </p:nvSpPr>
        <p:spPr>
          <a:xfrm>
            <a:off x="435019" y="5363451"/>
            <a:ext cx="1893707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Music</a:t>
            </a:r>
            <a:endParaRPr lang="en-GB" dirty="0"/>
          </a:p>
        </p:txBody>
      </p:sp>
      <p:sp>
        <p:nvSpPr>
          <p:cNvPr id="100" name="TextBox 99"/>
          <p:cNvSpPr txBox="1"/>
          <p:nvPr/>
        </p:nvSpPr>
        <p:spPr>
          <a:xfrm>
            <a:off x="3700425" y="1140091"/>
            <a:ext cx="2128058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RE</a:t>
            </a:r>
            <a:endParaRPr lang="en-GB" dirty="0"/>
          </a:p>
        </p:txBody>
      </p:sp>
      <p:sp>
        <p:nvSpPr>
          <p:cNvPr id="101" name="TextBox 100"/>
          <p:cNvSpPr txBox="1"/>
          <p:nvPr/>
        </p:nvSpPr>
        <p:spPr>
          <a:xfrm>
            <a:off x="6214201" y="1196306"/>
            <a:ext cx="2128058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Catholic Life</a:t>
            </a:r>
            <a:endParaRPr lang="en-GB" dirty="0"/>
          </a:p>
        </p:txBody>
      </p:sp>
      <p:sp>
        <p:nvSpPr>
          <p:cNvPr id="103" name="TextBox 102"/>
          <p:cNvSpPr txBox="1"/>
          <p:nvPr/>
        </p:nvSpPr>
        <p:spPr>
          <a:xfrm>
            <a:off x="8962230" y="1338863"/>
            <a:ext cx="28707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400" dirty="0"/>
          </a:p>
        </p:txBody>
      </p:sp>
      <p:sp>
        <p:nvSpPr>
          <p:cNvPr id="106" name="TextBox 105"/>
          <p:cNvSpPr txBox="1"/>
          <p:nvPr/>
        </p:nvSpPr>
        <p:spPr>
          <a:xfrm>
            <a:off x="335313" y="4219166"/>
            <a:ext cx="27749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400" dirty="0"/>
          </a:p>
        </p:txBody>
      </p:sp>
      <p:sp>
        <p:nvSpPr>
          <p:cNvPr id="108" name="TextBox 107"/>
          <p:cNvSpPr txBox="1"/>
          <p:nvPr/>
        </p:nvSpPr>
        <p:spPr>
          <a:xfrm>
            <a:off x="2879746" y="5947353"/>
            <a:ext cx="178142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Personal Relationships</a:t>
            </a:r>
          </a:p>
          <a:p>
            <a:r>
              <a:rPr lang="en-GB" sz="1400" dirty="0" smtClean="0"/>
              <a:t>Life Cycles</a:t>
            </a:r>
          </a:p>
          <a:p>
            <a:endParaRPr lang="en-GB" sz="1400" dirty="0"/>
          </a:p>
        </p:txBody>
      </p:sp>
      <p:sp>
        <p:nvSpPr>
          <p:cNvPr id="109" name="TextBox 108"/>
          <p:cNvSpPr txBox="1"/>
          <p:nvPr/>
        </p:nvSpPr>
        <p:spPr>
          <a:xfrm>
            <a:off x="5366282" y="5899999"/>
            <a:ext cx="17814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400" dirty="0"/>
          </a:p>
        </p:txBody>
      </p:sp>
      <p:sp>
        <p:nvSpPr>
          <p:cNvPr id="110" name="TextBox 109"/>
          <p:cNvSpPr txBox="1"/>
          <p:nvPr/>
        </p:nvSpPr>
        <p:spPr>
          <a:xfrm>
            <a:off x="7629468" y="5844897"/>
            <a:ext cx="420346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400" dirty="0"/>
          </a:p>
        </p:txBody>
      </p:sp>
      <p:sp>
        <p:nvSpPr>
          <p:cNvPr id="44" name="AutoShape 68"/>
          <p:cNvSpPr>
            <a:spLocks noChangeArrowheads="1"/>
          </p:cNvSpPr>
          <p:nvPr/>
        </p:nvSpPr>
        <p:spPr bwMode="auto">
          <a:xfrm>
            <a:off x="204910" y="2562513"/>
            <a:ext cx="3195638" cy="1255797"/>
          </a:xfrm>
          <a:prstGeom prst="roundRect">
            <a:avLst>
              <a:gd name="adj" fmla="val 15579"/>
            </a:avLst>
          </a:prstGeom>
          <a:solidFill>
            <a:srgbClr val="FFFFFF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sz="1400" dirty="0" smtClean="0"/>
          </a:p>
          <a:p>
            <a:endParaRPr lang="en-GB" sz="1400" dirty="0" smtClean="0"/>
          </a:p>
          <a:p>
            <a:r>
              <a:rPr lang="en-GB" sz="1400" dirty="0" smtClean="0"/>
              <a:t>Fractions</a:t>
            </a:r>
          </a:p>
          <a:p>
            <a:r>
              <a:rPr lang="en-GB" sz="1400" dirty="0" smtClean="0"/>
              <a:t>Decimals and Percentages</a:t>
            </a:r>
            <a:endParaRPr lang="en-GB" sz="1400" dirty="0"/>
          </a:p>
        </p:txBody>
      </p:sp>
      <p:sp>
        <p:nvSpPr>
          <p:cNvPr id="46" name="TextBox 45"/>
          <p:cNvSpPr txBox="1"/>
          <p:nvPr/>
        </p:nvSpPr>
        <p:spPr>
          <a:xfrm>
            <a:off x="341866" y="2610354"/>
            <a:ext cx="2870700" cy="36576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Maths</a:t>
            </a:r>
            <a:endParaRPr lang="en-GB" dirty="0"/>
          </a:p>
        </p:txBody>
      </p:sp>
      <p:sp>
        <p:nvSpPr>
          <p:cNvPr id="47" name="AutoShape 68"/>
          <p:cNvSpPr>
            <a:spLocks noChangeArrowheads="1"/>
          </p:cNvSpPr>
          <p:nvPr/>
        </p:nvSpPr>
        <p:spPr bwMode="auto">
          <a:xfrm>
            <a:off x="204910" y="1074106"/>
            <a:ext cx="3195638" cy="1232387"/>
          </a:xfrm>
          <a:prstGeom prst="roundRect">
            <a:avLst>
              <a:gd name="adj" fmla="val 15579"/>
            </a:avLst>
          </a:prstGeom>
          <a:solidFill>
            <a:srgbClr val="FFFFFF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sz="1400" dirty="0" smtClean="0"/>
          </a:p>
          <a:p>
            <a:endParaRPr lang="en-GB" sz="1400" dirty="0"/>
          </a:p>
          <a:p>
            <a:r>
              <a:rPr lang="en-GB" sz="1400" b="1" dirty="0" smtClean="0"/>
              <a:t>Reading: </a:t>
            </a:r>
            <a:r>
              <a:rPr lang="en-GB" sz="1400" dirty="0" smtClean="0"/>
              <a:t>Nelson – The French Revolution</a:t>
            </a:r>
          </a:p>
          <a:p>
            <a:r>
              <a:rPr lang="en-GB" sz="1400" b="1" dirty="0" smtClean="0"/>
              <a:t>Writing: Legend </a:t>
            </a:r>
            <a:r>
              <a:rPr lang="en-GB" sz="1400" dirty="0" smtClean="0"/>
              <a:t> Beowulf</a:t>
            </a:r>
            <a:endParaRPr lang="en-GB" sz="1400" b="1" dirty="0" smtClean="0"/>
          </a:p>
        </p:txBody>
      </p:sp>
      <p:sp>
        <p:nvSpPr>
          <p:cNvPr id="48" name="TextBox 47"/>
          <p:cNvSpPr txBox="1"/>
          <p:nvPr/>
        </p:nvSpPr>
        <p:spPr>
          <a:xfrm>
            <a:off x="400494" y="1143663"/>
            <a:ext cx="2870700" cy="36576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English</a:t>
            </a:r>
            <a:endParaRPr lang="en-GB" dirty="0"/>
          </a:p>
        </p:txBody>
      </p:sp>
      <p:sp>
        <p:nvSpPr>
          <p:cNvPr id="53" name="AutoShape 68"/>
          <p:cNvSpPr>
            <a:spLocks noChangeArrowheads="1"/>
          </p:cNvSpPr>
          <p:nvPr/>
        </p:nvSpPr>
        <p:spPr bwMode="auto">
          <a:xfrm>
            <a:off x="8733461" y="3848623"/>
            <a:ext cx="3195638" cy="1392117"/>
          </a:xfrm>
          <a:prstGeom prst="roundRect">
            <a:avLst>
              <a:gd name="adj" fmla="val 15579"/>
            </a:avLst>
          </a:prstGeom>
          <a:solidFill>
            <a:srgbClr val="FFFFFF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sz="1400" dirty="0" smtClean="0"/>
          </a:p>
          <a:p>
            <a:endParaRPr lang="en-GB" sz="1400" dirty="0" smtClean="0"/>
          </a:p>
          <a:p>
            <a:r>
              <a:rPr lang="en-GB" sz="1400" dirty="0" smtClean="0"/>
              <a:t>Australia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54" name="TextBox 53"/>
          <p:cNvSpPr txBox="1"/>
          <p:nvPr/>
        </p:nvSpPr>
        <p:spPr>
          <a:xfrm>
            <a:off x="8895930" y="3919164"/>
            <a:ext cx="2870700" cy="36576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Geography</a:t>
            </a:r>
            <a:endParaRPr lang="en-GB" dirty="0"/>
          </a:p>
        </p:txBody>
      </p:sp>
      <p:sp>
        <p:nvSpPr>
          <p:cNvPr id="56" name="AutoShape 68"/>
          <p:cNvSpPr>
            <a:spLocks noChangeArrowheads="1"/>
          </p:cNvSpPr>
          <p:nvPr/>
        </p:nvSpPr>
        <p:spPr bwMode="auto">
          <a:xfrm>
            <a:off x="8877546" y="2306493"/>
            <a:ext cx="3195638" cy="1255797"/>
          </a:xfrm>
          <a:prstGeom prst="roundRect">
            <a:avLst>
              <a:gd name="adj" fmla="val 15579"/>
            </a:avLst>
          </a:prstGeom>
          <a:solidFill>
            <a:srgbClr val="FFFFFF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  <a:p>
            <a:endParaRPr lang="en-GB" sz="1400" dirty="0" smtClean="0"/>
          </a:p>
          <a:p>
            <a:r>
              <a:rPr lang="en-GB" sz="1400" dirty="0" smtClean="0"/>
              <a:t>The Transatlantic Slave Trade</a:t>
            </a:r>
            <a:endParaRPr lang="en-GB" sz="1400" dirty="0"/>
          </a:p>
        </p:txBody>
      </p:sp>
      <p:sp>
        <p:nvSpPr>
          <p:cNvPr id="57" name="TextBox 56"/>
          <p:cNvSpPr txBox="1"/>
          <p:nvPr/>
        </p:nvSpPr>
        <p:spPr>
          <a:xfrm>
            <a:off x="8998726" y="2377403"/>
            <a:ext cx="2870700" cy="36576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History</a:t>
            </a:r>
            <a:endParaRPr lang="en-GB" dirty="0"/>
          </a:p>
        </p:txBody>
      </p:sp>
      <p:sp>
        <p:nvSpPr>
          <p:cNvPr id="59" name="AutoShape 68"/>
          <p:cNvSpPr>
            <a:spLocks noChangeArrowheads="1"/>
          </p:cNvSpPr>
          <p:nvPr/>
        </p:nvSpPr>
        <p:spPr bwMode="auto">
          <a:xfrm>
            <a:off x="8784635" y="1018741"/>
            <a:ext cx="3195638" cy="1255797"/>
          </a:xfrm>
          <a:prstGeom prst="roundRect">
            <a:avLst>
              <a:gd name="adj" fmla="val 15579"/>
            </a:avLst>
          </a:prstGeom>
          <a:solidFill>
            <a:srgbClr val="FFFFFF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0" name="TextBox 59"/>
          <p:cNvSpPr txBox="1"/>
          <p:nvPr/>
        </p:nvSpPr>
        <p:spPr>
          <a:xfrm>
            <a:off x="8947104" y="1074106"/>
            <a:ext cx="2870700" cy="36576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PE</a:t>
            </a:r>
            <a:endParaRPr lang="en-GB" dirty="0"/>
          </a:p>
        </p:txBody>
      </p:sp>
      <p:sp>
        <p:nvSpPr>
          <p:cNvPr id="63" name="TextBox 62"/>
          <p:cNvSpPr txBox="1"/>
          <p:nvPr/>
        </p:nvSpPr>
        <p:spPr>
          <a:xfrm>
            <a:off x="497782" y="4493315"/>
            <a:ext cx="276835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Forces</a:t>
            </a:r>
            <a:endParaRPr lang="en-GB" sz="1400" dirty="0"/>
          </a:p>
        </p:txBody>
      </p:sp>
      <p:sp>
        <p:nvSpPr>
          <p:cNvPr id="64" name="TextBox 63"/>
          <p:cNvSpPr txBox="1"/>
          <p:nvPr/>
        </p:nvSpPr>
        <p:spPr>
          <a:xfrm>
            <a:off x="8860550" y="1487366"/>
            <a:ext cx="27683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Tennis &amp; Cricket</a:t>
            </a:r>
          </a:p>
          <a:p>
            <a:r>
              <a:rPr lang="en-GB" sz="1400" dirty="0" smtClean="0"/>
              <a:t>Striking and Hitting</a:t>
            </a:r>
            <a:endParaRPr lang="en-GB" sz="1400" dirty="0"/>
          </a:p>
        </p:txBody>
      </p:sp>
      <p:sp>
        <p:nvSpPr>
          <p:cNvPr id="71" name="TextBox 70"/>
          <p:cNvSpPr txBox="1"/>
          <p:nvPr/>
        </p:nvSpPr>
        <p:spPr>
          <a:xfrm>
            <a:off x="5405294" y="5899999"/>
            <a:ext cx="178142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Chinese Painting and Ceramics</a:t>
            </a:r>
            <a:endParaRPr lang="en-GB" sz="1400" dirty="0"/>
          </a:p>
        </p:txBody>
      </p:sp>
      <p:sp>
        <p:nvSpPr>
          <p:cNvPr id="75" name="AutoShape 72"/>
          <p:cNvSpPr>
            <a:spLocks noChangeArrowheads="1"/>
          </p:cNvSpPr>
          <p:nvPr/>
        </p:nvSpPr>
        <p:spPr bwMode="auto">
          <a:xfrm>
            <a:off x="7469517" y="5328875"/>
            <a:ext cx="2147888" cy="1377950"/>
          </a:xfrm>
          <a:prstGeom prst="roundRect">
            <a:avLst>
              <a:gd name="adj" fmla="val 15259"/>
            </a:avLst>
          </a:prstGeom>
          <a:solidFill>
            <a:srgbClr val="FFFFFF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6" name="TextBox 75"/>
          <p:cNvSpPr txBox="1"/>
          <p:nvPr/>
        </p:nvSpPr>
        <p:spPr>
          <a:xfrm>
            <a:off x="7619597" y="5411162"/>
            <a:ext cx="1893707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Computing</a:t>
            </a:r>
            <a:endParaRPr lang="en-GB" dirty="0"/>
          </a:p>
        </p:txBody>
      </p:sp>
      <p:sp>
        <p:nvSpPr>
          <p:cNvPr id="77" name="TextBox 76"/>
          <p:cNvSpPr txBox="1"/>
          <p:nvPr/>
        </p:nvSpPr>
        <p:spPr>
          <a:xfrm>
            <a:off x="7770891" y="5876852"/>
            <a:ext cx="17814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400" dirty="0"/>
          </a:p>
        </p:txBody>
      </p:sp>
      <p:sp>
        <p:nvSpPr>
          <p:cNvPr id="78" name="AutoShape 72"/>
          <p:cNvSpPr>
            <a:spLocks noChangeArrowheads="1"/>
          </p:cNvSpPr>
          <p:nvPr/>
        </p:nvSpPr>
        <p:spPr bwMode="auto">
          <a:xfrm>
            <a:off x="9797006" y="5328875"/>
            <a:ext cx="2147888" cy="1377950"/>
          </a:xfrm>
          <a:prstGeom prst="roundRect">
            <a:avLst>
              <a:gd name="adj" fmla="val 15259"/>
            </a:avLst>
          </a:prstGeom>
          <a:solidFill>
            <a:srgbClr val="FFFFFF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9" name="TextBox 78"/>
          <p:cNvSpPr txBox="1"/>
          <p:nvPr/>
        </p:nvSpPr>
        <p:spPr>
          <a:xfrm>
            <a:off x="9947086" y="5411162"/>
            <a:ext cx="1893707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Spanish</a:t>
            </a:r>
            <a:endParaRPr lang="en-GB" dirty="0"/>
          </a:p>
        </p:txBody>
      </p:sp>
      <p:sp>
        <p:nvSpPr>
          <p:cNvPr id="80" name="TextBox 79"/>
          <p:cNvSpPr txBox="1"/>
          <p:nvPr/>
        </p:nvSpPr>
        <p:spPr>
          <a:xfrm>
            <a:off x="10098380" y="5876852"/>
            <a:ext cx="17814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400" dirty="0"/>
          </a:p>
        </p:txBody>
      </p:sp>
      <p:sp>
        <p:nvSpPr>
          <p:cNvPr id="84" name="TextBox 83"/>
          <p:cNvSpPr txBox="1"/>
          <p:nvPr/>
        </p:nvSpPr>
        <p:spPr>
          <a:xfrm>
            <a:off x="7605623" y="5868629"/>
            <a:ext cx="18375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Flat-file databases</a:t>
            </a:r>
          </a:p>
        </p:txBody>
      </p:sp>
      <p:sp>
        <p:nvSpPr>
          <p:cNvPr id="85" name="TextBox 84"/>
          <p:cNvSpPr txBox="1"/>
          <p:nvPr/>
        </p:nvSpPr>
        <p:spPr>
          <a:xfrm>
            <a:off x="9980237" y="5856763"/>
            <a:ext cx="183756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Clothes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501210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3">
      <a:majorFont>
        <a:latin typeface="XCCW Joined 10a"/>
        <a:ea typeface=""/>
        <a:cs typeface=""/>
      </a:majorFont>
      <a:minorFont>
        <a:latin typeface="XCCW Joined 10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378</TotalTime>
  <Words>182</Words>
  <Application>Microsoft Office PowerPoint</Application>
  <PresentationFormat>Widescreen</PresentationFormat>
  <Paragraphs>84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Times New Roman</vt:lpstr>
      <vt:lpstr>XCCW Joined 10a</vt:lpstr>
      <vt:lpstr>Office Theme</vt:lpstr>
      <vt:lpstr>PowerPoint Presentation</vt:lpstr>
      <vt:lpstr>PowerPoint Presentation</vt:lpstr>
    </vt:vector>
  </TitlesOfParts>
  <Company>SMBC Education ICT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Bruce  Craggs</dc:creator>
  <cp:lastModifiedBy>Louise Cross</cp:lastModifiedBy>
  <cp:revision>44</cp:revision>
  <dcterms:created xsi:type="dcterms:W3CDTF">2021-12-09T12:49:56Z</dcterms:created>
  <dcterms:modified xsi:type="dcterms:W3CDTF">2022-05-19T11:21:56Z</dcterms:modified>
</cp:coreProperties>
</file>