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6" r:id="rId3"/>
    <p:sldId id="265" r:id="rId4"/>
    <p:sldId id="267" r:id="rId5"/>
    <p:sldId id="256" r:id="rId6"/>
    <p:sldId id="257" r:id="rId7"/>
    <p:sldId id="258" r:id="rId8"/>
    <p:sldId id="259" r:id="rId9"/>
    <p:sldId id="260" r:id="rId10"/>
    <p:sldId id="26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66" d="100"/>
          <a:sy n="66" d="100"/>
        </p:scale>
        <p:origin x="600" y="53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CC58BD1-0101-4448-A89C-D71E439560DF}" type="datetimeFigureOut">
              <a:rPr lang="en-GB" smtClean="0"/>
              <a:t>02/11/2023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3509064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C58BD1-0101-4448-A89C-D71E439560DF}" type="datetimeFigureOut">
              <a:rPr lang="en-GB" smtClean="0"/>
              <a:t>02/11/2023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28527141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CC58BD1-0101-4448-A89C-D71E439560DF}" type="datetimeFigureOut">
              <a:rPr lang="en-GB" smtClean="0"/>
              <a:t>02/11/2023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4059089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C58BD1-0101-4448-A89C-D71E439560DF}" type="datetimeFigureOut">
              <a:rPr lang="en-GB" smtClean="0"/>
              <a:t>02/11/2023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4012700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C58BD1-0101-4448-A89C-D71E439560DF}" type="datetimeFigureOut">
              <a:rPr lang="en-GB" smtClean="0"/>
              <a:t>02/11/2023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746424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C58BD1-0101-4448-A89C-D71E439560DF}" type="datetimeFigureOut">
              <a:rPr lang="en-GB" smtClean="0"/>
              <a:t>02/11/2023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1407547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C58BD1-0101-4448-A89C-D71E439560DF}" type="datetimeFigureOut">
              <a:rPr lang="en-GB" smtClean="0"/>
              <a:t>02/11/2023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19986441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CC58BD1-0101-4448-A89C-D71E439560DF}" type="datetimeFigureOut">
              <a:rPr lang="en-GB" smtClean="0"/>
              <a:t>02/11/2023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2597687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CC58BD1-0101-4448-A89C-D71E439560DF}" type="datetimeFigureOut">
              <a:rPr lang="en-GB" smtClean="0"/>
              <a:t>02/11/2023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3904457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C58BD1-0101-4448-A89C-D71E439560DF}" type="datetimeFigureOut">
              <a:rPr lang="en-GB" smtClean="0"/>
              <a:t>02/11/2023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134902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C58BD1-0101-4448-A89C-D71E439560DF}" type="datetimeFigureOut">
              <a:rPr lang="en-GB" smtClean="0"/>
              <a:t>02/11/2023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0EF06D-DE26-431D-8642-7B86B7C1B4D2}" type="slidenum">
              <a:rPr lang="en-GB" smtClean="0"/>
              <a:t>‹#›</a:t>
            </a:fld>
            <a:endParaRPr lang="en-GB"/>
          </a:p>
        </p:txBody>
      </p:sp>
    </p:spTree>
    <p:extLst>
      <p:ext uri="{BB962C8B-B14F-4D97-AF65-F5344CB8AC3E}">
        <p14:creationId xmlns:p14="http://schemas.microsoft.com/office/powerpoint/2010/main" val="2389333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9000"/>
            <a:lum/>
          </a:blip>
          <a:srcRect/>
          <a:stretch>
            <a:fillRect t="-11000" b="-1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C58BD1-0101-4448-A89C-D71E439560DF}" type="datetimeFigureOut">
              <a:rPr lang="en-GB" smtClean="0"/>
              <a:t>02/11/2023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0EF06D-DE26-431D-8642-7B86B7C1B4D2}" type="slidenum">
              <a:rPr lang="en-GB" smtClean="0"/>
              <a:t>‹#›</a:t>
            </a:fld>
            <a:endParaRPr lang="en-GB"/>
          </a:p>
        </p:txBody>
      </p:sp>
    </p:spTree>
    <p:extLst>
      <p:ext uri="{BB962C8B-B14F-4D97-AF65-F5344CB8AC3E}">
        <p14:creationId xmlns:p14="http://schemas.microsoft.com/office/powerpoint/2010/main" val="819277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213321961"/>
              </p:ext>
            </p:extLst>
          </p:nvPr>
        </p:nvGraphicFramePr>
        <p:xfrm>
          <a:off x="251076" y="251380"/>
          <a:ext cx="11693654" cy="6152087"/>
        </p:xfrm>
        <a:graphic>
          <a:graphicData uri="http://schemas.openxmlformats.org/drawingml/2006/table">
            <a:tbl>
              <a:tblPr firstRow="1" bandRow="1">
                <a:tableStyleId>{5940675A-B579-460E-94D1-54222C63F5DA}</a:tableStyleId>
              </a:tblPr>
              <a:tblGrid>
                <a:gridCol w="1521502">
                  <a:extLst>
                    <a:ext uri="{9D8B030D-6E8A-4147-A177-3AD203B41FA5}">
                      <a16:colId xmlns:a16="http://schemas.microsoft.com/office/drawing/2014/main" val="3435926197"/>
                    </a:ext>
                  </a:extLst>
                </a:gridCol>
                <a:gridCol w="3265847">
                  <a:extLst>
                    <a:ext uri="{9D8B030D-6E8A-4147-A177-3AD203B41FA5}">
                      <a16:colId xmlns:a16="http://schemas.microsoft.com/office/drawing/2014/main" val="201684574"/>
                    </a:ext>
                  </a:extLst>
                </a:gridCol>
                <a:gridCol w="3492546">
                  <a:extLst>
                    <a:ext uri="{9D8B030D-6E8A-4147-A177-3AD203B41FA5}">
                      <a16:colId xmlns:a16="http://schemas.microsoft.com/office/drawing/2014/main" val="859284130"/>
                    </a:ext>
                  </a:extLst>
                </a:gridCol>
                <a:gridCol w="3413759">
                  <a:extLst>
                    <a:ext uri="{9D8B030D-6E8A-4147-A177-3AD203B41FA5}">
                      <a16:colId xmlns:a16="http://schemas.microsoft.com/office/drawing/2014/main" val="428722944"/>
                    </a:ext>
                  </a:extLst>
                </a:gridCol>
              </a:tblGrid>
              <a:tr h="482807">
                <a:tc>
                  <a:txBody>
                    <a:bodyPr/>
                    <a:lstStyle/>
                    <a:p>
                      <a:pPr algn="ctr"/>
                      <a:r>
                        <a:rPr lang="en-GB" sz="1400" b="1" dirty="0" smtClean="0">
                          <a:latin typeface="XCCW Joined 10a" panose="03050602040000000000" pitchFamily="66" charset="0"/>
                        </a:rPr>
                        <a:t>Year Group</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Term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Term </a:t>
                      </a:r>
                      <a:r>
                        <a:rPr lang="en-GB" sz="1400" b="1" dirty="0" smtClean="0">
                          <a:latin typeface="XCCW Joined 10a" panose="03050602040000000000" pitchFamily="66" charset="0"/>
                        </a:rPr>
                        <a:t>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Term 3</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5036113">
                <a:tc>
                  <a:txBody>
                    <a:bodyPr/>
                    <a:lstStyle/>
                    <a:p>
                      <a:pPr algn="ctr"/>
                      <a:r>
                        <a:rPr lang="en-GB" sz="1200" b="1" dirty="0" smtClean="0">
                          <a:latin typeface="XCCW Joined 10a" panose="03050602040000000000" pitchFamily="66" charset="0"/>
                        </a:rPr>
                        <a:t>EYFS</a:t>
                      </a:r>
                    </a:p>
                    <a:p>
                      <a:pPr algn="ctr"/>
                      <a:r>
                        <a:rPr lang="en-GB" sz="1200" b="1" dirty="0" smtClean="0">
                          <a:latin typeface="XCCW Joined 10a" panose="03050602040000000000" pitchFamily="66" charset="0"/>
                        </a:rPr>
                        <a:t>Solihull EYFS</a:t>
                      </a:r>
                      <a:r>
                        <a:rPr lang="en-GB" sz="1200" b="1" baseline="0" dirty="0" smtClean="0">
                          <a:latin typeface="XCCW Joined 10a" panose="03050602040000000000" pitchFamily="66" charset="0"/>
                        </a:rPr>
                        <a:t> Six Term Curriculum </a:t>
                      </a:r>
                    </a:p>
                    <a:p>
                      <a:pPr algn="ctr"/>
                      <a:r>
                        <a:rPr lang="en-GB" sz="1200" b="1" baseline="0" dirty="0" smtClean="0">
                          <a:latin typeface="XCCW Joined 10a" panose="03050602040000000000" pitchFamily="66" charset="0"/>
                        </a:rPr>
                        <a:t>(Nursery)</a:t>
                      </a:r>
                      <a:endParaRPr lang="en-GB" sz="1200" b="1" dirty="0" smtClean="0">
                        <a:latin typeface="XCCW Joined 10a" panose="03050602040000000000" pitchFamily="66" charset="0"/>
                      </a:endParaRPr>
                    </a:p>
                  </a:txBody>
                  <a:tcPr/>
                </a:tc>
                <a:tc>
                  <a:txBody>
                    <a:bodyPr/>
                    <a:lstStyle/>
                    <a:p>
                      <a:r>
                        <a:rPr lang="en-GB" sz="600" b="1" u="none" dirty="0" smtClean="0">
                          <a:latin typeface="XCCW Joined 10a" panose="03050602040000000000" pitchFamily="66" charset="0"/>
                        </a:rPr>
                        <a:t>The Natural World</a:t>
                      </a:r>
                    </a:p>
                    <a:p>
                      <a:pPr marL="171450" indent="-171450">
                        <a:buFont typeface="Arial" panose="020B0604020202020204" pitchFamily="34" charset="0"/>
                        <a:buChar char="•"/>
                      </a:pPr>
                      <a:r>
                        <a:rPr lang="en-GB" sz="600" dirty="0" smtClean="0">
                          <a:latin typeface="XCCW Joined 10a" panose="03050602040000000000" pitchFamily="66" charset="0"/>
                        </a:rPr>
                        <a:t>Use areas of the provision to explore objects through the senses, developing awareness of senses- sensory areas indoors and out.</a:t>
                      </a:r>
                    </a:p>
                    <a:p>
                      <a:pPr marL="171450" indent="-171450">
                        <a:buFont typeface="Arial" panose="020B0604020202020204" pitchFamily="34" charset="0"/>
                        <a:buChar char="•"/>
                      </a:pPr>
                      <a:r>
                        <a:rPr lang="en-GB" sz="600" dirty="0" smtClean="0">
                          <a:latin typeface="XCCW Joined 10a" panose="03050602040000000000" pitchFamily="66" charset="0"/>
                        </a:rPr>
                        <a:t>]Observe, model and develop questions about how humans move, feed, grow and use their senses, and talk about what they see, hear etc.</a:t>
                      </a:r>
                    </a:p>
                    <a:p>
                      <a:pPr marL="171450" indent="-171450">
                        <a:buFont typeface="Arial" panose="020B0604020202020204" pitchFamily="34" charset="0"/>
                        <a:buChar char="•"/>
                      </a:pPr>
                      <a:r>
                        <a:rPr lang="en-GB" sz="600" dirty="0" smtClean="0">
                          <a:latin typeface="XCCW Joined 10a" panose="03050602040000000000" pitchFamily="66" charset="0"/>
                        </a:rPr>
                        <a:t>Use daily routines and practices to support children to make observations and discuss daily change.</a:t>
                      </a:r>
                    </a:p>
                    <a:p>
                      <a:pPr marL="171450" indent="-171450">
                        <a:buFont typeface="Arial" panose="020B0604020202020204" pitchFamily="34" charset="0"/>
                        <a:buChar char="•"/>
                      </a:pPr>
                      <a:r>
                        <a:rPr lang="en-GB" sz="600" dirty="0" smtClean="0">
                          <a:latin typeface="XCCW Joined 10a" panose="03050602040000000000" pitchFamily="66" charset="0"/>
                        </a:rPr>
                        <a:t>Develop an understanding of growth through beginning to understand change over time, from birth in relation to themselves.</a:t>
                      </a:r>
                    </a:p>
                    <a:p>
                      <a:pPr marL="171450" indent="-171450">
                        <a:buFont typeface="Arial" panose="020B0604020202020204" pitchFamily="34" charset="0"/>
                        <a:buChar char="•"/>
                      </a:pPr>
                      <a:r>
                        <a:rPr lang="en-GB" sz="600" dirty="0" smtClean="0">
                          <a:latin typeface="XCCW Joined 10a" panose="03050602040000000000" pitchFamily="66" charset="0"/>
                        </a:rPr>
                        <a:t>Begin to talk about the weather- developing language to describe what is seen/heard/felt</a:t>
                      </a:r>
                    </a:p>
                    <a:p>
                      <a:pPr marL="171450" indent="-171450">
                        <a:buFont typeface="Arial" panose="020B0604020202020204" pitchFamily="34" charset="0"/>
                        <a:buChar char="•"/>
                      </a:pPr>
                      <a:r>
                        <a:rPr lang="en-GB" sz="600" dirty="0" smtClean="0">
                          <a:latin typeface="XCCW Joined 10a" panose="03050602040000000000" pitchFamily="66" charset="0"/>
                        </a:rPr>
                        <a:t>Raise an awareness of the seasons (autumn/winter)</a:t>
                      </a:r>
                    </a:p>
                    <a:p>
                      <a:pPr marL="171450" indent="-171450">
                        <a:buFont typeface="Arial" panose="020B0604020202020204" pitchFamily="34" charset="0"/>
                        <a:buChar char="•"/>
                      </a:pPr>
                      <a:r>
                        <a:rPr lang="en-GB" sz="600" dirty="0" smtClean="0">
                          <a:latin typeface="XCCW Joined 10a" panose="03050602040000000000" pitchFamily="66" charset="0"/>
                        </a:rPr>
                        <a:t>Observe changes in weather and nature during this time.</a:t>
                      </a:r>
                    </a:p>
                    <a:p>
                      <a:pPr marL="171450" indent="-171450">
                        <a:buFont typeface="Arial" panose="020B0604020202020204" pitchFamily="34" charset="0"/>
                        <a:buChar char="•"/>
                      </a:pPr>
                      <a:r>
                        <a:rPr lang="en-GB" sz="600" dirty="0" smtClean="0">
                          <a:latin typeface="XCCW Joined 10a" panose="03050602040000000000" pitchFamily="66" charset="0"/>
                        </a:rPr>
                        <a:t>Begin to sort objects, clothes for different types of weather, indoor and outdoor equipment etc.</a:t>
                      </a:r>
                    </a:p>
                    <a:p>
                      <a:pPr marL="171450" indent="-171450">
                        <a:buFont typeface="Arial" panose="020B0604020202020204" pitchFamily="34" charset="0"/>
                        <a:buChar char="•"/>
                      </a:pPr>
                      <a:r>
                        <a:rPr lang="en-GB" sz="600" dirty="0" smtClean="0">
                          <a:latin typeface="XCCW Joined 10a" panose="03050602040000000000" pitchFamily="66" charset="0"/>
                        </a:rPr>
                        <a:t>Raise an awareness of light and dark comparing and contrasting similarities and differences through the use of stories, photographs, films, sorting nocturnal and diurnal animals and activities.</a:t>
                      </a:r>
                    </a:p>
                    <a:p>
                      <a:pPr marL="171450" indent="-171450">
                        <a:buFont typeface="Arial" panose="020B0604020202020204" pitchFamily="34" charset="0"/>
                        <a:buChar char="•"/>
                      </a:pPr>
                      <a:r>
                        <a:rPr lang="en-GB" sz="600" dirty="0" smtClean="0">
                          <a:latin typeface="XCCW Joined 10a" panose="03050602040000000000" pitchFamily="66" charset="0"/>
                        </a:rPr>
                        <a:t>Explore sounds and images in relation to day and night, light and dark (stories, puppets, musical theatre).</a:t>
                      </a:r>
                    </a:p>
                    <a:p>
                      <a:pPr marL="171450" indent="-171450">
                        <a:buFont typeface="Arial" panose="020B0604020202020204" pitchFamily="34" charset="0"/>
                        <a:buChar char="•"/>
                      </a:pPr>
                      <a:r>
                        <a:rPr lang="en-GB" sz="600" dirty="0" smtClean="0">
                          <a:latin typeface="XCCW Joined 10a" panose="03050602040000000000" pitchFamily="66" charset="0"/>
                        </a:rPr>
                        <a:t>Begin to be aware of the sequence of the days of the week and what happens in school/ at home on different days.</a:t>
                      </a:r>
                    </a:p>
                    <a:p>
                      <a:pPr marL="171450" indent="-171450">
                        <a:buFont typeface="Arial" panose="020B0604020202020204" pitchFamily="34" charset="0"/>
                        <a:buChar char="•"/>
                      </a:pPr>
                      <a:r>
                        <a:rPr lang="en-GB" sz="600" dirty="0" smtClean="0">
                          <a:latin typeface="XCCW Joined 10a" panose="03050602040000000000" pitchFamily="66" charset="0"/>
                        </a:rPr>
                        <a:t>Talk about, look at books and use vocabulary linked to body parts and animal bodies.</a:t>
                      </a:r>
                    </a:p>
                    <a:p>
                      <a:pPr marL="171450" indent="-171450">
                        <a:buFont typeface="Arial" panose="020B0604020202020204" pitchFamily="34" charset="0"/>
                        <a:buChar char="•"/>
                      </a:pPr>
                      <a:r>
                        <a:rPr lang="en-GB" sz="600" dirty="0" smtClean="0">
                          <a:latin typeface="XCCW Joined 10a" panose="03050602040000000000" pitchFamily="66" charset="0"/>
                        </a:rPr>
                        <a:t>Observe and draw pictures of animals e.g. nursery and own pets</a:t>
                      </a:r>
                    </a:p>
                    <a:p>
                      <a:pPr marL="171450" indent="-171450">
                        <a:buFont typeface="Arial" panose="020B0604020202020204" pitchFamily="34" charset="0"/>
                        <a:buChar char="•"/>
                      </a:pPr>
                      <a:r>
                        <a:rPr lang="en-GB" sz="600" dirty="0" smtClean="0">
                          <a:latin typeface="XCCW Joined 10a" panose="03050602040000000000" pitchFamily="66" charset="0"/>
                        </a:rPr>
                        <a:t>Observe and draw plants in the learning environment.</a:t>
                      </a:r>
                      <a:endParaRPr lang="en-GB" sz="600" dirty="0">
                        <a:latin typeface="XCCW Joined 10a" panose="03050602040000000000" pitchFamily="66" charset="0"/>
                      </a:endParaRPr>
                    </a:p>
                  </a:txBody>
                  <a:tcPr/>
                </a:tc>
                <a:tc>
                  <a:txBody>
                    <a:bodyPr/>
                    <a:lstStyle/>
                    <a:p>
                      <a:pPr marL="0" indent="0">
                        <a:buFont typeface="Arial" panose="020B0604020202020204" pitchFamily="34" charset="0"/>
                        <a:buNone/>
                      </a:pPr>
                      <a:r>
                        <a:rPr lang="en-GB" sz="600" b="1" dirty="0" smtClean="0">
                          <a:latin typeface="XCCW Joined 10a" panose="03050602040000000000" pitchFamily="66" charset="0"/>
                        </a:rPr>
                        <a:t>The Natural World</a:t>
                      </a:r>
                    </a:p>
                    <a:p>
                      <a:pPr marL="171450" indent="-171450">
                        <a:buFont typeface="Arial" panose="020B0604020202020204" pitchFamily="34" charset="0"/>
                        <a:buChar char="•"/>
                      </a:pPr>
                      <a:r>
                        <a:rPr lang="en-GB" sz="600" b="0" dirty="0" smtClean="0">
                          <a:latin typeface="XCCW Joined 10a" panose="03050602040000000000" pitchFamily="66" charset="0"/>
                        </a:rPr>
                        <a:t>Use the environment to introduce children to change and the passage of time through the seasons to explore aspects and changes from winter to spring.</a:t>
                      </a:r>
                    </a:p>
                    <a:p>
                      <a:pPr marL="171450" indent="-171450">
                        <a:buFont typeface="Arial" panose="020B0604020202020204" pitchFamily="34" charset="0"/>
                        <a:buChar char="•"/>
                      </a:pPr>
                      <a:r>
                        <a:rPr lang="en-GB" sz="600" b="0" dirty="0" smtClean="0">
                          <a:latin typeface="XCCW Joined 10a" panose="03050602040000000000" pitchFamily="66" charset="0"/>
                        </a:rPr>
                        <a:t>Support children with identifying growth, decay and changes.</a:t>
                      </a:r>
                    </a:p>
                    <a:p>
                      <a:pPr marL="171450" indent="-171450">
                        <a:buFont typeface="Arial" panose="020B0604020202020204" pitchFamily="34" charset="0"/>
                        <a:buChar char="•"/>
                      </a:pPr>
                      <a:r>
                        <a:rPr lang="en-GB" sz="600" b="0" dirty="0" smtClean="0">
                          <a:latin typeface="XCCW Joined 10a" panose="03050602040000000000" pitchFamily="66" charset="0"/>
                        </a:rPr>
                        <a:t>Investigate ways to keep healthy – humans, animals</a:t>
                      </a:r>
                    </a:p>
                    <a:p>
                      <a:pPr marL="171450" indent="-171450">
                        <a:buFont typeface="Arial" panose="020B0604020202020204" pitchFamily="34" charset="0"/>
                        <a:buChar char="•"/>
                      </a:pPr>
                      <a:r>
                        <a:rPr lang="en-GB" sz="600" b="0" dirty="0" smtClean="0">
                          <a:latin typeface="XCCW Joined 10a" panose="03050602040000000000" pitchFamily="66" charset="0"/>
                        </a:rPr>
                        <a:t>Observe and draw seasonal changes</a:t>
                      </a:r>
                    </a:p>
                    <a:p>
                      <a:pPr marL="171450" indent="-171450">
                        <a:buFont typeface="Arial" panose="020B0604020202020204" pitchFamily="34" charset="0"/>
                        <a:buChar char="•"/>
                      </a:pPr>
                      <a:r>
                        <a:rPr lang="en-GB" sz="600" b="0" dirty="0" smtClean="0">
                          <a:latin typeface="XCCW Joined 10a" panose="03050602040000000000" pitchFamily="66" charset="0"/>
                        </a:rPr>
                        <a:t>Observe and record changes to living things.</a:t>
                      </a:r>
                    </a:p>
                    <a:p>
                      <a:pPr marL="171450" indent="-171450">
                        <a:buFont typeface="Arial" panose="020B0604020202020204" pitchFamily="34" charset="0"/>
                        <a:buChar char="•"/>
                      </a:pPr>
                      <a:r>
                        <a:rPr lang="en-GB" sz="600" b="0" dirty="0" smtClean="0">
                          <a:latin typeface="XCCW Joined 10a" panose="03050602040000000000" pitchFamily="66" charset="0"/>
                        </a:rPr>
                        <a:t>Experience plant growth, communicating what is seen and what is happening…e.g. plant a seed on Monday, Wed, Friday and display to see changes –and refer back [spot the difference]</a:t>
                      </a:r>
                    </a:p>
                    <a:p>
                      <a:pPr marL="171450" indent="-171450">
                        <a:buFont typeface="Arial" panose="020B0604020202020204" pitchFamily="34" charset="0"/>
                        <a:buChar char="•"/>
                      </a:pPr>
                      <a:r>
                        <a:rPr lang="en-GB" sz="600" b="0" dirty="0" smtClean="0">
                          <a:latin typeface="XCCW Joined 10a" panose="03050602040000000000" pitchFamily="66" charset="0"/>
                        </a:rPr>
                        <a:t>Recognise and talk about changes in the weather and the impact of this on our way of life. Describe what you see, feel, hear when you go outside when it is windy, raining, sunny, frosty etc. – take photos and draw pictures for future reference</a:t>
                      </a:r>
                    </a:p>
                    <a:p>
                      <a:pPr marL="171450" indent="-171450">
                        <a:buFont typeface="Arial" panose="020B0604020202020204" pitchFamily="34" charset="0"/>
                        <a:buChar char="•"/>
                      </a:pPr>
                      <a:r>
                        <a:rPr lang="en-GB" sz="600" b="0" dirty="0" smtClean="0">
                          <a:latin typeface="XCCW Joined 10a" panose="03050602040000000000" pitchFamily="66" charset="0"/>
                        </a:rPr>
                        <a:t>Learn about, read and research how to care for living things and the environment.</a:t>
                      </a:r>
                    </a:p>
                    <a:p>
                      <a:pPr marL="171450" indent="-171450">
                        <a:buFont typeface="Arial" panose="020B0604020202020204" pitchFamily="34" charset="0"/>
                        <a:buChar char="•"/>
                      </a:pPr>
                      <a:r>
                        <a:rPr lang="en-GB" sz="600" b="0" dirty="0" smtClean="0">
                          <a:latin typeface="XCCW Joined 10a" panose="03050602040000000000" pitchFamily="66" charset="0"/>
                        </a:rPr>
                        <a:t>Begin to conduct own experiments, such as plants without water, where does the puddle go? What happens to fruit over time</a:t>
                      </a:r>
                      <a:r>
                        <a:rPr lang="en-GB" sz="600" b="0" baseline="0" dirty="0" smtClean="0">
                          <a:latin typeface="XCCW Joined 10a" panose="03050602040000000000" pitchFamily="66" charset="0"/>
                        </a:rPr>
                        <a:t> </a:t>
                      </a:r>
                      <a:r>
                        <a:rPr lang="en-GB" sz="600" b="0" baseline="0" dirty="0" err="1" smtClean="0">
                          <a:latin typeface="XCCW Joined 10a" panose="03050602040000000000" pitchFamily="66" charset="0"/>
                        </a:rPr>
                        <a:t>e</a:t>
                      </a:r>
                      <a:r>
                        <a:rPr lang="en-GB" sz="600" b="0" dirty="0" err="1" smtClean="0">
                          <a:latin typeface="XCCW Joined 10a" panose="03050602040000000000" pitchFamily="66" charset="0"/>
                        </a:rPr>
                        <a:t>tc</a:t>
                      </a:r>
                      <a:r>
                        <a:rPr lang="en-GB" sz="600" b="0" dirty="0" smtClean="0">
                          <a:latin typeface="XCCW Joined 10a" panose="03050602040000000000" pitchFamily="66" charset="0"/>
                        </a:rPr>
                        <a:t>?</a:t>
                      </a:r>
                    </a:p>
                    <a:p>
                      <a:pPr marL="171450" indent="-171450">
                        <a:buFont typeface="Arial" panose="020B0604020202020204" pitchFamily="34" charset="0"/>
                        <a:buChar char="•"/>
                      </a:pPr>
                      <a:r>
                        <a:rPr lang="en-GB" sz="600" b="0" dirty="0" smtClean="0">
                          <a:latin typeface="XCCW Joined 10a" panose="03050602040000000000" pitchFamily="66" charset="0"/>
                        </a:rPr>
                        <a:t>Understand, describe and draw features of other environments through events, experiences, stories, photographs, e.g. local shops, countryside, structures, other countries</a:t>
                      </a:r>
                    </a:p>
                    <a:p>
                      <a:pPr marL="0" indent="0">
                        <a:buFont typeface="Arial" panose="020B0604020202020204" pitchFamily="34" charset="0"/>
                        <a:buNone/>
                      </a:pPr>
                      <a:r>
                        <a:rPr lang="en-GB" sz="600" b="1" dirty="0" smtClean="0">
                          <a:latin typeface="XCCW Joined 10a" panose="03050602040000000000" pitchFamily="66" charset="0"/>
                        </a:rPr>
                        <a:t>Materials</a:t>
                      </a:r>
                    </a:p>
                    <a:p>
                      <a:pPr marL="171450" indent="-171450">
                        <a:buFont typeface="Arial" panose="020B0604020202020204" pitchFamily="34" charset="0"/>
                        <a:buChar char="•"/>
                      </a:pPr>
                      <a:r>
                        <a:rPr lang="en-GB" sz="600" dirty="0" smtClean="0">
                          <a:latin typeface="XCCW Joined 10a" panose="03050602040000000000" pitchFamily="66" charset="0"/>
                        </a:rPr>
                        <a:t>Observe and manipulate a range of materials, natural and man-made describing, asking questions, comparing and contrasting similarities and differences.</a:t>
                      </a:r>
                    </a:p>
                    <a:p>
                      <a:pPr marL="171450" indent="-171450">
                        <a:buFont typeface="Arial" panose="020B0604020202020204" pitchFamily="34" charset="0"/>
                        <a:buChar char="•"/>
                      </a:pPr>
                      <a:r>
                        <a:rPr lang="en-GB" sz="600" dirty="0" smtClean="0">
                          <a:latin typeface="XCCW Joined 10a" panose="03050602040000000000" pitchFamily="66" charset="0"/>
                        </a:rPr>
                        <a:t>Provide opportunities to observe things closely through a variety of means, including magnifiers and photographs.</a:t>
                      </a:r>
                    </a:p>
                    <a:p>
                      <a:pPr marL="171450" indent="-171450">
                        <a:buFont typeface="Arial" panose="020B0604020202020204" pitchFamily="34" charset="0"/>
                        <a:buChar char="•"/>
                      </a:pPr>
                      <a:r>
                        <a:rPr lang="en-GB" sz="600" dirty="0" smtClean="0">
                          <a:latin typeface="XCCW Joined 10a" panose="03050602040000000000" pitchFamily="66" charset="0"/>
                        </a:rPr>
                        <a:t>Show curiosity when exploring a variety of materials using the senses e.g. smelly playdough, adding spaghetti to the water tray, making gloop –describing observations</a:t>
                      </a:r>
                    </a:p>
                    <a:p>
                      <a:pPr marL="171450" indent="-171450">
                        <a:buFont typeface="Arial" panose="020B0604020202020204" pitchFamily="34" charset="0"/>
                        <a:buChar char="•"/>
                      </a:pPr>
                      <a:r>
                        <a:rPr lang="en-GB" sz="600" dirty="0" smtClean="0">
                          <a:latin typeface="XCCW Joined 10a" panose="03050602040000000000" pitchFamily="66" charset="0"/>
                        </a:rPr>
                        <a:t>Provide hands on and real experiences for children to observe and discuss that everyday materials change e.g. when cooled, heated, frozen, melted, liquid, solid, hard, and soft.</a:t>
                      </a:r>
                    </a:p>
                    <a:p>
                      <a:pPr marL="171450" indent="-171450">
                        <a:buFont typeface="Arial" panose="020B0604020202020204" pitchFamily="34" charset="0"/>
                        <a:buChar char="•"/>
                      </a:pPr>
                      <a:r>
                        <a:rPr lang="en-GB" sz="600" dirty="0" smtClean="0">
                          <a:latin typeface="XCCW Joined 10a" panose="03050602040000000000" pitchFamily="66" charset="0"/>
                        </a:rPr>
                        <a:t>Talk about and sort a range of materials by one criterion with growing confidence, hard soft, liquid or solid.</a:t>
                      </a:r>
                    </a:p>
                    <a:p>
                      <a:pPr marL="171450" indent="-171450">
                        <a:buFont typeface="Arial" panose="020B0604020202020204" pitchFamily="34" charset="0"/>
                        <a:buChar char="•"/>
                      </a:pPr>
                      <a:r>
                        <a:rPr lang="en-GB" sz="600" dirty="0" smtClean="0">
                          <a:latin typeface="XCCW Joined 10a" panose="03050602040000000000" pitchFamily="66" charset="0"/>
                        </a:rPr>
                        <a:t>Look at recycling/reusable objects, objects with the same properties</a:t>
                      </a:r>
                    </a:p>
                    <a:p>
                      <a:pPr marL="171450" indent="-171450">
                        <a:buFont typeface="Arial" panose="020B0604020202020204" pitchFamily="34" charset="0"/>
                        <a:buChar char="•"/>
                      </a:pPr>
                      <a:r>
                        <a:rPr lang="en-GB" sz="600" dirty="0" smtClean="0">
                          <a:latin typeface="XCCW Joined 10a" panose="03050602040000000000" pitchFamily="66" charset="0"/>
                        </a:rPr>
                        <a:t>Beginning to show understanding of cause/effect relationships – melting chocolate or heating eggs</a:t>
                      </a:r>
                    </a:p>
                    <a:p>
                      <a:pPr marL="171450" indent="-171450">
                        <a:buFont typeface="Arial" panose="020B0604020202020204" pitchFamily="34" charset="0"/>
                        <a:buChar char="•"/>
                      </a:pPr>
                      <a:r>
                        <a:rPr lang="en-GB" sz="600" dirty="0" smtClean="0">
                          <a:latin typeface="XCCW Joined 10a" panose="03050602040000000000" pitchFamily="66" charset="0"/>
                        </a:rPr>
                        <a:t>Observe and discuss changes to materials over time and how some materials decay, communicating what is seen and what is happening using appropriate vocabulary.</a:t>
                      </a:r>
                    </a:p>
                    <a:p>
                      <a:pPr marL="171450" indent="-171450">
                        <a:buFont typeface="Arial" panose="020B0604020202020204" pitchFamily="34" charset="0"/>
                        <a:buChar char="•"/>
                      </a:pPr>
                      <a:r>
                        <a:rPr lang="en-GB" sz="600" dirty="0" smtClean="0">
                          <a:latin typeface="XCCW Joined 10a" panose="03050602040000000000" pitchFamily="66" charset="0"/>
                        </a:rPr>
                        <a:t>Begin to conduct own experiments, such as floating and sinking, wet and dry.</a:t>
                      </a:r>
                    </a:p>
                    <a:p>
                      <a:pPr marL="171450" indent="-171450">
                        <a:buFont typeface="Arial" panose="020B0604020202020204" pitchFamily="34" charset="0"/>
                        <a:buChar char="•"/>
                      </a:pPr>
                      <a:endParaRPr lang="en-GB" sz="600" dirty="0">
                        <a:latin typeface="XCCW Joined 10a" panose="03050602040000000000" pitchFamily="66" charset="0"/>
                      </a:endParaRPr>
                    </a:p>
                  </a:txBody>
                  <a:tcPr/>
                </a:tc>
                <a:tc>
                  <a:txBody>
                    <a:bodyPr/>
                    <a:lstStyle/>
                    <a:p>
                      <a:pPr marL="0" indent="0">
                        <a:buFont typeface="Arial" panose="020B0604020202020204" pitchFamily="34" charset="0"/>
                        <a:buNone/>
                      </a:pPr>
                      <a:r>
                        <a:rPr lang="en-GB" sz="600" b="1" dirty="0" smtClean="0">
                          <a:latin typeface="XCCW Joined 10a" panose="03050602040000000000" pitchFamily="66" charset="0"/>
                        </a:rPr>
                        <a:t>Past and Present </a:t>
                      </a:r>
                    </a:p>
                    <a:p>
                      <a:pPr marL="171450" indent="-171450">
                        <a:buFont typeface="Arial" panose="020B0604020202020204" pitchFamily="34" charset="0"/>
                        <a:buChar char="•"/>
                      </a:pPr>
                      <a:r>
                        <a:rPr lang="en-GB" sz="600" dirty="0" smtClean="0">
                          <a:latin typeface="XCCW Joined 10a" panose="03050602040000000000" pitchFamily="66" charset="0"/>
                        </a:rPr>
                        <a:t>Explore and discuss a range of time lines and life cycles e.g. life cycle of animal, sequence of events, etc. </a:t>
                      </a:r>
                    </a:p>
                    <a:p>
                      <a:pPr marL="171450" indent="-171450">
                        <a:buFont typeface="Arial" panose="020B0604020202020204" pitchFamily="34" charset="0"/>
                        <a:buChar char="•"/>
                      </a:pPr>
                      <a:r>
                        <a:rPr lang="en-GB" sz="600" dirty="0" smtClean="0">
                          <a:latin typeface="XCCW Joined 10a" panose="03050602040000000000" pitchFamily="66" charset="0"/>
                        </a:rPr>
                        <a:t>Continue to explore change and the passage of time through changes from spring to summers. </a:t>
                      </a:r>
                    </a:p>
                    <a:p>
                      <a:pPr marL="0" indent="0">
                        <a:buFont typeface="Arial" panose="020B0604020202020204" pitchFamily="34" charset="0"/>
                        <a:buNone/>
                      </a:pPr>
                      <a:r>
                        <a:rPr lang="en-GB" sz="600" b="1" dirty="0" smtClean="0">
                          <a:latin typeface="XCCW Joined 10a" panose="03050602040000000000" pitchFamily="66" charset="0"/>
                        </a:rPr>
                        <a:t>The Natural World </a:t>
                      </a:r>
                      <a:endParaRPr lang="en-GB" sz="600" b="0" dirty="0" smtClean="0">
                        <a:latin typeface="XCCW Joined 10a" panose="03050602040000000000" pitchFamily="66" charset="0"/>
                      </a:endParaRPr>
                    </a:p>
                    <a:p>
                      <a:pPr marL="171450" indent="-171450">
                        <a:buFont typeface="Arial" panose="020B0604020202020204" pitchFamily="34" charset="0"/>
                        <a:buChar char="•"/>
                      </a:pPr>
                      <a:r>
                        <a:rPr lang="en-GB" sz="600" dirty="0" smtClean="0">
                          <a:latin typeface="XCCW Joined 10a" panose="03050602040000000000" pitchFamily="66" charset="0"/>
                        </a:rPr>
                        <a:t>Provide opportunities for access to the wider setting and the local area, e.g. walks, visits etc. to notice and recall features and use previously modelled vocabulary </a:t>
                      </a:r>
                    </a:p>
                    <a:p>
                      <a:pPr marL="171450" indent="-171450">
                        <a:buFont typeface="Arial" panose="020B0604020202020204" pitchFamily="34" charset="0"/>
                        <a:buChar char="•"/>
                      </a:pPr>
                      <a:r>
                        <a:rPr lang="en-GB" sz="600" dirty="0" smtClean="0">
                          <a:latin typeface="XCCW Joined 10a" panose="03050602040000000000" pitchFamily="66" charset="0"/>
                        </a:rPr>
                        <a:t>Continue to raise an awareness of environmental print e.g. road signs, traffic signs, street names, etc. </a:t>
                      </a:r>
                    </a:p>
                    <a:p>
                      <a:pPr marL="171450" indent="-171450">
                        <a:buFont typeface="Arial" panose="020B0604020202020204" pitchFamily="34" charset="0"/>
                        <a:buChar char="•"/>
                      </a:pPr>
                      <a:r>
                        <a:rPr lang="en-GB" sz="600" dirty="0" smtClean="0">
                          <a:latin typeface="XCCW Joined 10a" panose="03050602040000000000" pitchFamily="66" charset="0"/>
                        </a:rPr>
                        <a:t>Develop vocabulary in relation to people and places – land, sea, river, post box, sign, crossing, school crossing patrol, police, cook, office, nature, habitat, pollution… </a:t>
                      </a:r>
                    </a:p>
                    <a:p>
                      <a:pPr marL="171450" indent="-171450">
                        <a:buFont typeface="Arial" panose="020B0604020202020204" pitchFamily="34" charset="0"/>
                        <a:buChar char="•"/>
                      </a:pPr>
                      <a:r>
                        <a:rPr lang="en-GB" sz="600" dirty="0" smtClean="0">
                          <a:latin typeface="XCCW Joined 10a" panose="03050602040000000000" pitchFamily="66" charset="0"/>
                        </a:rPr>
                        <a:t>Develop simple mapping skills through journeys in relation to the learning opportunities e.g. 3D model of 2D picture, woodland walk, etc. </a:t>
                      </a:r>
                    </a:p>
                    <a:p>
                      <a:pPr marL="171450" indent="-171450">
                        <a:buFont typeface="Arial" panose="020B0604020202020204" pitchFamily="34" charset="0"/>
                        <a:buChar char="•"/>
                      </a:pPr>
                      <a:r>
                        <a:rPr lang="en-GB" sz="600" dirty="0" smtClean="0">
                          <a:latin typeface="XCCW Joined 10a" panose="03050602040000000000" pitchFamily="66" charset="0"/>
                        </a:rPr>
                        <a:t>Begin to identify similarities and differences between features of the local environment </a:t>
                      </a:r>
                    </a:p>
                    <a:p>
                      <a:pPr marL="171450" indent="-171450">
                        <a:buFont typeface="Arial" panose="020B0604020202020204" pitchFamily="34" charset="0"/>
                        <a:buChar char="•"/>
                      </a:pPr>
                      <a:r>
                        <a:rPr lang="en-GB" sz="600" dirty="0" smtClean="0">
                          <a:latin typeface="XCCW Joined 10a" panose="03050602040000000000" pitchFamily="66" charset="0"/>
                        </a:rPr>
                        <a:t>Discuss the need to care for the local environment. </a:t>
                      </a:r>
                    </a:p>
                    <a:p>
                      <a:pPr marL="171450" indent="-171450">
                        <a:buFont typeface="Arial" panose="020B0604020202020204" pitchFamily="34" charset="0"/>
                        <a:buChar char="•"/>
                      </a:pPr>
                      <a:r>
                        <a:rPr lang="en-GB" sz="600" dirty="0" smtClean="0">
                          <a:latin typeface="XCCW Joined 10a" panose="03050602040000000000" pitchFamily="66" charset="0"/>
                        </a:rPr>
                        <a:t>Comment on and ask questions about the natural world. </a:t>
                      </a:r>
                    </a:p>
                    <a:p>
                      <a:pPr marL="171450" indent="-171450">
                        <a:buFont typeface="Arial" panose="020B0604020202020204" pitchFamily="34" charset="0"/>
                        <a:buChar char="•"/>
                      </a:pPr>
                      <a:r>
                        <a:rPr lang="en-GB" sz="600" dirty="0" smtClean="0">
                          <a:latin typeface="XCCW Joined 10a" panose="03050602040000000000" pitchFamily="66" charset="0"/>
                        </a:rPr>
                        <a:t>Explore the summer season, take time to look and draw changes. </a:t>
                      </a:r>
                    </a:p>
                    <a:p>
                      <a:pPr marL="171450" indent="-171450">
                        <a:buFont typeface="Arial" panose="020B0604020202020204" pitchFamily="34" charset="0"/>
                        <a:buChar char="•"/>
                      </a:pPr>
                      <a:r>
                        <a:rPr lang="en-GB" sz="600" dirty="0" smtClean="0">
                          <a:latin typeface="XCCW Joined 10a" panose="03050602040000000000" pitchFamily="66" charset="0"/>
                        </a:rPr>
                        <a:t>Provide opportunities for planting seeds and growing over time. </a:t>
                      </a:r>
                    </a:p>
                    <a:p>
                      <a:pPr marL="171450" indent="-171450">
                        <a:buFont typeface="Arial" panose="020B0604020202020204" pitchFamily="34" charset="0"/>
                        <a:buChar char="•"/>
                      </a:pPr>
                      <a:r>
                        <a:rPr lang="en-GB" sz="600" dirty="0" smtClean="0">
                          <a:latin typeface="XCCW Joined 10a" panose="03050602040000000000" pitchFamily="66" charset="0"/>
                        </a:rPr>
                        <a:t>Observe and draw results. </a:t>
                      </a:r>
                    </a:p>
                    <a:p>
                      <a:pPr marL="171450" indent="-171450">
                        <a:buFont typeface="Arial" panose="020B0604020202020204" pitchFamily="34" charset="0"/>
                        <a:buChar char="•"/>
                      </a:pPr>
                      <a:r>
                        <a:rPr lang="en-GB" sz="600" dirty="0" smtClean="0">
                          <a:latin typeface="XCCW Joined 10a" panose="03050602040000000000" pitchFamily="66" charset="0"/>
                        </a:rPr>
                        <a:t>Developing understanding of new life, link to seasons-consider local sources of wildlife; caterpillars, tadpoles. </a:t>
                      </a:r>
                    </a:p>
                    <a:p>
                      <a:pPr marL="171450" indent="-171450">
                        <a:buFont typeface="Arial" panose="020B0604020202020204" pitchFamily="34" charset="0"/>
                        <a:buChar char="•"/>
                      </a:pPr>
                      <a:r>
                        <a:rPr lang="en-GB" sz="600" dirty="0" smtClean="0">
                          <a:latin typeface="XCCW Joined 10a" panose="03050602040000000000" pitchFamily="66" charset="0"/>
                        </a:rPr>
                        <a:t>Continue to demonstrate knowledge of, and show care and concern for, living things.</a:t>
                      </a:r>
                    </a:p>
                    <a:p>
                      <a:pPr marL="171450" indent="-171450">
                        <a:buFont typeface="Arial" panose="020B0604020202020204" pitchFamily="34" charset="0"/>
                        <a:buChar char="•"/>
                      </a:pPr>
                      <a:r>
                        <a:rPr lang="en-GB" sz="600" dirty="0" smtClean="0">
                          <a:latin typeface="XCCW Joined 10a" panose="03050602040000000000" pitchFamily="66" charset="0"/>
                        </a:rPr>
                        <a:t>Examine animals to observe characteristics and features, see animals including insects in their natural habitats or manufactured habitats e.g., sea life centre, zoo, farm etc.</a:t>
                      </a:r>
                    </a:p>
                    <a:p>
                      <a:pPr marL="171450" indent="-171450">
                        <a:buFont typeface="Arial" panose="020B0604020202020204" pitchFamily="34" charset="0"/>
                        <a:buChar char="•"/>
                      </a:pPr>
                      <a:r>
                        <a:rPr lang="en-GB" sz="600" dirty="0" smtClean="0">
                          <a:latin typeface="XCCW Joined 10a" panose="03050602040000000000" pitchFamily="66" charset="0"/>
                        </a:rPr>
                        <a:t>Observe, draw and ask questions about how a variety of animals and insects move, feed, grow, and talk about what they find out and see (Use adults as sources of information and learning) </a:t>
                      </a:r>
                    </a:p>
                    <a:p>
                      <a:pPr marL="171450" indent="-171450">
                        <a:buFont typeface="Arial" panose="020B0604020202020204" pitchFamily="34" charset="0"/>
                        <a:buChar char="•"/>
                      </a:pPr>
                      <a:r>
                        <a:rPr lang="en-GB" sz="600" dirty="0" smtClean="0">
                          <a:latin typeface="XCCW Joined 10a" panose="03050602040000000000" pitchFamily="66" charset="0"/>
                        </a:rPr>
                        <a:t>Use parents’ and expert knowledge (vet, farmer) to extend children’s experiences of the world.</a:t>
                      </a:r>
                    </a:p>
                    <a:p>
                      <a:pPr marL="171450" indent="-171450">
                        <a:buFont typeface="Arial" panose="020B0604020202020204" pitchFamily="34" charset="0"/>
                        <a:buChar char="•"/>
                      </a:pPr>
                      <a:r>
                        <a:rPr lang="en-GB" sz="600" dirty="0" smtClean="0">
                          <a:latin typeface="XCCW Joined 10a" panose="03050602040000000000" pitchFamily="66" charset="0"/>
                        </a:rPr>
                        <a:t>Describe and record simple sequence of events in a life cycle. </a:t>
                      </a:r>
                    </a:p>
                    <a:p>
                      <a:pPr marL="171450" indent="-171450">
                        <a:buFont typeface="Arial" panose="020B0604020202020204" pitchFamily="34" charset="0"/>
                        <a:buChar char="•"/>
                      </a:pPr>
                      <a:r>
                        <a:rPr lang="en-GB" sz="600" dirty="0" smtClean="0">
                          <a:latin typeface="XCCW Joined 10a" panose="03050602040000000000" pitchFamily="66" charset="0"/>
                        </a:rPr>
                        <a:t>Showing care and concern for animals and understanding what they need </a:t>
                      </a:r>
                    </a:p>
                    <a:p>
                      <a:pPr marL="171450" indent="-171450">
                        <a:buFont typeface="Arial" panose="020B0604020202020204" pitchFamily="34" charset="0"/>
                        <a:buChar char="•"/>
                      </a:pPr>
                      <a:r>
                        <a:rPr lang="en-GB" sz="600" dirty="0" smtClean="0">
                          <a:latin typeface="XCCW Joined 10a" panose="03050602040000000000" pitchFamily="66" charset="0"/>
                        </a:rPr>
                        <a:t>Begin to show understanding of cause/effect relationships and predict what might happen-not feeding or looking after animals </a:t>
                      </a:r>
                    </a:p>
                    <a:p>
                      <a:pPr marL="0" indent="0">
                        <a:buFont typeface="Arial" panose="020B0604020202020204" pitchFamily="34" charset="0"/>
                        <a:buNone/>
                      </a:pPr>
                      <a:r>
                        <a:rPr lang="en-GB" sz="600" b="1" dirty="0" smtClean="0">
                          <a:latin typeface="XCCW Joined 10a" panose="03050602040000000000" pitchFamily="66" charset="0"/>
                        </a:rPr>
                        <a:t>Forces </a:t>
                      </a:r>
                    </a:p>
                    <a:p>
                      <a:pPr marL="171450" indent="-171450">
                        <a:buFont typeface="Arial" panose="020B0604020202020204" pitchFamily="34" charset="0"/>
                        <a:buChar char="•"/>
                      </a:pPr>
                      <a:r>
                        <a:rPr lang="en-GB" sz="600" dirty="0" smtClean="0">
                          <a:latin typeface="XCCW Joined 10a" panose="03050602040000000000" pitchFamily="66" charset="0"/>
                        </a:rPr>
                        <a:t>Explore pushes and pulls in the setting, with opportunities indoors and out to explore ramps, tunnels, tubes with cars and water etc. </a:t>
                      </a:r>
                    </a:p>
                    <a:p>
                      <a:pPr marL="171450" indent="-171450">
                        <a:buFont typeface="Arial" panose="020B0604020202020204" pitchFamily="34" charset="0"/>
                        <a:buChar char="•"/>
                      </a:pPr>
                      <a:r>
                        <a:rPr lang="en-GB" sz="600" dirty="0" smtClean="0">
                          <a:latin typeface="XCCW Joined 10a" panose="03050602040000000000" pitchFamily="66" charset="0"/>
                        </a:rPr>
                        <a:t>Ask your child to find things that need either a pull or push to make them work, doorbell, rocking chair, door, and drawer. </a:t>
                      </a:r>
                    </a:p>
                    <a:p>
                      <a:pPr marL="171450" indent="-171450">
                        <a:buFont typeface="Arial" panose="020B0604020202020204" pitchFamily="34" charset="0"/>
                        <a:buChar char="•"/>
                      </a:pPr>
                      <a:r>
                        <a:rPr lang="en-GB" sz="600" dirty="0" smtClean="0">
                          <a:latin typeface="XCCW Joined 10a" panose="03050602040000000000" pitchFamily="66" charset="0"/>
                        </a:rPr>
                        <a:t>Visit places in the local environment in relation to the learning opportunities, raising questions e.g. pushes and pulls at the local park </a:t>
                      </a:r>
                    </a:p>
                    <a:p>
                      <a:pPr marL="171450" indent="-171450">
                        <a:buFont typeface="Arial" panose="020B0604020202020204" pitchFamily="34" charset="0"/>
                        <a:buChar char="•"/>
                      </a:pPr>
                      <a:r>
                        <a:rPr lang="en-GB" sz="600" dirty="0" smtClean="0">
                          <a:latin typeface="XCCW Joined 10a" panose="03050602040000000000" pitchFamily="66" charset="0"/>
                        </a:rPr>
                        <a:t>Understand how toys and equipment work through investigation and exploration of variety of toys and equipment e.g. park equipment, begin to reflect on their investigations and experiences </a:t>
                      </a:r>
                    </a:p>
                    <a:p>
                      <a:pPr marL="171450" indent="-171450">
                        <a:buFont typeface="Arial" panose="020B0604020202020204" pitchFamily="34" charset="0"/>
                        <a:buChar char="•"/>
                      </a:pPr>
                      <a:r>
                        <a:rPr lang="en-GB" sz="600" dirty="0" smtClean="0">
                          <a:latin typeface="XCCW Joined 10a" panose="03050602040000000000" pitchFamily="66" charset="0"/>
                        </a:rPr>
                        <a:t>Model language to describe objects–lever, joint, switch, hinge, connect, etc.</a:t>
                      </a:r>
                    </a:p>
                    <a:p>
                      <a:pPr marL="171450" indent="-171450">
                        <a:buFont typeface="Arial" panose="020B0604020202020204" pitchFamily="34" charset="0"/>
                        <a:buChar char="•"/>
                      </a:pPr>
                      <a:r>
                        <a:rPr lang="en-GB" sz="600" dirty="0" smtClean="0">
                          <a:latin typeface="XCCW Joined 10a" panose="03050602040000000000" pitchFamily="66" charset="0"/>
                        </a:rPr>
                        <a:t>Begin to conduct their own investigations such as cars down a ramp and reflect on their investigations and experiences </a:t>
                      </a:r>
                    </a:p>
                    <a:p>
                      <a:pPr marL="171450" indent="-171450">
                        <a:buFont typeface="Arial" panose="020B0604020202020204" pitchFamily="34" charset="0"/>
                        <a:buChar char="•"/>
                      </a:pPr>
                      <a:r>
                        <a:rPr lang="en-GB" sz="600" dirty="0" smtClean="0">
                          <a:latin typeface="XCCW Joined 10a" panose="03050602040000000000" pitchFamily="66" charset="0"/>
                        </a:rPr>
                        <a:t>Begin to show understanding of cause/effect relationships and predict what might happen-what would happen if the ramp was raised for the car to roll down?</a:t>
                      </a:r>
                      <a:endParaRPr lang="en-GB" sz="600" dirty="0">
                        <a:latin typeface="XCCW Joined 10a" panose="03050602040000000000" pitchFamily="66" charset="0"/>
                      </a:endParaRPr>
                    </a:p>
                  </a:txBody>
                  <a:tcPr/>
                </a:tc>
                <a:extLst>
                  <a:ext uri="{0D108BD9-81ED-4DB2-BD59-A6C34878D82A}">
                    <a16:rowId xmlns:a16="http://schemas.microsoft.com/office/drawing/2014/main" val="17048059"/>
                  </a:ext>
                </a:extLst>
              </a:tr>
            </a:tbl>
          </a:graphicData>
        </a:graphic>
      </p:graphicFrame>
    </p:spTree>
    <p:extLst>
      <p:ext uri="{BB962C8B-B14F-4D97-AF65-F5344CB8AC3E}">
        <p14:creationId xmlns:p14="http://schemas.microsoft.com/office/powerpoint/2010/main" val="2755589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06188425"/>
              </p:ext>
            </p:extLst>
          </p:nvPr>
        </p:nvGraphicFramePr>
        <p:xfrm>
          <a:off x="251076" y="251380"/>
          <a:ext cx="11693654" cy="5518920"/>
        </p:xfrm>
        <a:graphic>
          <a:graphicData uri="http://schemas.openxmlformats.org/drawingml/2006/table">
            <a:tbl>
              <a:tblPr firstRow="1" bandRow="1">
                <a:tableStyleId>{5940675A-B579-460E-94D1-54222C63F5DA}</a:tableStyleId>
              </a:tblPr>
              <a:tblGrid>
                <a:gridCol w="1521502">
                  <a:extLst>
                    <a:ext uri="{9D8B030D-6E8A-4147-A177-3AD203B41FA5}">
                      <a16:colId xmlns:a16="http://schemas.microsoft.com/office/drawing/2014/main" val="3435926197"/>
                    </a:ext>
                  </a:extLst>
                </a:gridCol>
                <a:gridCol w="3265847">
                  <a:extLst>
                    <a:ext uri="{9D8B030D-6E8A-4147-A177-3AD203B41FA5}">
                      <a16:colId xmlns:a16="http://schemas.microsoft.com/office/drawing/2014/main" val="201684574"/>
                    </a:ext>
                  </a:extLst>
                </a:gridCol>
                <a:gridCol w="3492546">
                  <a:extLst>
                    <a:ext uri="{9D8B030D-6E8A-4147-A177-3AD203B41FA5}">
                      <a16:colId xmlns:a16="http://schemas.microsoft.com/office/drawing/2014/main" val="859284130"/>
                    </a:ext>
                  </a:extLst>
                </a:gridCol>
                <a:gridCol w="3413759">
                  <a:extLst>
                    <a:ext uri="{9D8B030D-6E8A-4147-A177-3AD203B41FA5}">
                      <a16:colId xmlns:a16="http://schemas.microsoft.com/office/drawing/2014/main" val="428722944"/>
                    </a:ext>
                  </a:extLst>
                </a:gridCol>
              </a:tblGrid>
              <a:tr h="482807">
                <a:tc>
                  <a:txBody>
                    <a:bodyPr/>
                    <a:lstStyle/>
                    <a:p>
                      <a:pPr algn="ctr"/>
                      <a:r>
                        <a:rPr lang="en-GB" sz="1400" b="1" dirty="0" smtClean="0">
                          <a:latin typeface="XCCW Joined 10a" panose="03050602040000000000" pitchFamily="66" charset="0"/>
                        </a:rPr>
                        <a:t>Year Group</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Term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Term </a:t>
                      </a:r>
                      <a:r>
                        <a:rPr lang="en-GB" sz="1400" b="1" dirty="0" smtClean="0">
                          <a:latin typeface="XCCW Joined 10a" panose="03050602040000000000" pitchFamily="66" charset="0"/>
                        </a:rPr>
                        <a:t>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Term 3</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5036113">
                <a:tc>
                  <a:txBody>
                    <a:bodyPr/>
                    <a:lstStyle/>
                    <a:p>
                      <a:pPr algn="ctr"/>
                      <a:r>
                        <a:rPr lang="en-GB" sz="1200" b="1" dirty="0" smtClean="0">
                          <a:latin typeface="XCCW Joined 10a" panose="03050602040000000000" pitchFamily="66" charset="0"/>
                        </a:rPr>
                        <a:t>EYFS</a:t>
                      </a:r>
                    </a:p>
                    <a:p>
                      <a:pPr algn="ctr"/>
                      <a:r>
                        <a:rPr lang="en-GB" sz="1200" b="1" dirty="0" smtClean="0">
                          <a:latin typeface="XCCW Joined 10a" panose="03050602040000000000" pitchFamily="66" charset="0"/>
                        </a:rPr>
                        <a:t>Development Matters Learning Objectives</a:t>
                      </a:r>
                    </a:p>
                    <a:p>
                      <a:pPr algn="ctr"/>
                      <a:r>
                        <a:rPr lang="en-GB" sz="1200" b="1" dirty="0" smtClean="0">
                          <a:latin typeface="XCCW Joined 10a" panose="03050602040000000000" pitchFamily="66" charset="0"/>
                        </a:rPr>
                        <a:t>(Nursery)</a:t>
                      </a:r>
                      <a:endParaRPr lang="en-GB" sz="1200" b="1" dirty="0" smtClean="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Use all their senses in hands-on exploration of natural materials. </a:t>
                      </a:r>
                    </a:p>
                    <a:p>
                      <a:pPr marL="171450" indent="-171450">
                        <a:buFont typeface="Arial" panose="020B0604020202020204" pitchFamily="34" charset="0"/>
                        <a:buChar char="•"/>
                      </a:pPr>
                      <a:r>
                        <a:rPr lang="en-GB" sz="800" dirty="0" smtClean="0">
                          <a:latin typeface="XCCW Joined 10a" panose="03050602040000000000" pitchFamily="66" charset="0"/>
                        </a:rPr>
                        <a:t>Explore collections of materials with similar and/or different properties. </a:t>
                      </a:r>
                    </a:p>
                    <a:p>
                      <a:pPr marL="171450" indent="-171450">
                        <a:buFont typeface="Arial" panose="020B0604020202020204" pitchFamily="34" charset="0"/>
                        <a:buChar char="•"/>
                      </a:pPr>
                      <a:r>
                        <a:rPr lang="en-GB" sz="800" dirty="0" smtClean="0">
                          <a:latin typeface="XCCW Joined 10a" panose="03050602040000000000" pitchFamily="66" charset="0"/>
                        </a:rPr>
                        <a:t>Talk about what they see, using a wide vocabulary. </a:t>
                      </a:r>
                    </a:p>
                    <a:p>
                      <a:pPr marL="171450" indent="-171450">
                        <a:buFont typeface="Arial" panose="020B0604020202020204" pitchFamily="34" charset="0"/>
                        <a:buChar char="•"/>
                      </a:pPr>
                      <a:r>
                        <a:rPr lang="en-GB" sz="800" dirty="0" smtClean="0">
                          <a:latin typeface="XCCW Joined 10a" panose="03050602040000000000" pitchFamily="66" charset="0"/>
                        </a:rPr>
                        <a:t>Begin to make sense of their own life-story and family’s history. </a:t>
                      </a:r>
                    </a:p>
                    <a:p>
                      <a:pPr marL="171450" indent="-171450">
                        <a:buFont typeface="Arial" panose="020B0604020202020204" pitchFamily="34" charset="0"/>
                        <a:buChar char="•"/>
                      </a:pPr>
                      <a:r>
                        <a:rPr lang="en-GB" sz="800" dirty="0" smtClean="0">
                          <a:latin typeface="XCCW Joined 10a" panose="03050602040000000000" pitchFamily="66" charset="0"/>
                        </a:rPr>
                        <a:t>Show interest in different occupations. </a:t>
                      </a:r>
                    </a:p>
                    <a:p>
                      <a:pPr marL="171450" indent="-171450">
                        <a:buFont typeface="Arial" panose="020B0604020202020204" pitchFamily="34" charset="0"/>
                        <a:buChar char="•"/>
                      </a:pPr>
                      <a:r>
                        <a:rPr lang="en-GB" sz="800" dirty="0" smtClean="0">
                          <a:latin typeface="XCCW Joined 10a" panose="03050602040000000000" pitchFamily="66" charset="0"/>
                        </a:rPr>
                        <a:t>Explore how things work. </a:t>
                      </a:r>
                    </a:p>
                    <a:p>
                      <a:pPr marL="171450" indent="-171450">
                        <a:buFont typeface="Arial" panose="020B0604020202020204" pitchFamily="34" charset="0"/>
                        <a:buChar char="•"/>
                      </a:pPr>
                      <a:r>
                        <a:rPr lang="en-GB" sz="800" dirty="0" smtClean="0">
                          <a:latin typeface="XCCW Joined 10a" panose="03050602040000000000" pitchFamily="66" charset="0"/>
                        </a:rPr>
                        <a:t>Plant seeds and care for growing plants. </a:t>
                      </a:r>
                    </a:p>
                    <a:p>
                      <a:pPr marL="171450" indent="-171450">
                        <a:buFont typeface="Arial" panose="020B0604020202020204" pitchFamily="34" charset="0"/>
                        <a:buChar char="•"/>
                      </a:pPr>
                      <a:r>
                        <a:rPr lang="en-GB" sz="800" dirty="0" smtClean="0">
                          <a:latin typeface="XCCW Joined 10a" panose="03050602040000000000" pitchFamily="66" charset="0"/>
                        </a:rPr>
                        <a:t>Understand the key features of the life cycle of a plant and an animal. </a:t>
                      </a:r>
                    </a:p>
                    <a:p>
                      <a:pPr marL="171450" indent="-171450">
                        <a:buFont typeface="Arial" panose="020B0604020202020204" pitchFamily="34" charset="0"/>
                        <a:buChar char="•"/>
                      </a:pPr>
                      <a:r>
                        <a:rPr lang="en-GB" sz="800" dirty="0" smtClean="0">
                          <a:latin typeface="XCCW Joined 10a" panose="03050602040000000000" pitchFamily="66" charset="0"/>
                        </a:rPr>
                        <a:t>Begin to understand the need to respect and care for the natural environment and all living things. </a:t>
                      </a:r>
                    </a:p>
                    <a:p>
                      <a:pPr marL="171450" indent="-171450">
                        <a:buFont typeface="Arial" panose="020B0604020202020204" pitchFamily="34" charset="0"/>
                        <a:buChar char="•"/>
                      </a:pPr>
                      <a:r>
                        <a:rPr lang="en-GB" sz="800" dirty="0" smtClean="0">
                          <a:latin typeface="XCCW Joined 10a" panose="03050602040000000000" pitchFamily="66" charset="0"/>
                        </a:rPr>
                        <a:t>Explore and talk about different forces they can feel. </a:t>
                      </a:r>
                    </a:p>
                    <a:p>
                      <a:pPr marL="171450" indent="-171450">
                        <a:buFont typeface="Arial" panose="020B0604020202020204" pitchFamily="34" charset="0"/>
                        <a:buChar char="•"/>
                      </a:pPr>
                      <a:r>
                        <a:rPr lang="en-GB" sz="800" dirty="0" smtClean="0">
                          <a:latin typeface="XCCW Joined 10a" panose="03050602040000000000" pitchFamily="66" charset="0"/>
                        </a:rPr>
                        <a:t>Talk about the differences between materials and changes they notice. </a:t>
                      </a:r>
                    </a:p>
                    <a:p>
                      <a:pPr marL="171450" indent="-171450">
                        <a:buFont typeface="Arial" panose="020B0604020202020204" pitchFamily="34" charset="0"/>
                        <a:buChar char="•"/>
                      </a:pPr>
                      <a:r>
                        <a:rPr lang="en-GB" sz="800" dirty="0" smtClean="0">
                          <a:latin typeface="XCCW Joined 10a" panose="03050602040000000000" pitchFamily="66" charset="0"/>
                        </a:rPr>
                        <a:t>Continue to develop positive attitudes about the differences between people. </a:t>
                      </a:r>
                    </a:p>
                    <a:p>
                      <a:pPr marL="171450" indent="-171450">
                        <a:buFont typeface="Arial" panose="020B0604020202020204" pitchFamily="34" charset="0"/>
                        <a:buChar char="•"/>
                      </a:pPr>
                      <a:r>
                        <a:rPr lang="en-GB" sz="800" dirty="0" smtClean="0">
                          <a:latin typeface="XCCW Joined 10a" panose="03050602040000000000" pitchFamily="66" charset="0"/>
                        </a:rPr>
                        <a:t>Know that there are different countries in the world and talk about the differences they have experienced or seen in photos.</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Use all their senses in hands-on exploration of natural materials. </a:t>
                      </a:r>
                    </a:p>
                    <a:p>
                      <a:pPr marL="171450" indent="-171450">
                        <a:buFont typeface="Arial" panose="020B0604020202020204" pitchFamily="34" charset="0"/>
                        <a:buChar char="•"/>
                      </a:pPr>
                      <a:r>
                        <a:rPr lang="en-GB" sz="800" dirty="0" smtClean="0">
                          <a:latin typeface="XCCW Joined 10a" panose="03050602040000000000" pitchFamily="66" charset="0"/>
                        </a:rPr>
                        <a:t>Explore collections of materials with similar and/or different properties. </a:t>
                      </a:r>
                    </a:p>
                    <a:p>
                      <a:pPr marL="171450" indent="-171450">
                        <a:buFont typeface="Arial" panose="020B0604020202020204" pitchFamily="34" charset="0"/>
                        <a:buChar char="•"/>
                      </a:pPr>
                      <a:r>
                        <a:rPr lang="en-GB" sz="800" dirty="0" smtClean="0">
                          <a:latin typeface="XCCW Joined 10a" panose="03050602040000000000" pitchFamily="66" charset="0"/>
                        </a:rPr>
                        <a:t>Talk about what they see, using a wide vocabulary. </a:t>
                      </a:r>
                    </a:p>
                    <a:p>
                      <a:pPr marL="171450" indent="-171450">
                        <a:buFont typeface="Arial" panose="020B0604020202020204" pitchFamily="34" charset="0"/>
                        <a:buChar char="•"/>
                      </a:pPr>
                      <a:r>
                        <a:rPr lang="en-GB" sz="800" dirty="0" smtClean="0">
                          <a:latin typeface="XCCW Joined 10a" panose="03050602040000000000" pitchFamily="66" charset="0"/>
                        </a:rPr>
                        <a:t>Begin to make sense of their own life-story and family’s history. </a:t>
                      </a:r>
                    </a:p>
                    <a:p>
                      <a:pPr marL="171450" indent="-171450">
                        <a:buFont typeface="Arial" panose="020B0604020202020204" pitchFamily="34" charset="0"/>
                        <a:buChar char="•"/>
                      </a:pPr>
                      <a:r>
                        <a:rPr lang="en-GB" sz="800" dirty="0" smtClean="0">
                          <a:latin typeface="XCCW Joined 10a" panose="03050602040000000000" pitchFamily="66" charset="0"/>
                        </a:rPr>
                        <a:t>Show interest in different occupations. </a:t>
                      </a:r>
                    </a:p>
                    <a:p>
                      <a:pPr marL="171450" indent="-171450">
                        <a:buFont typeface="Arial" panose="020B0604020202020204" pitchFamily="34" charset="0"/>
                        <a:buChar char="•"/>
                      </a:pPr>
                      <a:r>
                        <a:rPr lang="en-GB" sz="800" dirty="0" smtClean="0">
                          <a:latin typeface="XCCW Joined 10a" panose="03050602040000000000" pitchFamily="66" charset="0"/>
                        </a:rPr>
                        <a:t>Explore how things work. </a:t>
                      </a:r>
                    </a:p>
                    <a:p>
                      <a:pPr marL="171450" indent="-171450">
                        <a:buFont typeface="Arial" panose="020B0604020202020204" pitchFamily="34" charset="0"/>
                        <a:buChar char="•"/>
                      </a:pPr>
                      <a:r>
                        <a:rPr lang="en-GB" sz="800" dirty="0" smtClean="0">
                          <a:latin typeface="XCCW Joined 10a" panose="03050602040000000000" pitchFamily="66" charset="0"/>
                        </a:rPr>
                        <a:t>Plant seeds and care for growing plants. </a:t>
                      </a:r>
                    </a:p>
                    <a:p>
                      <a:pPr marL="171450" indent="-171450">
                        <a:buFont typeface="Arial" panose="020B0604020202020204" pitchFamily="34" charset="0"/>
                        <a:buChar char="•"/>
                      </a:pPr>
                      <a:r>
                        <a:rPr lang="en-GB" sz="800" dirty="0" smtClean="0">
                          <a:latin typeface="XCCW Joined 10a" panose="03050602040000000000" pitchFamily="66" charset="0"/>
                        </a:rPr>
                        <a:t>Understand the key features of the life cycle of a plant and an animal. </a:t>
                      </a:r>
                    </a:p>
                    <a:p>
                      <a:pPr marL="171450" indent="-171450">
                        <a:buFont typeface="Arial" panose="020B0604020202020204" pitchFamily="34" charset="0"/>
                        <a:buChar char="•"/>
                      </a:pPr>
                      <a:r>
                        <a:rPr lang="en-GB" sz="800" dirty="0" smtClean="0">
                          <a:latin typeface="XCCW Joined 10a" panose="03050602040000000000" pitchFamily="66" charset="0"/>
                        </a:rPr>
                        <a:t>Begin to understand the need to respect and care for the natural environment and all living things. </a:t>
                      </a:r>
                    </a:p>
                    <a:p>
                      <a:pPr marL="171450" indent="-171450">
                        <a:buFont typeface="Arial" panose="020B0604020202020204" pitchFamily="34" charset="0"/>
                        <a:buChar char="•"/>
                      </a:pPr>
                      <a:r>
                        <a:rPr lang="en-GB" sz="800" dirty="0" smtClean="0">
                          <a:latin typeface="XCCW Joined 10a" panose="03050602040000000000" pitchFamily="66" charset="0"/>
                        </a:rPr>
                        <a:t>Explore and talk about different forces they can feel. </a:t>
                      </a:r>
                    </a:p>
                    <a:p>
                      <a:pPr marL="171450" indent="-171450">
                        <a:buFont typeface="Arial" panose="020B0604020202020204" pitchFamily="34" charset="0"/>
                        <a:buChar char="•"/>
                      </a:pPr>
                      <a:r>
                        <a:rPr lang="en-GB" sz="800" dirty="0" smtClean="0">
                          <a:latin typeface="XCCW Joined 10a" panose="03050602040000000000" pitchFamily="66" charset="0"/>
                        </a:rPr>
                        <a:t>Talk about the differences between materials and changes they notice. </a:t>
                      </a:r>
                    </a:p>
                    <a:p>
                      <a:pPr marL="171450" indent="-171450">
                        <a:buFont typeface="Arial" panose="020B0604020202020204" pitchFamily="34" charset="0"/>
                        <a:buChar char="•"/>
                      </a:pPr>
                      <a:r>
                        <a:rPr lang="en-GB" sz="800" dirty="0" smtClean="0">
                          <a:latin typeface="XCCW Joined 10a" panose="03050602040000000000" pitchFamily="66" charset="0"/>
                        </a:rPr>
                        <a:t>Continue to develop positive attitudes about the differences between people. </a:t>
                      </a:r>
                    </a:p>
                    <a:p>
                      <a:pPr marL="171450" indent="-171450">
                        <a:buFont typeface="Arial" panose="020B0604020202020204" pitchFamily="34" charset="0"/>
                        <a:buChar char="•"/>
                      </a:pPr>
                      <a:r>
                        <a:rPr lang="en-GB" sz="800" dirty="0" smtClean="0">
                          <a:latin typeface="XCCW Joined 10a" panose="03050602040000000000" pitchFamily="66" charset="0"/>
                        </a:rPr>
                        <a:t>Know that there are different countries in the world and talk about the differences they have experienced or seen in photos.</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Use all their senses in hands-on exploration of natural materials. </a:t>
                      </a:r>
                    </a:p>
                    <a:p>
                      <a:pPr marL="171450" indent="-171450">
                        <a:buFont typeface="Arial" panose="020B0604020202020204" pitchFamily="34" charset="0"/>
                        <a:buChar char="•"/>
                      </a:pPr>
                      <a:r>
                        <a:rPr lang="en-GB" sz="800" dirty="0" smtClean="0">
                          <a:latin typeface="XCCW Joined 10a" panose="03050602040000000000" pitchFamily="66" charset="0"/>
                        </a:rPr>
                        <a:t>Explore collections of materials with similar and/or different properties. </a:t>
                      </a:r>
                    </a:p>
                    <a:p>
                      <a:pPr marL="171450" indent="-171450">
                        <a:buFont typeface="Arial" panose="020B0604020202020204" pitchFamily="34" charset="0"/>
                        <a:buChar char="•"/>
                      </a:pPr>
                      <a:r>
                        <a:rPr lang="en-GB" sz="800" dirty="0" smtClean="0">
                          <a:latin typeface="XCCW Joined 10a" panose="03050602040000000000" pitchFamily="66" charset="0"/>
                        </a:rPr>
                        <a:t>Talk about what they see, using a wide vocabulary. </a:t>
                      </a:r>
                    </a:p>
                    <a:p>
                      <a:pPr marL="171450" indent="-171450">
                        <a:buFont typeface="Arial" panose="020B0604020202020204" pitchFamily="34" charset="0"/>
                        <a:buChar char="•"/>
                      </a:pPr>
                      <a:r>
                        <a:rPr lang="en-GB" sz="800" dirty="0" smtClean="0">
                          <a:latin typeface="XCCW Joined 10a" panose="03050602040000000000" pitchFamily="66" charset="0"/>
                        </a:rPr>
                        <a:t>Begin to make sense of their own life-story and family’s history. </a:t>
                      </a:r>
                    </a:p>
                    <a:p>
                      <a:pPr marL="171450" indent="-171450">
                        <a:buFont typeface="Arial" panose="020B0604020202020204" pitchFamily="34" charset="0"/>
                        <a:buChar char="•"/>
                      </a:pPr>
                      <a:r>
                        <a:rPr lang="en-GB" sz="800" dirty="0" smtClean="0">
                          <a:latin typeface="XCCW Joined 10a" panose="03050602040000000000" pitchFamily="66" charset="0"/>
                        </a:rPr>
                        <a:t>Show interest in different occupations. </a:t>
                      </a:r>
                    </a:p>
                    <a:p>
                      <a:pPr marL="171450" indent="-171450">
                        <a:buFont typeface="Arial" panose="020B0604020202020204" pitchFamily="34" charset="0"/>
                        <a:buChar char="•"/>
                      </a:pPr>
                      <a:r>
                        <a:rPr lang="en-GB" sz="800" dirty="0" smtClean="0">
                          <a:latin typeface="XCCW Joined 10a" panose="03050602040000000000" pitchFamily="66" charset="0"/>
                        </a:rPr>
                        <a:t>Explore how things work. </a:t>
                      </a:r>
                    </a:p>
                    <a:p>
                      <a:pPr marL="171450" indent="-171450">
                        <a:buFont typeface="Arial" panose="020B0604020202020204" pitchFamily="34" charset="0"/>
                        <a:buChar char="•"/>
                      </a:pPr>
                      <a:r>
                        <a:rPr lang="en-GB" sz="800" dirty="0" smtClean="0">
                          <a:latin typeface="XCCW Joined 10a" panose="03050602040000000000" pitchFamily="66" charset="0"/>
                        </a:rPr>
                        <a:t>Plant seeds and care for growing plants. </a:t>
                      </a:r>
                    </a:p>
                    <a:p>
                      <a:pPr marL="171450" indent="-171450">
                        <a:buFont typeface="Arial" panose="020B0604020202020204" pitchFamily="34" charset="0"/>
                        <a:buChar char="•"/>
                      </a:pPr>
                      <a:r>
                        <a:rPr lang="en-GB" sz="800" dirty="0" smtClean="0">
                          <a:latin typeface="XCCW Joined 10a" panose="03050602040000000000" pitchFamily="66" charset="0"/>
                        </a:rPr>
                        <a:t>Understand the key features of the life cycle of a plant and an animal. </a:t>
                      </a:r>
                    </a:p>
                    <a:p>
                      <a:pPr marL="171450" indent="-171450">
                        <a:buFont typeface="Arial" panose="020B0604020202020204" pitchFamily="34" charset="0"/>
                        <a:buChar char="•"/>
                      </a:pPr>
                      <a:r>
                        <a:rPr lang="en-GB" sz="800" dirty="0" smtClean="0">
                          <a:latin typeface="XCCW Joined 10a" panose="03050602040000000000" pitchFamily="66" charset="0"/>
                        </a:rPr>
                        <a:t>Begin to understand the need to respect and care for the natural environment and all living things. </a:t>
                      </a:r>
                    </a:p>
                    <a:p>
                      <a:pPr marL="171450" indent="-171450">
                        <a:buFont typeface="Arial" panose="020B0604020202020204" pitchFamily="34" charset="0"/>
                        <a:buChar char="•"/>
                      </a:pPr>
                      <a:r>
                        <a:rPr lang="en-GB" sz="800" dirty="0" smtClean="0">
                          <a:latin typeface="XCCW Joined 10a" panose="03050602040000000000" pitchFamily="66" charset="0"/>
                        </a:rPr>
                        <a:t>Explore and talk about different forces they can feel. </a:t>
                      </a:r>
                    </a:p>
                    <a:p>
                      <a:pPr marL="171450" indent="-171450">
                        <a:buFont typeface="Arial" panose="020B0604020202020204" pitchFamily="34" charset="0"/>
                        <a:buChar char="•"/>
                      </a:pPr>
                      <a:r>
                        <a:rPr lang="en-GB" sz="800" dirty="0" smtClean="0">
                          <a:latin typeface="XCCW Joined 10a" panose="03050602040000000000" pitchFamily="66" charset="0"/>
                        </a:rPr>
                        <a:t>Talk about the differences between materials and changes they notice. </a:t>
                      </a:r>
                    </a:p>
                    <a:p>
                      <a:pPr marL="171450" indent="-171450">
                        <a:buFont typeface="Arial" panose="020B0604020202020204" pitchFamily="34" charset="0"/>
                        <a:buChar char="•"/>
                      </a:pPr>
                      <a:r>
                        <a:rPr lang="en-GB" sz="800" dirty="0" smtClean="0">
                          <a:latin typeface="XCCW Joined 10a" panose="03050602040000000000" pitchFamily="66" charset="0"/>
                        </a:rPr>
                        <a:t>Continue to develop positive attitudes about the differences between people. </a:t>
                      </a:r>
                    </a:p>
                    <a:p>
                      <a:pPr marL="171450" indent="-171450">
                        <a:buFont typeface="Arial" panose="020B0604020202020204" pitchFamily="34" charset="0"/>
                        <a:buChar char="•"/>
                      </a:pPr>
                      <a:r>
                        <a:rPr lang="en-GB" sz="800" dirty="0" smtClean="0">
                          <a:latin typeface="XCCW Joined 10a" panose="03050602040000000000" pitchFamily="66" charset="0"/>
                        </a:rPr>
                        <a:t>Know that there are different countries in the world and talk about the differences they have experienced or seen in photos.</a:t>
                      </a:r>
                      <a:endParaRPr lang="en-GB" sz="800" dirty="0">
                        <a:latin typeface="XCCW Joined 10a" panose="03050602040000000000" pitchFamily="66" charset="0"/>
                      </a:endParaRPr>
                    </a:p>
                  </a:txBody>
                  <a:tcPr/>
                </a:tc>
                <a:extLst>
                  <a:ext uri="{0D108BD9-81ED-4DB2-BD59-A6C34878D82A}">
                    <a16:rowId xmlns:a16="http://schemas.microsoft.com/office/drawing/2014/main" val="17048059"/>
                  </a:ext>
                </a:extLst>
              </a:tr>
            </a:tbl>
          </a:graphicData>
        </a:graphic>
      </p:graphicFrame>
    </p:spTree>
    <p:extLst>
      <p:ext uri="{BB962C8B-B14F-4D97-AF65-F5344CB8AC3E}">
        <p14:creationId xmlns:p14="http://schemas.microsoft.com/office/powerpoint/2010/main" val="3363909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470564673"/>
              </p:ext>
            </p:extLst>
          </p:nvPr>
        </p:nvGraphicFramePr>
        <p:xfrm>
          <a:off x="198120" y="79374"/>
          <a:ext cx="11693654" cy="6704137"/>
        </p:xfrm>
        <a:graphic>
          <a:graphicData uri="http://schemas.openxmlformats.org/drawingml/2006/table">
            <a:tbl>
              <a:tblPr firstRow="1" bandRow="1">
                <a:tableStyleId>{5940675A-B579-460E-94D1-54222C63F5DA}</a:tableStyleId>
              </a:tblPr>
              <a:tblGrid>
                <a:gridCol w="1193800">
                  <a:extLst>
                    <a:ext uri="{9D8B030D-6E8A-4147-A177-3AD203B41FA5}">
                      <a16:colId xmlns:a16="http://schemas.microsoft.com/office/drawing/2014/main" val="721842128"/>
                    </a:ext>
                  </a:extLst>
                </a:gridCol>
                <a:gridCol w="3970655">
                  <a:extLst>
                    <a:ext uri="{9D8B030D-6E8A-4147-A177-3AD203B41FA5}">
                      <a16:colId xmlns:a16="http://schemas.microsoft.com/office/drawing/2014/main" val="1118428617"/>
                    </a:ext>
                  </a:extLst>
                </a:gridCol>
                <a:gridCol w="3343275">
                  <a:extLst>
                    <a:ext uri="{9D8B030D-6E8A-4147-A177-3AD203B41FA5}">
                      <a16:colId xmlns:a16="http://schemas.microsoft.com/office/drawing/2014/main" val="2366672993"/>
                    </a:ext>
                  </a:extLst>
                </a:gridCol>
                <a:gridCol w="3185924">
                  <a:extLst>
                    <a:ext uri="{9D8B030D-6E8A-4147-A177-3AD203B41FA5}">
                      <a16:colId xmlns:a16="http://schemas.microsoft.com/office/drawing/2014/main" val="3214827696"/>
                    </a:ext>
                  </a:extLst>
                </a:gridCol>
              </a:tblGrid>
              <a:tr h="531937">
                <a:tc>
                  <a:txBody>
                    <a:bodyPr/>
                    <a:lstStyle/>
                    <a:p>
                      <a:pPr algn="ctr"/>
                      <a:r>
                        <a:rPr lang="en-GB" sz="1400" b="1" dirty="0" smtClean="0">
                          <a:latin typeface="XCCW Joined 10a" panose="03050602040000000000" pitchFamily="66" charset="0"/>
                        </a:rPr>
                        <a:t>Year Group</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Term </a:t>
                      </a:r>
                      <a:r>
                        <a:rPr lang="en-GB" sz="1400" b="1" dirty="0" smtClean="0">
                          <a:latin typeface="XCCW Joined 10a" panose="03050602040000000000" pitchFamily="66" charset="0"/>
                        </a:rPr>
                        <a:t>4</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Term </a:t>
                      </a:r>
                      <a:r>
                        <a:rPr lang="en-GB" sz="1400" b="1" dirty="0" smtClean="0">
                          <a:latin typeface="XCCW Joined 10a" panose="03050602040000000000" pitchFamily="66" charset="0"/>
                        </a:rPr>
                        <a:t>5</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Term </a:t>
                      </a:r>
                      <a:r>
                        <a:rPr lang="en-GB" sz="1400" b="1" dirty="0" smtClean="0">
                          <a:latin typeface="XCCW Joined 10a" panose="03050602040000000000" pitchFamily="66" charset="0"/>
                        </a:rPr>
                        <a:t>6</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313036870"/>
                  </a:ext>
                </a:extLst>
              </a:tr>
              <a:tr h="6132389">
                <a:tc>
                  <a:txBody>
                    <a:bodyPr/>
                    <a:lstStyle/>
                    <a:p>
                      <a:pPr algn="ctr"/>
                      <a:r>
                        <a:rPr lang="en-GB" sz="1200" b="1" dirty="0" smtClean="0">
                          <a:latin typeface="XCCW Joined 10a" panose="03050602040000000000" pitchFamily="66" charset="0"/>
                        </a:rPr>
                        <a:t>EYFS</a:t>
                      </a:r>
                    </a:p>
                    <a:p>
                      <a:pPr algn="ctr"/>
                      <a:r>
                        <a:rPr lang="en-GB" sz="1200" b="1" dirty="0" smtClean="0">
                          <a:latin typeface="XCCW Joined 10a" panose="03050602040000000000" pitchFamily="66" charset="0"/>
                        </a:rPr>
                        <a:t>Solihull EYFS</a:t>
                      </a:r>
                      <a:r>
                        <a:rPr lang="en-GB" sz="1200" b="1" baseline="0" dirty="0" smtClean="0">
                          <a:latin typeface="XCCW Joined 10a" panose="03050602040000000000" pitchFamily="66" charset="0"/>
                        </a:rPr>
                        <a:t> Six Term Curriculum </a:t>
                      </a:r>
                    </a:p>
                    <a:p>
                      <a:pPr algn="ctr"/>
                      <a:r>
                        <a:rPr lang="en-GB" sz="1200" b="1" baseline="0" dirty="0" smtClean="0">
                          <a:latin typeface="XCCW Joined 10a" panose="03050602040000000000" pitchFamily="66" charset="0"/>
                        </a:rPr>
                        <a:t>(Reception)</a:t>
                      </a:r>
                      <a:endParaRPr lang="en-GB" sz="1200" b="1" dirty="0" smtClean="0">
                        <a:latin typeface="XCCW Joined 10a" panose="03050602040000000000" pitchFamily="66" charset="0"/>
                      </a:endParaRPr>
                    </a:p>
                  </a:txBody>
                  <a:tcPr/>
                </a:tc>
                <a:tc>
                  <a:txBody>
                    <a:bodyPr/>
                    <a:lstStyle/>
                    <a:p>
                      <a:r>
                        <a:rPr lang="en-GB" sz="700" b="1" dirty="0" smtClean="0">
                          <a:latin typeface="XCCW Joined 10a" panose="03050602040000000000" pitchFamily="66" charset="0"/>
                        </a:rPr>
                        <a:t>Past and Present</a:t>
                      </a:r>
                    </a:p>
                    <a:p>
                      <a:pPr marL="171450" indent="-171450">
                        <a:buFont typeface="Arial" panose="020B0604020202020204" pitchFamily="34" charset="0"/>
                        <a:buChar char="•"/>
                      </a:pPr>
                      <a:r>
                        <a:rPr lang="en-GB" sz="700" dirty="0" smtClean="0">
                          <a:latin typeface="XCCW Joined 10a" panose="03050602040000000000" pitchFamily="66" charset="0"/>
                        </a:rPr>
                        <a:t>Sequence and order events in their own lives (birth to five), using photographs, artefacts, visitors e.g. grandparents, etc. talking about their work.</a:t>
                      </a:r>
                    </a:p>
                    <a:p>
                      <a:pPr marL="0" indent="0">
                        <a:buFont typeface="Arial" panose="020B0604020202020204" pitchFamily="34" charset="0"/>
                        <a:buNone/>
                      </a:pPr>
                      <a:r>
                        <a:rPr lang="en-GB" sz="700" b="1" dirty="0" smtClean="0">
                          <a:latin typeface="XCCW Joined 10a" panose="03050602040000000000" pitchFamily="66" charset="0"/>
                        </a:rPr>
                        <a:t>The Natural World</a:t>
                      </a:r>
                    </a:p>
                    <a:p>
                      <a:pPr marL="171450" indent="-171450">
                        <a:buFont typeface="Arial" panose="020B0604020202020204" pitchFamily="34" charset="0"/>
                        <a:buChar char="•"/>
                      </a:pPr>
                      <a:r>
                        <a:rPr lang="en-GB" sz="700" b="0" dirty="0" smtClean="0">
                          <a:latin typeface="XCCW Joined 10a" panose="03050602040000000000" pitchFamily="66" charset="0"/>
                        </a:rPr>
                        <a:t>Observe, describe, discuss and draw simple features and characteristics of human beings. Compare and contrast similarities and differences looking at height, weight, shoe size hair colour etc.-sort by given criteria (underpinning classification)</a:t>
                      </a:r>
                    </a:p>
                    <a:p>
                      <a:pPr marL="171450" indent="-171450">
                        <a:buFont typeface="Arial" panose="020B0604020202020204" pitchFamily="34" charset="0"/>
                        <a:buChar char="•"/>
                      </a:pPr>
                      <a:r>
                        <a:rPr lang="en-GB" sz="700" b="0" dirty="0" smtClean="0">
                          <a:latin typeface="XCCW Joined 10a" panose="03050602040000000000" pitchFamily="66" charset="0"/>
                        </a:rPr>
                        <a:t>Observe, examine and draw objects and living things to find out more about them</a:t>
                      </a:r>
                    </a:p>
                    <a:p>
                      <a:pPr marL="171450" indent="-171450">
                        <a:buFont typeface="Arial" panose="020B0604020202020204" pitchFamily="34" charset="0"/>
                        <a:buChar char="•"/>
                      </a:pPr>
                      <a:r>
                        <a:rPr lang="en-GB" sz="700" b="0" dirty="0" smtClean="0">
                          <a:latin typeface="XCCW Joined 10a" panose="03050602040000000000" pitchFamily="66" charset="0"/>
                        </a:rPr>
                        <a:t>Observe and identify external body parts, observing how body parts move.</a:t>
                      </a:r>
                    </a:p>
                    <a:p>
                      <a:pPr marL="171450" indent="-171450">
                        <a:buFont typeface="Arial" panose="020B0604020202020204" pitchFamily="34" charset="0"/>
                        <a:buChar char="•"/>
                      </a:pPr>
                      <a:r>
                        <a:rPr lang="en-GB" sz="700" b="0" dirty="0" smtClean="0">
                          <a:latin typeface="XCCW Joined 10a" panose="03050602040000000000" pitchFamily="66" charset="0"/>
                        </a:rPr>
                        <a:t>Look for patterns and change e.g. likes and dislikes in food, eye colour and hair colour through families, heat rate during exercise etc.</a:t>
                      </a:r>
                    </a:p>
                    <a:p>
                      <a:pPr marL="171450" indent="-171450">
                        <a:buFont typeface="Arial" panose="020B0604020202020204" pitchFamily="34" charset="0"/>
                        <a:buChar char="•"/>
                      </a:pPr>
                      <a:r>
                        <a:rPr lang="en-GB" sz="700" b="0" dirty="0" smtClean="0">
                          <a:latin typeface="XCCW Joined 10a" panose="03050602040000000000" pitchFamily="66" charset="0"/>
                        </a:rPr>
                        <a:t>Name the 5 senses and how we use them and explore deficiencies and impairment</a:t>
                      </a:r>
                    </a:p>
                    <a:p>
                      <a:pPr marL="171450" indent="-171450">
                        <a:buFont typeface="Arial" panose="020B0604020202020204" pitchFamily="34" charset="0"/>
                        <a:buChar char="•"/>
                      </a:pPr>
                      <a:r>
                        <a:rPr lang="en-GB" sz="700" b="0" dirty="0" smtClean="0">
                          <a:latin typeface="XCCW Joined 10a" panose="03050602040000000000" pitchFamily="66" charset="0"/>
                        </a:rPr>
                        <a:t>Opportunities to investigate in their environment - using five senses.</a:t>
                      </a:r>
                    </a:p>
                    <a:p>
                      <a:pPr marL="171450" indent="-171450">
                        <a:buFont typeface="Arial" panose="020B0604020202020204" pitchFamily="34" charset="0"/>
                        <a:buChar char="•"/>
                      </a:pPr>
                      <a:r>
                        <a:rPr lang="en-GB" sz="700" b="0" dirty="0" smtClean="0">
                          <a:latin typeface="XCCW Joined 10a" panose="03050602040000000000" pitchFamily="66" charset="0"/>
                        </a:rPr>
                        <a:t>Investigate and identify objects, e.g. by feeling around in a bag, tasting </a:t>
                      </a:r>
                      <a:r>
                        <a:rPr lang="en-GB" sz="700" b="0" dirty="0" err="1" smtClean="0">
                          <a:latin typeface="XCCW Joined 10a" panose="03050602040000000000" pitchFamily="66" charset="0"/>
                        </a:rPr>
                        <a:t>savory</a:t>
                      </a:r>
                      <a:r>
                        <a:rPr lang="en-GB" sz="700" b="0" dirty="0" smtClean="0">
                          <a:latin typeface="XCCW Joined 10a" panose="03050602040000000000" pitchFamily="66" charset="0"/>
                        </a:rPr>
                        <a:t> and sweet foods.</a:t>
                      </a:r>
                    </a:p>
                    <a:p>
                      <a:pPr marL="171450" indent="-171450">
                        <a:buFont typeface="Arial" panose="020B0604020202020204" pitchFamily="34" charset="0"/>
                        <a:buChar char="•"/>
                      </a:pPr>
                      <a:r>
                        <a:rPr lang="en-GB" sz="700" b="0" dirty="0" smtClean="0">
                          <a:latin typeface="XCCW Joined 10a" panose="03050602040000000000" pitchFamily="66" charset="0"/>
                        </a:rPr>
                        <a:t>Begin to understand requirements for healthy living, hygiene, food, exercise rest.</a:t>
                      </a:r>
                    </a:p>
                    <a:p>
                      <a:pPr marL="171450" indent="-171450">
                        <a:buFont typeface="Arial" panose="020B0604020202020204" pitchFamily="34" charset="0"/>
                        <a:buChar char="•"/>
                      </a:pPr>
                      <a:r>
                        <a:rPr lang="en-GB" sz="700" b="0" dirty="0" smtClean="0">
                          <a:latin typeface="XCCW Joined 10a" panose="03050602040000000000" pitchFamily="66" charset="0"/>
                        </a:rPr>
                        <a:t>Ask and raise questions and try to predict what might happen if we do not lead a healthy lifestyle.</a:t>
                      </a:r>
                    </a:p>
                    <a:p>
                      <a:pPr marL="0" indent="0">
                        <a:buFont typeface="Arial" panose="020B0604020202020204" pitchFamily="34" charset="0"/>
                        <a:buNone/>
                      </a:pPr>
                      <a:r>
                        <a:rPr lang="en-GB" sz="700" b="1" dirty="0" smtClean="0">
                          <a:latin typeface="XCCW Joined 10a" panose="03050602040000000000" pitchFamily="66" charset="0"/>
                        </a:rPr>
                        <a:t>Environment</a:t>
                      </a:r>
                    </a:p>
                    <a:p>
                      <a:pPr marL="171450" indent="-171450">
                        <a:buFont typeface="Arial" panose="020B0604020202020204" pitchFamily="34" charset="0"/>
                        <a:buChar char="•"/>
                      </a:pPr>
                      <a:r>
                        <a:rPr lang="en-GB" sz="700" b="0" dirty="0" smtClean="0">
                          <a:latin typeface="XCCW Joined 10a" panose="03050602040000000000" pitchFamily="66" charset="0"/>
                        </a:rPr>
                        <a:t>Understand seasonal weather change (autumn/winter)</a:t>
                      </a:r>
                    </a:p>
                    <a:p>
                      <a:pPr marL="171450" indent="-171450">
                        <a:buFont typeface="Arial" panose="020B0604020202020204" pitchFamily="34" charset="0"/>
                        <a:buChar char="•"/>
                      </a:pPr>
                      <a:r>
                        <a:rPr lang="en-GB" sz="700" b="0" dirty="0" smtClean="0">
                          <a:latin typeface="XCCW Joined 10a" panose="03050602040000000000" pitchFamily="66" charset="0"/>
                        </a:rPr>
                        <a:t>Observe, discuss and record seasonal changes in environment and the effects on ourselves.</a:t>
                      </a:r>
                    </a:p>
                    <a:p>
                      <a:pPr marL="171450" indent="-171450">
                        <a:buFont typeface="Arial" panose="020B0604020202020204" pitchFamily="34" charset="0"/>
                        <a:buChar char="•"/>
                      </a:pPr>
                      <a:r>
                        <a:rPr lang="en-GB" sz="700" b="0" dirty="0" smtClean="0">
                          <a:latin typeface="XCCW Joined 10a" panose="03050602040000000000" pitchFamily="66" charset="0"/>
                        </a:rPr>
                        <a:t>Relate environmental change to light, shade &amp; dark, hot &amp; cold, wet &amp; dry.</a:t>
                      </a:r>
                    </a:p>
                    <a:p>
                      <a:pPr marL="171450" indent="-171450">
                        <a:buFont typeface="Arial" panose="020B0604020202020204" pitchFamily="34" charset="0"/>
                        <a:buChar char="•"/>
                      </a:pPr>
                      <a:r>
                        <a:rPr lang="en-GB" sz="700" b="0" dirty="0" smtClean="0">
                          <a:latin typeface="XCCW Joined 10a" panose="03050602040000000000" pitchFamily="66" charset="0"/>
                        </a:rPr>
                        <a:t>Relate environmental change to sound, shade, dark, loudness or pitch of sounds.</a:t>
                      </a:r>
                    </a:p>
                    <a:p>
                      <a:pPr marL="171450" indent="-171450">
                        <a:buFont typeface="Arial" panose="020B0604020202020204" pitchFamily="34" charset="0"/>
                        <a:buChar char="•"/>
                      </a:pPr>
                      <a:r>
                        <a:rPr lang="en-GB" sz="700" b="0" dirty="0" smtClean="0">
                          <a:latin typeface="XCCW Joined 10a" panose="03050602040000000000" pitchFamily="66" charset="0"/>
                        </a:rPr>
                        <a:t>Develop collections of everyday resources for children to investigate similarities and differences.</a:t>
                      </a:r>
                    </a:p>
                    <a:p>
                      <a:pPr marL="171450" indent="-171450">
                        <a:buFont typeface="Arial" panose="020B0604020202020204" pitchFamily="34" charset="0"/>
                        <a:buChar char="•"/>
                      </a:pPr>
                      <a:r>
                        <a:rPr lang="en-GB" sz="700" b="0" dirty="0" smtClean="0">
                          <a:latin typeface="XCCW Joined 10a" panose="03050602040000000000" pitchFamily="66" charset="0"/>
                        </a:rPr>
                        <a:t>Develop children’s knowledge of reusable materials.</a:t>
                      </a:r>
                    </a:p>
                    <a:p>
                      <a:pPr marL="171450" indent="-171450">
                        <a:buFont typeface="Arial" panose="020B0604020202020204" pitchFamily="34" charset="0"/>
                        <a:buChar char="•"/>
                      </a:pPr>
                      <a:r>
                        <a:rPr lang="en-GB" sz="700" b="0" dirty="0" smtClean="0">
                          <a:latin typeface="XCCW Joined 10a" panose="03050602040000000000" pitchFamily="66" charset="0"/>
                        </a:rPr>
                        <a:t>Provide opportunities for children to care for the environment-thinking about how to make recycling a part of daily life and protecting living things.</a:t>
                      </a:r>
                    </a:p>
                    <a:p>
                      <a:pPr marL="171450" indent="-171450">
                        <a:buFont typeface="Arial" panose="020B0604020202020204" pitchFamily="34" charset="0"/>
                        <a:buChar char="•"/>
                      </a:pPr>
                      <a:r>
                        <a:rPr lang="en-GB" sz="700" b="0" dirty="0" smtClean="0">
                          <a:latin typeface="XCCW Joined 10a" panose="03050602040000000000" pitchFamily="66" charset="0"/>
                        </a:rPr>
                        <a:t>Support opportunities for children to ‘Think Green’ reducing use of plastics and saving paper.</a:t>
                      </a:r>
                    </a:p>
                    <a:p>
                      <a:pPr marL="171450" indent="-171450">
                        <a:buFont typeface="Arial" panose="020B0604020202020204" pitchFamily="34" charset="0"/>
                        <a:buChar char="•"/>
                      </a:pPr>
                      <a:r>
                        <a:rPr lang="en-GB" sz="700" b="0" dirty="0" smtClean="0">
                          <a:latin typeface="XCCW Joined 10a" panose="03050602040000000000" pitchFamily="66" charset="0"/>
                        </a:rPr>
                        <a:t>Identify key features of the setting and the local environment indoors and out, through symbols, photographs, talk using appropriate geographical vocabulary e.g. road, crossing, pedestrian crossing, lamp-post, post-box, telephone box.</a:t>
                      </a:r>
                    </a:p>
                    <a:p>
                      <a:pPr marL="171450" indent="-171450">
                        <a:buFont typeface="Arial" panose="020B0604020202020204" pitchFamily="34" charset="0"/>
                        <a:buChar char="•"/>
                      </a:pPr>
                      <a:r>
                        <a:rPr lang="en-GB" sz="700" b="0" dirty="0" smtClean="0">
                          <a:latin typeface="XCCW Joined 10a" panose="03050602040000000000" pitchFamily="66" charset="0"/>
                        </a:rPr>
                        <a:t>Involve children in organising and planning indoor and outdoor environment expressing their likes and areas for development</a:t>
                      </a:r>
                    </a:p>
                    <a:p>
                      <a:pPr marL="171450" indent="-171450">
                        <a:buFont typeface="Arial" panose="020B0604020202020204" pitchFamily="34" charset="0"/>
                        <a:buChar char="•"/>
                      </a:pPr>
                      <a:r>
                        <a:rPr lang="en-GB" sz="700" b="0" dirty="0" smtClean="0">
                          <a:latin typeface="XCCW Joined 10a" panose="03050602040000000000" pitchFamily="66" charset="0"/>
                        </a:rPr>
                        <a:t>Use journey/story maps to further develop children’s understanding and creativity in relation to mapping skills to support story, events, photographs and experiences, exploring similarities and differences.</a:t>
                      </a:r>
                    </a:p>
                    <a:p>
                      <a:pPr marL="171450" indent="-171450">
                        <a:buFont typeface="Arial" panose="020B0604020202020204" pitchFamily="34" charset="0"/>
                        <a:buChar char="•"/>
                      </a:pPr>
                      <a:r>
                        <a:rPr lang="en-GB" sz="700" b="0" dirty="0" smtClean="0">
                          <a:latin typeface="XCCW Joined 10a" panose="03050602040000000000" pitchFamily="66" charset="0"/>
                        </a:rPr>
                        <a:t>Use role play to recreate and explore different places/ countries/settings –individually or to connect and compare side by side e.g. journeys and 2 setting recounts.</a:t>
                      </a:r>
                    </a:p>
                    <a:p>
                      <a:pPr marL="171450" indent="-171450">
                        <a:buFont typeface="Arial" panose="020B0604020202020204" pitchFamily="34" charset="0"/>
                        <a:buChar char="•"/>
                      </a:pPr>
                      <a:r>
                        <a:rPr lang="en-GB" sz="700" b="0" dirty="0" smtClean="0">
                          <a:latin typeface="XCCW Joined 10a" panose="03050602040000000000" pitchFamily="66" charset="0"/>
                        </a:rPr>
                        <a:t>Understand the role of key adults in school e.g. head teacher, lunchtime support, secretary, curriculum support assistants</a:t>
                      </a:r>
                    </a:p>
                  </a:txBody>
                  <a:tcPr/>
                </a:tc>
                <a:tc>
                  <a:txBody>
                    <a:bodyPr/>
                    <a:lstStyle/>
                    <a:p>
                      <a:pPr marL="0" indent="0">
                        <a:buFont typeface="Arial" panose="020B0604020202020204" pitchFamily="34" charset="0"/>
                        <a:buNone/>
                      </a:pPr>
                      <a:r>
                        <a:rPr lang="en-GB" sz="600" b="1" dirty="0" smtClean="0">
                          <a:latin typeface="XCCW Joined 10a" panose="03050602040000000000" pitchFamily="66" charset="0"/>
                        </a:rPr>
                        <a:t>Past and Present</a:t>
                      </a:r>
                    </a:p>
                    <a:p>
                      <a:pPr marL="171450" indent="-171450">
                        <a:buFont typeface="Arial" panose="020B0604020202020204" pitchFamily="34" charset="0"/>
                        <a:buChar char="•"/>
                      </a:pPr>
                      <a:r>
                        <a:rPr lang="en-GB" sz="600" b="0" dirty="0" smtClean="0">
                          <a:latin typeface="XCCW Joined 10a" panose="03050602040000000000" pitchFamily="66" charset="0"/>
                        </a:rPr>
                        <a:t>Continue to explore autumn, winter, spring and summer and know, discuss and record key features, comparing past present and future.</a:t>
                      </a:r>
                    </a:p>
                    <a:p>
                      <a:pPr marL="171450" indent="-171450">
                        <a:buFont typeface="Arial" panose="020B0604020202020204" pitchFamily="34" charset="0"/>
                        <a:buChar char="•"/>
                      </a:pPr>
                      <a:r>
                        <a:rPr lang="en-GB" sz="600" b="0" dirty="0" smtClean="0">
                          <a:latin typeface="XCCW Joined 10a" panose="03050602040000000000" pitchFamily="66" charset="0"/>
                        </a:rPr>
                        <a:t>Begin to understand the sequence of the months of the year, January, February, March, April… and link to own experiences, linking key events to significant months e.g. We started school in September, Father Christmas came in December etc.</a:t>
                      </a:r>
                    </a:p>
                    <a:p>
                      <a:pPr marL="171450" indent="-171450">
                        <a:buFont typeface="Arial" panose="020B0604020202020204" pitchFamily="34" charset="0"/>
                        <a:buChar char="•"/>
                      </a:pPr>
                      <a:r>
                        <a:rPr lang="en-GB" sz="600" b="0" dirty="0" smtClean="0">
                          <a:latin typeface="XCCW Joined 10a" panose="03050602040000000000" pitchFamily="66" charset="0"/>
                        </a:rPr>
                        <a:t>Explore and know about the roles of other people in their community.</a:t>
                      </a:r>
                    </a:p>
                    <a:p>
                      <a:pPr marL="171450" indent="-171450">
                        <a:buFont typeface="Arial" panose="020B0604020202020204" pitchFamily="34" charset="0"/>
                        <a:buChar char="•"/>
                      </a:pPr>
                      <a:r>
                        <a:rPr lang="en-GB" sz="600" b="0" dirty="0" smtClean="0">
                          <a:latin typeface="XCCW Joined 10a" panose="03050602040000000000" pitchFamily="66" charset="0"/>
                        </a:rPr>
                        <a:t>People Culture and Communities</a:t>
                      </a:r>
                    </a:p>
                    <a:p>
                      <a:pPr marL="0" indent="0">
                        <a:buFont typeface="Arial" panose="020B0604020202020204" pitchFamily="34" charset="0"/>
                        <a:buNone/>
                      </a:pPr>
                      <a:r>
                        <a:rPr lang="en-GB" sz="600" b="1" dirty="0" smtClean="0">
                          <a:latin typeface="XCCW Joined 10a" panose="03050602040000000000" pitchFamily="66" charset="0"/>
                        </a:rPr>
                        <a:t>The Natural World</a:t>
                      </a:r>
                    </a:p>
                    <a:p>
                      <a:pPr marL="171450" indent="-171450">
                        <a:buFont typeface="Arial" panose="020B0604020202020204" pitchFamily="34" charset="0"/>
                        <a:buChar char="•"/>
                      </a:pPr>
                      <a:r>
                        <a:rPr lang="en-GB" sz="600" b="0" dirty="0" smtClean="0">
                          <a:latin typeface="XCCW Joined 10a" panose="03050602040000000000" pitchFamily="66" charset="0"/>
                        </a:rPr>
                        <a:t>Understand seasonal weather change and it’s impact (winter/spring) </a:t>
                      </a:r>
                    </a:p>
                    <a:p>
                      <a:pPr marL="171450" indent="-171450">
                        <a:buFont typeface="Arial" panose="020B0604020202020204" pitchFamily="34" charset="0"/>
                        <a:buChar char="•"/>
                      </a:pPr>
                      <a:r>
                        <a:rPr lang="en-GB" sz="600" b="0" dirty="0" smtClean="0">
                          <a:latin typeface="XCCW Joined 10a" panose="03050602040000000000" pitchFamily="66" charset="0"/>
                        </a:rPr>
                        <a:t>Observe, describe and draw simple features of plant growth and name the parts of the plants. </a:t>
                      </a:r>
                    </a:p>
                    <a:p>
                      <a:pPr marL="171450" indent="-171450">
                        <a:buFont typeface="Arial" panose="020B0604020202020204" pitchFamily="34" charset="0"/>
                        <a:buChar char="•"/>
                      </a:pPr>
                      <a:r>
                        <a:rPr lang="en-GB" sz="600" b="0" dirty="0" smtClean="0">
                          <a:latin typeface="XCCW Joined 10a" panose="03050602040000000000" pitchFamily="66" charset="0"/>
                        </a:rPr>
                        <a:t>Observe identify and classify similarities and differences between plants – is a tomato a fruit? How will we find out? </a:t>
                      </a:r>
                    </a:p>
                    <a:p>
                      <a:pPr marL="171450" indent="-171450">
                        <a:buFont typeface="Arial" panose="020B0604020202020204" pitchFamily="34" charset="0"/>
                        <a:buChar char="•"/>
                      </a:pPr>
                      <a:r>
                        <a:rPr lang="en-GB" sz="600" b="0" dirty="0" smtClean="0">
                          <a:latin typeface="XCCW Joined 10a" panose="03050602040000000000" pitchFamily="66" charset="0"/>
                        </a:rPr>
                        <a:t>Describe, discuss and record sequences of the growth of a variety of plants. </a:t>
                      </a:r>
                    </a:p>
                    <a:p>
                      <a:pPr marL="171450" indent="-171450">
                        <a:buFont typeface="Arial" panose="020B0604020202020204" pitchFamily="34" charset="0"/>
                        <a:buChar char="•"/>
                      </a:pPr>
                      <a:r>
                        <a:rPr lang="en-GB" sz="600" b="0" dirty="0" smtClean="0">
                          <a:latin typeface="XCCW Joined 10a" panose="03050602040000000000" pitchFamily="66" charset="0"/>
                        </a:rPr>
                        <a:t>Examine change over time, for example, growing plants, and change that may be reversed, e.g. melting ice. </a:t>
                      </a:r>
                    </a:p>
                    <a:p>
                      <a:pPr marL="171450" indent="-171450">
                        <a:buFont typeface="Arial" panose="020B0604020202020204" pitchFamily="34" charset="0"/>
                        <a:buChar char="•"/>
                      </a:pPr>
                      <a:r>
                        <a:rPr lang="en-GB" sz="600" b="0" dirty="0" smtClean="0">
                          <a:latin typeface="XCCW Joined 10a" panose="03050602040000000000" pitchFamily="66" charset="0"/>
                        </a:rPr>
                        <a:t>Give opportunities to design practical, attractive environments, for example, taking care of the flowerbeds or organising equipment outdoors.</a:t>
                      </a:r>
                    </a:p>
                    <a:p>
                      <a:pPr marL="171450" indent="-171450">
                        <a:buFont typeface="Arial" panose="020B0604020202020204" pitchFamily="34" charset="0"/>
                        <a:buChar char="•"/>
                      </a:pPr>
                      <a:r>
                        <a:rPr lang="en-GB" sz="600" b="0" dirty="0" smtClean="0">
                          <a:latin typeface="XCCW Joined 10a" panose="03050602040000000000" pitchFamily="66" charset="0"/>
                        </a:rPr>
                        <a:t>Grow vegetables and plants from seed. –record changes and share experiences from home</a:t>
                      </a:r>
                    </a:p>
                    <a:p>
                      <a:pPr marL="0" indent="0">
                        <a:buFont typeface="Arial" panose="020B0604020202020204" pitchFamily="34" charset="0"/>
                        <a:buNone/>
                      </a:pPr>
                      <a:r>
                        <a:rPr lang="en-GB" sz="600" b="1" dirty="0" smtClean="0">
                          <a:latin typeface="XCCW Joined 10a" panose="03050602040000000000" pitchFamily="66" charset="0"/>
                        </a:rPr>
                        <a:t>Materials in the environment</a:t>
                      </a:r>
                    </a:p>
                    <a:p>
                      <a:pPr marL="171450" indent="-171450">
                        <a:buFont typeface="Arial" panose="020B0604020202020204" pitchFamily="34" charset="0"/>
                        <a:buChar char="•"/>
                      </a:pPr>
                      <a:r>
                        <a:rPr lang="en-GB" sz="600" b="0" dirty="0" smtClean="0">
                          <a:latin typeface="XCCW Joined 10a" panose="03050602040000000000" pitchFamily="66" charset="0"/>
                        </a:rPr>
                        <a:t>Understand and describe features of the local and built environment through walks, books, photographs, discussion, video, newspapers, ICT, expressing likes and dislikes and areas for development. Model and use appropriate geographical and scientific vocabulary, e.g. busy, noisy, and ugly, litter, pollution, attractive, design, architecture, pillars, and footings.</a:t>
                      </a:r>
                    </a:p>
                    <a:p>
                      <a:pPr marL="171450" indent="-171450">
                        <a:buFont typeface="Arial" panose="020B0604020202020204" pitchFamily="34" charset="0"/>
                        <a:buChar char="•"/>
                      </a:pPr>
                      <a:r>
                        <a:rPr lang="en-GB" sz="600" b="0" dirty="0" smtClean="0">
                          <a:latin typeface="XCCW Joined 10a" panose="03050602040000000000" pitchFamily="66" charset="0"/>
                        </a:rPr>
                        <a:t>Recognise, name and describe similarities and differences between materials used in building processes. </a:t>
                      </a:r>
                    </a:p>
                    <a:p>
                      <a:pPr marL="171450" indent="-171450">
                        <a:buFont typeface="Arial" panose="020B0604020202020204" pitchFamily="34" charset="0"/>
                        <a:buChar char="•"/>
                      </a:pPr>
                      <a:r>
                        <a:rPr lang="en-GB" sz="600" b="0" dirty="0" smtClean="0">
                          <a:latin typeface="XCCW Joined 10a" panose="03050602040000000000" pitchFamily="66" charset="0"/>
                        </a:rPr>
                        <a:t>Talk about, explore and predict changes in everyday materials and their uses in buildings e.g. hard, soft, pliable waterproof, etc. </a:t>
                      </a:r>
                    </a:p>
                    <a:p>
                      <a:pPr marL="171450" indent="-171450">
                        <a:buFont typeface="Arial" panose="020B0604020202020204" pitchFamily="34" charset="0"/>
                        <a:buChar char="•"/>
                      </a:pPr>
                      <a:r>
                        <a:rPr lang="en-GB" sz="600" b="0" dirty="0" smtClean="0">
                          <a:latin typeface="XCCW Joined 10a" panose="03050602040000000000" pitchFamily="66" charset="0"/>
                        </a:rPr>
                        <a:t>Begin to classify materials by their functions; e.g. materials used are fit for purpose - waterproof roofs. </a:t>
                      </a:r>
                    </a:p>
                    <a:p>
                      <a:pPr marL="171450" indent="-171450">
                        <a:buFont typeface="Arial" panose="020B0604020202020204" pitchFamily="34" charset="0"/>
                        <a:buChar char="•"/>
                      </a:pPr>
                      <a:r>
                        <a:rPr lang="en-GB" sz="600" b="0" dirty="0" smtClean="0">
                          <a:latin typeface="XCCW Joined 10a" panose="03050602040000000000" pitchFamily="66" charset="0"/>
                        </a:rPr>
                        <a:t>Develop opportunities for investigations to test materials for their functions. (3 little pigs houses) try to predict what might happen, describe, discuss and communicate their findings using appropriate vocabulary</a:t>
                      </a:r>
                    </a:p>
                    <a:p>
                      <a:pPr marL="171450" indent="-171450">
                        <a:buFont typeface="Arial" panose="020B0604020202020204" pitchFamily="34" charset="0"/>
                        <a:buChar char="•"/>
                      </a:pPr>
                      <a:r>
                        <a:rPr lang="en-GB" sz="600" b="0" dirty="0" smtClean="0">
                          <a:latin typeface="XCCW Joined 10a" panose="03050602040000000000" pitchFamily="66" charset="0"/>
                        </a:rPr>
                        <a:t>Help children to notice and discuss patterns around them, e.g. rubbings from grates, covers, or bricks.</a:t>
                      </a:r>
                    </a:p>
                    <a:p>
                      <a:pPr marL="171450" indent="-171450">
                        <a:buFont typeface="Arial" panose="020B0604020202020204" pitchFamily="34" charset="0"/>
                        <a:buChar char="•"/>
                      </a:pPr>
                      <a:r>
                        <a:rPr lang="en-GB" sz="600" b="0" dirty="0" smtClean="0">
                          <a:latin typeface="XCCW Joined 10a" panose="03050602040000000000" pitchFamily="66" charset="0"/>
                        </a:rPr>
                        <a:t>Talk about everyday utilities and appliances and their use in the home, raising awareness of safety issues.</a:t>
                      </a:r>
                    </a:p>
                    <a:p>
                      <a:pPr marL="171450" indent="-171450">
                        <a:buFont typeface="Arial" panose="020B0604020202020204" pitchFamily="34" charset="0"/>
                        <a:buChar char="•"/>
                      </a:pPr>
                      <a:r>
                        <a:rPr lang="en-GB" sz="600" b="0" dirty="0" smtClean="0">
                          <a:latin typeface="XCCW Joined 10a" panose="03050602040000000000" pitchFamily="66" charset="0"/>
                        </a:rPr>
                        <a:t>Develop children’s understanding of conservation of resources e.g. water, electricity, heat.</a:t>
                      </a:r>
                    </a:p>
                    <a:p>
                      <a:pPr marL="0" indent="0">
                        <a:buFont typeface="Arial" panose="020B0604020202020204" pitchFamily="34" charset="0"/>
                        <a:buNone/>
                      </a:pPr>
                      <a:r>
                        <a:rPr lang="en-GB" sz="600" b="1" dirty="0" smtClean="0">
                          <a:latin typeface="XCCW Joined 10a" panose="03050602040000000000" pitchFamily="66" charset="0"/>
                        </a:rPr>
                        <a:t>Environment</a:t>
                      </a:r>
                    </a:p>
                    <a:p>
                      <a:pPr marL="171450" indent="-171450">
                        <a:buFont typeface="Arial" panose="020B0604020202020204" pitchFamily="34" charset="0"/>
                        <a:buChar char="•"/>
                      </a:pPr>
                      <a:r>
                        <a:rPr lang="en-GB" sz="600" b="0" dirty="0" smtClean="0">
                          <a:latin typeface="XCCW Joined 10a" panose="03050602040000000000" pitchFamily="66" charset="0"/>
                        </a:rPr>
                        <a:t>Encourage children to express opinions on natural and built environments and give opportunities for them to hear different points of view on the quality of the environment.</a:t>
                      </a:r>
                    </a:p>
                    <a:p>
                      <a:pPr marL="171450" indent="-171450">
                        <a:buFont typeface="Arial" panose="020B0604020202020204" pitchFamily="34" charset="0"/>
                        <a:buChar char="•"/>
                      </a:pPr>
                      <a:r>
                        <a:rPr lang="en-GB" sz="600" b="0" dirty="0" smtClean="0">
                          <a:latin typeface="XCCW Joined 10a" panose="03050602040000000000" pitchFamily="66" charset="0"/>
                        </a:rPr>
                        <a:t>Challenge children’s thinking by providing stimuli and resources for children to create simple maps and plans, paintings, drawings and models of observations of known and imaginary landscapes raising questions around effectiveness and functionality </a:t>
                      </a:r>
                    </a:p>
                    <a:p>
                      <a:pPr marL="171450" indent="-171450">
                        <a:buFont typeface="Arial" panose="020B0604020202020204" pitchFamily="34" charset="0"/>
                        <a:buChar char="•"/>
                      </a:pPr>
                      <a:r>
                        <a:rPr lang="en-GB" sz="600" b="0" dirty="0" smtClean="0">
                          <a:latin typeface="XCCW Joined 10a" panose="03050602040000000000" pitchFamily="66" charset="0"/>
                        </a:rPr>
                        <a:t>Understand the role of key adults in the local environment</a:t>
                      </a:r>
                    </a:p>
                    <a:p>
                      <a:pPr marL="171450" indent="-171450">
                        <a:buFont typeface="Arial" panose="020B0604020202020204" pitchFamily="34" charset="0"/>
                        <a:buChar char="•"/>
                      </a:pPr>
                      <a:r>
                        <a:rPr lang="en-GB" sz="600" b="0" dirty="0" smtClean="0">
                          <a:latin typeface="XCCW Joined 10a" panose="03050602040000000000" pitchFamily="66" charset="0"/>
                        </a:rPr>
                        <a:t>Investigate how we can make the world a better place</a:t>
                      </a:r>
                    </a:p>
                  </a:txBody>
                  <a:tcPr/>
                </a:tc>
                <a:tc>
                  <a:txBody>
                    <a:bodyPr/>
                    <a:lstStyle/>
                    <a:p>
                      <a:pPr marL="0" indent="0">
                        <a:buFont typeface="Arial" panose="020B0604020202020204" pitchFamily="34" charset="0"/>
                        <a:buNone/>
                      </a:pPr>
                      <a:r>
                        <a:rPr lang="en-GB" sz="600" b="1" dirty="0" smtClean="0">
                          <a:latin typeface="XCCW Joined 10a" panose="03050602040000000000" pitchFamily="66" charset="0"/>
                        </a:rPr>
                        <a:t>Past and Present</a:t>
                      </a:r>
                    </a:p>
                    <a:p>
                      <a:pPr marL="171450" indent="-171450">
                        <a:buFont typeface="Arial" panose="020B0604020202020204" pitchFamily="34" charset="0"/>
                        <a:buChar char="•"/>
                      </a:pPr>
                      <a:r>
                        <a:rPr lang="en-GB" sz="600" dirty="0" smtClean="0">
                          <a:latin typeface="XCCW Joined 10a" panose="03050602040000000000" pitchFamily="66" charset="0"/>
                        </a:rPr>
                        <a:t>Know the seasons of the year and use some key features to compare and contrast past, present and future.</a:t>
                      </a:r>
                    </a:p>
                    <a:p>
                      <a:pPr marL="171450" indent="-171450">
                        <a:buFont typeface="Arial" panose="020B0604020202020204" pitchFamily="34" charset="0"/>
                        <a:buChar char="•"/>
                      </a:pPr>
                      <a:r>
                        <a:rPr lang="en-GB" sz="600" dirty="0" smtClean="0">
                          <a:latin typeface="XCCW Joined 10a" panose="03050602040000000000" pitchFamily="66" charset="0"/>
                        </a:rPr>
                        <a:t>Know the sequence of the months of the year and link these to a range of events, activities and experiences in the past, present and future e.g. we will be going into Year 1 in September.</a:t>
                      </a:r>
                    </a:p>
                    <a:p>
                      <a:pPr marL="0" indent="0">
                        <a:buFont typeface="Arial" panose="020B0604020202020204" pitchFamily="34" charset="0"/>
                        <a:buNone/>
                      </a:pPr>
                      <a:r>
                        <a:rPr lang="en-GB" sz="600" b="1" dirty="0" smtClean="0">
                          <a:latin typeface="XCCW Joined 10a" panose="03050602040000000000" pitchFamily="66" charset="0"/>
                        </a:rPr>
                        <a:t>The Natural World</a:t>
                      </a:r>
                    </a:p>
                    <a:p>
                      <a:pPr marL="171450" indent="-171450">
                        <a:buFont typeface="Arial" panose="020B0604020202020204" pitchFamily="34" charset="0"/>
                        <a:buChar char="•"/>
                      </a:pPr>
                      <a:r>
                        <a:rPr lang="en-GB" sz="600" dirty="0" smtClean="0">
                          <a:latin typeface="XCCW Joined 10a" panose="03050602040000000000" pitchFamily="66" charset="0"/>
                        </a:rPr>
                        <a:t>Provide opportunities to talk about how the body works, healing, the role of food, reproduction, digestion etc.</a:t>
                      </a:r>
                    </a:p>
                    <a:p>
                      <a:pPr marL="171450" indent="-171450">
                        <a:buFont typeface="Arial" panose="020B0604020202020204" pitchFamily="34" charset="0"/>
                        <a:buChar char="•"/>
                      </a:pPr>
                      <a:r>
                        <a:rPr lang="en-GB" sz="600" dirty="0" smtClean="0">
                          <a:latin typeface="XCCW Joined 10a" panose="03050602040000000000" pitchFamily="66" charset="0"/>
                        </a:rPr>
                        <a:t>How medical interventions [medicine, supports, physiotherapy] can help us get well or help our body heal and work more effectively (relevant to the experiences of the cohort where possible)</a:t>
                      </a:r>
                    </a:p>
                    <a:p>
                      <a:pPr marL="171450" indent="-171450">
                        <a:buFont typeface="Arial" panose="020B0604020202020204" pitchFamily="34" charset="0"/>
                        <a:buChar char="•"/>
                      </a:pPr>
                      <a:r>
                        <a:rPr lang="en-GB" sz="600" dirty="0" smtClean="0">
                          <a:latin typeface="XCCW Joined 10a" panose="03050602040000000000" pitchFamily="66" charset="0"/>
                        </a:rPr>
                        <a:t>Observe, draw, describe, classify simple features and characteristics of animals, birds and underwater creatures, compare and contrast similarities and differences e.g. sets for badger and otter. </a:t>
                      </a:r>
                    </a:p>
                    <a:p>
                      <a:pPr marL="171450" indent="-171450">
                        <a:buFont typeface="Arial" panose="020B0604020202020204" pitchFamily="34" charset="0"/>
                        <a:buChar char="•"/>
                      </a:pPr>
                      <a:r>
                        <a:rPr lang="en-GB" sz="600" dirty="0" smtClean="0">
                          <a:latin typeface="XCCW Joined 10a" panose="03050602040000000000" pitchFamily="66" charset="0"/>
                        </a:rPr>
                        <a:t>Observe and discuss different habitats and why animals live and exist where they do – food chain, camouflage, co-existence, dependency – role of bee’s, butterflies etc.</a:t>
                      </a:r>
                    </a:p>
                    <a:p>
                      <a:pPr marL="171450" indent="-171450">
                        <a:buFont typeface="Arial" panose="020B0604020202020204" pitchFamily="34" charset="0"/>
                        <a:buChar char="•"/>
                      </a:pPr>
                      <a:r>
                        <a:rPr lang="en-GB" sz="600" dirty="0" smtClean="0">
                          <a:latin typeface="XCCW Joined 10a" panose="03050602040000000000" pitchFamily="66" charset="0"/>
                        </a:rPr>
                        <a:t>Make use of recycled materials to develop bug houses/ hotels- use magnified glasses to support children to make observations and recording their findings.</a:t>
                      </a:r>
                    </a:p>
                    <a:p>
                      <a:pPr marL="171450" indent="-171450">
                        <a:buFont typeface="Arial" panose="020B0604020202020204" pitchFamily="34" charset="0"/>
                        <a:buChar char="•"/>
                      </a:pPr>
                      <a:r>
                        <a:rPr lang="en-GB" sz="600" dirty="0" smtClean="0">
                          <a:latin typeface="XCCW Joined 10a" panose="03050602040000000000" pitchFamily="66" charset="0"/>
                        </a:rPr>
                        <a:t>Draw animals and insects observed and researched.</a:t>
                      </a:r>
                    </a:p>
                    <a:p>
                      <a:pPr marL="171450" indent="-171450">
                        <a:buFont typeface="Arial" panose="020B0604020202020204" pitchFamily="34" charset="0"/>
                        <a:buChar char="•"/>
                      </a:pPr>
                      <a:r>
                        <a:rPr lang="en-GB" sz="600" dirty="0" smtClean="0">
                          <a:latin typeface="XCCW Joined 10a" panose="03050602040000000000" pitchFamily="66" charset="0"/>
                        </a:rPr>
                        <a:t>Observe, describe and sequence the life cycle of a variety of animals. </a:t>
                      </a:r>
                    </a:p>
                    <a:p>
                      <a:pPr marL="171450" indent="-171450">
                        <a:buFont typeface="Arial" panose="020B0604020202020204" pitchFamily="34" charset="0"/>
                        <a:buChar char="•"/>
                      </a:pPr>
                      <a:r>
                        <a:rPr lang="en-GB" sz="600" dirty="0" smtClean="0">
                          <a:latin typeface="XCCW Joined 10a" panose="03050602040000000000" pitchFamily="66" charset="0"/>
                        </a:rPr>
                        <a:t>Explore animals that are extinct e.g. dinosaurs, how do we know they were alive? – Fossils etc.</a:t>
                      </a:r>
                    </a:p>
                    <a:p>
                      <a:pPr marL="171450" indent="-171450">
                        <a:buFont typeface="Arial" panose="020B0604020202020204" pitchFamily="34" charset="0"/>
                        <a:buChar char="•"/>
                      </a:pPr>
                      <a:r>
                        <a:rPr lang="en-GB" sz="600" dirty="0" smtClean="0">
                          <a:latin typeface="XCCW Joined 10a" panose="03050602040000000000" pitchFamily="66" charset="0"/>
                        </a:rPr>
                        <a:t>Look for opportunities for children to explore pond life (remember safety).</a:t>
                      </a:r>
                    </a:p>
                    <a:p>
                      <a:pPr marL="171450" indent="-171450">
                        <a:buFont typeface="Arial" panose="020B0604020202020204" pitchFamily="34" charset="0"/>
                        <a:buChar char="•"/>
                      </a:pPr>
                      <a:r>
                        <a:rPr lang="en-GB" sz="600" dirty="0" smtClean="0">
                          <a:latin typeface="XCCW Joined 10a" panose="03050602040000000000" pitchFamily="66" charset="0"/>
                        </a:rPr>
                        <a:t>To investigate living things, e.g. make use of bird feeders; developing monitoring and observations skills. Consider types of birds etc.</a:t>
                      </a:r>
                    </a:p>
                    <a:p>
                      <a:pPr marL="0" indent="0">
                        <a:buFont typeface="Arial" panose="020B0604020202020204" pitchFamily="34" charset="0"/>
                        <a:buNone/>
                      </a:pPr>
                      <a:r>
                        <a:rPr lang="en-GB" sz="600" b="1" dirty="0" smtClean="0">
                          <a:latin typeface="XCCW Joined 10a" panose="03050602040000000000" pitchFamily="66" charset="0"/>
                        </a:rPr>
                        <a:t>Environment</a:t>
                      </a:r>
                    </a:p>
                    <a:p>
                      <a:pPr marL="171450" indent="-171450">
                        <a:buFont typeface="Arial" panose="020B0604020202020204" pitchFamily="34" charset="0"/>
                        <a:buChar char="•"/>
                      </a:pPr>
                      <a:r>
                        <a:rPr lang="en-GB" sz="600" dirty="0" smtClean="0">
                          <a:latin typeface="XCCW Joined 10a" panose="03050602040000000000" pitchFamily="66" charset="0"/>
                        </a:rPr>
                        <a:t>Children are able to talk with confidence about the features of their own immediate environment and how environments might vary from one another, including environments in other countries familiar to them. Or made familiar through stories.</a:t>
                      </a:r>
                    </a:p>
                    <a:p>
                      <a:pPr marL="171450" indent="-171450">
                        <a:buFont typeface="Arial" panose="020B0604020202020204" pitchFamily="34" charset="0"/>
                        <a:buChar char="•"/>
                      </a:pPr>
                      <a:r>
                        <a:rPr lang="en-GB" sz="600" dirty="0" smtClean="0">
                          <a:latin typeface="XCCW Joined 10a" panose="03050602040000000000" pitchFamily="66" charset="0"/>
                        </a:rPr>
                        <a:t>Understand and describe features of the natural environment through the seaside, sea, sand and rocks, using simple maps, photographs, discussion, video, newspapers, ICT, expressing likes and dislikes </a:t>
                      </a:r>
                    </a:p>
                    <a:p>
                      <a:pPr marL="171450" indent="-171450">
                        <a:buFont typeface="Arial" panose="020B0604020202020204" pitchFamily="34" charset="0"/>
                        <a:buChar char="•"/>
                      </a:pPr>
                      <a:r>
                        <a:rPr lang="en-GB" sz="600" dirty="0" smtClean="0">
                          <a:latin typeface="XCCW Joined 10a" panose="03050602040000000000" pitchFamily="66" charset="0"/>
                        </a:rPr>
                        <a:t>Explore different seaside materials, sand, shells , rocks etc. and classifying by a range of criteria (giving/offering own choice) </a:t>
                      </a:r>
                    </a:p>
                    <a:p>
                      <a:pPr marL="171450" indent="-171450">
                        <a:buFont typeface="Arial" panose="020B0604020202020204" pitchFamily="34" charset="0"/>
                        <a:buChar char="•"/>
                      </a:pPr>
                      <a:r>
                        <a:rPr lang="en-GB" sz="600" dirty="0" smtClean="0">
                          <a:latin typeface="XCCW Joined 10a" panose="03050602040000000000" pitchFamily="66" charset="0"/>
                        </a:rPr>
                        <a:t>Similarities and differences between animals and creatures above and below sea level. </a:t>
                      </a:r>
                    </a:p>
                    <a:p>
                      <a:pPr marL="171450" indent="-171450">
                        <a:buFont typeface="Arial" panose="020B0604020202020204" pitchFamily="34" charset="0"/>
                        <a:buChar char="•"/>
                      </a:pPr>
                      <a:r>
                        <a:rPr lang="en-GB" sz="600" dirty="0" smtClean="0">
                          <a:latin typeface="XCCW Joined 10a" panose="03050602040000000000" pitchFamily="66" charset="0"/>
                        </a:rPr>
                        <a:t>Encourage children to think about ways of improving the natural environment, through plans, drawings and models.</a:t>
                      </a:r>
                    </a:p>
                    <a:p>
                      <a:pPr marL="171450" indent="-171450">
                        <a:buFont typeface="Arial" panose="020B0604020202020204" pitchFamily="34" charset="0"/>
                        <a:buChar char="•"/>
                      </a:pPr>
                      <a:r>
                        <a:rPr lang="en-GB" sz="600" dirty="0" smtClean="0">
                          <a:latin typeface="XCCW Joined 10a" panose="03050602040000000000" pitchFamily="66" charset="0"/>
                        </a:rPr>
                        <a:t>Identify similarities and differences between 2 areas (seaside and town) through story, maps, experiences, photographs, etc.</a:t>
                      </a:r>
                    </a:p>
                    <a:p>
                      <a:pPr marL="171450" indent="-171450">
                        <a:buFont typeface="Arial" panose="020B0604020202020204" pitchFamily="34" charset="0"/>
                        <a:buChar char="•"/>
                      </a:pPr>
                      <a:r>
                        <a:rPr lang="en-GB" sz="600" dirty="0" smtClean="0">
                          <a:latin typeface="XCCW Joined 10a" panose="03050602040000000000" pitchFamily="66" charset="0"/>
                        </a:rPr>
                        <a:t>Understand the role of key adults in the natural environment e.g. park-keeper, warden, green scheme.</a:t>
                      </a:r>
                    </a:p>
                    <a:p>
                      <a:pPr marL="171450" indent="-171450">
                        <a:buFont typeface="Arial" panose="020B0604020202020204" pitchFamily="34" charset="0"/>
                        <a:buChar char="•"/>
                      </a:pPr>
                      <a:r>
                        <a:rPr lang="en-GB" sz="600" dirty="0" smtClean="0">
                          <a:latin typeface="XCCW Joined 10a" panose="03050602040000000000" pitchFamily="66" charset="0"/>
                        </a:rPr>
                        <a:t>Identify vehicles and modes of transport used in contrasting environments e.g. boats, aeroplanes etc.</a:t>
                      </a:r>
                    </a:p>
                    <a:p>
                      <a:pPr marL="171450" indent="-171450">
                        <a:buFont typeface="Arial" panose="020B0604020202020204" pitchFamily="34" charset="0"/>
                        <a:buChar char="•"/>
                      </a:pPr>
                      <a:r>
                        <a:rPr lang="en-GB" sz="600" dirty="0" smtClean="0">
                          <a:latin typeface="XCCW Joined 10a" panose="03050602040000000000" pitchFamily="66" charset="0"/>
                        </a:rPr>
                        <a:t> Understand and talk about seasonal weather change (spring/summer) </a:t>
                      </a:r>
                    </a:p>
                    <a:p>
                      <a:pPr marL="171450" indent="-171450">
                        <a:buFont typeface="Arial" panose="020B0604020202020204" pitchFamily="34" charset="0"/>
                        <a:buChar char="•"/>
                      </a:pPr>
                      <a:r>
                        <a:rPr lang="en-GB" sz="600" dirty="0" smtClean="0">
                          <a:latin typeface="XCCW Joined 10a" panose="03050602040000000000" pitchFamily="66" charset="0"/>
                        </a:rPr>
                        <a:t>Model and use appropriate scientific, technical, ecological and geographical vocabulary, e.g. environment, conservation, train, bus, road, motorway, railway, landscape, view, sea, farm, countryside, valley, mountain, derelict, design, disassemble.</a:t>
                      </a:r>
                    </a:p>
                  </a:txBody>
                  <a:tcPr/>
                </a:tc>
                <a:extLst>
                  <a:ext uri="{0D108BD9-81ED-4DB2-BD59-A6C34878D82A}">
                    <a16:rowId xmlns:a16="http://schemas.microsoft.com/office/drawing/2014/main" val="1339314127"/>
                  </a:ext>
                </a:extLst>
              </a:tr>
            </a:tbl>
          </a:graphicData>
        </a:graphic>
      </p:graphicFrame>
    </p:spTree>
    <p:extLst>
      <p:ext uri="{BB962C8B-B14F-4D97-AF65-F5344CB8AC3E}">
        <p14:creationId xmlns:p14="http://schemas.microsoft.com/office/powerpoint/2010/main" val="578646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05164503"/>
              </p:ext>
            </p:extLst>
          </p:nvPr>
        </p:nvGraphicFramePr>
        <p:xfrm>
          <a:off x="251076" y="251380"/>
          <a:ext cx="11693654" cy="5518920"/>
        </p:xfrm>
        <a:graphic>
          <a:graphicData uri="http://schemas.openxmlformats.org/drawingml/2006/table">
            <a:tbl>
              <a:tblPr firstRow="1" bandRow="1">
                <a:tableStyleId>{5940675A-B579-460E-94D1-54222C63F5DA}</a:tableStyleId>
              </a:tblPr>
              <a:tblGrid>
                <a:gridCol w="1521502">
                  <a:extLst>
                    <a:ext uri="{9D8B030D-6E8A-4147-A177-3AD203B41FA5}">
                      <a16:colId xmlns:a16="http://schemas.microsoft.com/office/drawing/2014/main" val="3435926197"/>
                    </a:ext>
                  </a:extLst>
                </a:gridCol>
                <a:gridCol w="3265847">
                  <a:extLst>
                    <a:ext uri="{9D8B030D-6E8A-4147-A177-3AD203B41FA5}">
                      <a16:colId xmlns:a16="http://schemas.microsoft.com/office/drawing/2014/main" val="201684574"/>
                    </a:ext>
                  </a:extLst>
                </a:gridCol>
                <a:gridCol w="3492546">
                  <a:extLst>
                    <a:ext uri="{9D8B030D-6E8A-4147-A177-3AD203B41FA5}">
                      <a16:colId xmlns:a16="http://schemas.microsoft.com/office/drawing/2014/main" val="859284130"/>
                    </a:ext>
                  </a:extLst>
                </a:gridCol>
                <a:gridCol w="3413759">
                  <a:extLst>
                    <a:ext uri="{9D8B030D-6E8A-4147-A177-3AD203B41FA5}">
                      <a16:colId xmlns:a16="http://schemas.microsoft.com/office/drawing/2014/main" val="428722944"/>
                    </a:ext>
                  </a:extLst>
                </a:gridCol>
              </a:tblGrid>
              <a:tr h="482807">
                <a:tc>
                  <a:txBody>
                    <a:bodyPr/>
                    <a:lstStyle/>
                    <a:p>
                      <a:pPr algn="ctr"/>
                      <a:r>
                        <a:rPr lang="en-GB" sz="1400" b="1" dirty="0" smtClean="0">
                          <a:latin typeface="XCCW Joined 10a" panose="03050602040000000000" pitchFamily="66" charset="0"/>
                        </a:rPr>
                        <a:t>Year Group</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Term 4</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Term 5</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Term 6</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5036113">
                <a:tc>
                  <a:txBody>
                    <a:bodyPr/>
                    <a:lstStyle/>
                    <a:p>
                      <a:pPr algn="ctr"/>
                      <a:r>
                        <a:rPr lang="en-GB" sz="1200" b="1" dirty="0" smtClean="0">
                          <a:latin typeface="XCCW Joined 10a" panose="03050602040000000000" pitchFamily="66" charset="0"/>
                        </a:rPr>
                        <a:t>EYFS</a:t>
                      </a:r>
                    </a:p>
                    <a:p>
                      <a:pPr algn="ctr"/>
                      <a:r>
                        <a:rPr lang="en-GB" sz="1200" b="1" dirty="0" smtClean="0">
                          <a:latin typeface="XCCW Joined 10a" panose="03050602040000000000" pitchFamily="66" charset="0"/>
                        </a:rPr>
                        <a:t>Development Matters Learning Objectives</a:t>
                      </a:r>
                    </a:p>
                    <a:p>
                      <a:pPr algn="ctr"/>
                      <a:r>
                        <a:rPr lang="en-GB" sz="1200" b="1" dirty="0" smtClean="0">
                          <a:latin typeface="XCCW Joined 10a" panose="03050602040000000000" pitchFamily="66" charset="0"/>
                        </a:rPr>
                        <a:t>(Reception)</a:t>
                      </a:r>
                      <a:endParaRPr lang="en-GB" sz="1200" b="1" dirty="0" smtClean="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Talk about members of their immediate family and community. </a:t>
                      </a:r>
                    </a:p>
                    <a:p>
                      <a:pPr marL="171450" indent="-171450">
                        <a:buFont typeface="Arial" panose="020B0604020202020204" pitchFamily="34" charset="0"/>
                        <a:buChar char="•"/>
                      </a:pPr>
                      <a:r>
                        <a:rPr lang="en-GB" sz="800" dirty="0" smtClean="0">
                          <a:latin typeface="XCCW Joined 10a" panose="03050602040000000000" pitchFamily="66" charset="0"/>
                        </a:rPr>
                        <a:t>Name and describe people who are familiar to them. </a:t>
                      </a:r>
                    </a:p>
                    <a:p>
                      <a:pPr marL="171450" indent="-171450">
                        <a:buFont typeface="Arial" panose="020B0604020202020204" pitchFamily="34" charset="0"/>
                        <a:buChar char="•"/>
                      </a:pPr>
                      <a:r>
                        <a:rPr lang="en-GB" sz="800" dirty="0" smtClean="0">
                          <a:latin typeface="XCCW Joined 10a" panose="03050602040000000000" pitchFamily="66" charset="0"/>
                        </a:rPr>
                        <a:t>Comment on images of familiar situations in the past. </a:t>
                      </a:r>
                    </a:p>
                    <a:p>
                      <a:pPr marL="171450" indent="-171450">
                        <a:buFont typeface="Arial" panose="020B0604020202020204" pitchFamily="34" charset="0"/>
                        <a:buChar char="•"/>
                      </a:pPr>
                      <a:r>
                        <a:rPr lang="en-GB" sz="800" dirty="0" smtClean="0">
                          <a:latin typeface="XCCW Joined 10a" panose="03050602040000000000" pitchFamily="66" charset="0"/>
                        </a:rPr>
                        <a:t>Compare and contrast characters from stories, including figures from the past. </a:t>
                      </a:r>
                    </a:p>
                    <a:p>
                      <a:pPr marL="171450" indent="-171450">
                        <a:buFont typeface="Arial" panose="020B0604020202020204" pitchFamily="34" charset="0"/>
                        <a:buChar char="•"/>
                      </a:pPr>
                      <a:r>
                        <a:rPr lang="en-GB" sz="800" dirty="0" smtClean="0">
                          <a:latin typeface="XCCW Joined 10a" panose="03050602040000000000" pitchFamily="66" charset="0"/>
                        </a:rPr>
                        <a:t>Draw information from a simple map.</a:t>
                      </a:r>
                    </a:p>
                    <a:p>
                      <a:pPr marL="171450" indent="-171450">
                        <a:buFont typeface="Arial" panose="020B0604020202020204" pitchFamily="34" charset="0"/>
                        <a:buChar char="•"/>
                      </a:pPr>
                      <a:r>
                        <a:rPr lang="en-GB" sz="800" dirty="0" smtClean="0">
                          <a:latin typeface="XCCW Joined 10a" panose="03050602040000000000" pitchFamily="66" charset="0"/>
                        </a:rPr>
                        <a:t>Understand that some places are special to members of their community. </a:t>
                      </a:r>
                    </a:p>
                    <a:p>
                      <a:pPr marL="171450" indent="-171450">
                        <a:buFont typeface="Arial" panose="020B0604020202020204" pitchFamily="34" charset="0"/>
                        <a:buChar char="•"/>
                      </a:pPr>
                      <a:r>
                        <a:rPr lang="en-GB" sz="800" dirty="0" smtClean="0">
                          <a:latin typeface="XCCW Joined 10a" panose="03050602040000000000" pitchFamily="66" charset="0"/>
                        </a:rPr>
                        <a:t>Recognise that people have different beliefs and celebrate special times in different ways.</a:t>
                      </a:r>
                    </a:p>
                    <a:p>
                      <a:pPr marL="171450" indent="-171450">
                        <a:buFont typeface="Arial" panose="020B0604020202020204" pitchFamily="34" charset="0"/>
                        <a:buChar char="•"/>
                      </a:pPr>
                      <a:r>
                        <a:rPr lang="en-GB" sz="800" dirty="0" smtClean="0">
                          <a:latin typeface="XCCW Joined 10a" panose="03050602040000000000" pitchFamily="66" charset="0"/>
                        </a:rPr>
                        <a:t>Recognise some similarities and differences between life in this country and life in other countries. </a:t>
                      </a:r>
                    </a:p>
                    <a:p>
                      <a:pPr marL="171450" indent="-171450">
                        <a:buFont typeface="Arial" panose="020B0604020202020204" pitchFamily="34" charset="0"/>
                        <a:buChar char="•"/>
                      </a:pPr>
                      <a:r>
                        <a:rPr lang="en-GB" sz="800" dirty="0" smtClean="0">
                          <a:latin typeface="XCCW Joined 10a" panose="03050602040000000000" pitchFamily="66" charset="0"/>
                        </a:rPr>
                        <a:t>Explore the natural world around them.</a:t>
                      </a:r>
                    </a:p>
                    <a:p>
                      <a:pPr marL="171450" indent="-171450">
                        <a:buFont typeface="Arial" panose="020B0604020202020204" pitchFamily="34" charset="0"/>
                        <a:buChar char="•"/>
                      </a:pPr>
                      <a:r>
                        <a:rPr lang="en-GB" sz="800" dirty="0" smtClean="0">
                          <a:latin typeface="XCCW Joined 10a" panose="03050602040000000000" pitchFamily="66" charset="0"/>
                        </a:rPr>
                        <a:t>Describe what they see, hear and feel </a:t>
                      </a:r>
                      <a:r>
                        <a:rPr lang="en-GB" sz="800" dirty="0" err="1" smtClean="0">
                          <a:latin typeface="XCCW Joined 10a" panose="03050602040000000000" pitchFamily="66" charset="0"/>
                        </a:rPr>
                        <a:t>whilstoutside</a:t>
                      </a:r>
                      <a:r>
                        <a:rPr lang="en-GB" sz="800" dirty="0" smtClean="0">
                          <a:latin typeface="XCCW Joined 10a" panose="03050602040000000000" pitchFamily="66" charset="0"/>
                        </a:rPr>
                        <a:t>. </a:t>
                      </a:r>
                    </a:p>
                    <a:p>
                      <a:pPr marL="171450" indent="-171450">
                        <a:buFont typeface="Arial" panose="020B0604020202020204" pitchFamily="34" charset="0"/>
                        <a:buChar char="•"/>
                      </a:pPr>
                      <a:r>
                        <a:rPr lang="en-GB" sz="800" dirty="0" smtClean="0">
                          <a:latin typeface="XCCW Joined 10a" panose="03050602040000000000" pitchFamily="66" charset="0"/>
                        </a:rPr>
                        <a:t>Recognise some environments that are different to the one in which they live. </a:t>
                      </a:r>
                    </a:p>
                    <a:p>
                      <a:pPr marL="171450" indent="-171450">
                        <a:buFont typeface="Arial" panose="020B0604020202020204" pitchFamily="34" charset="0"/>
                        <a:buChar char="•"/>
                      </a:pPr>
                      <a:r>
                        <a:rPr lang="en-GB" sz="800" dirty="0" smtClean="0">
                          <a:latin typeface="XCCW Joined 10a" panose="03050602040000000000" pitchFamily="66" charset="0"/>
                        </a:rPr>
                        <a:t>Understand the effect of changing seasons on the natural world around them.</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Talk about members of their immediate family and community. •Name and describe people who are familiar to them. </a:t>
                      </a:r>
                    </a:p>
                    <a:p>
                      <a:pPr marL="171450" indent="-171450">
                        <a:buFont typeface="Arial" panose="020B0604020202020204" pitchFamily="34" charset="0"/>
                        <a:buChar char="•"/>
                      </a:pPr>
                      <a:r>
                        <a:rPr lang="en-GB" sz="800" dirty="0" smtClean="0">
                          <a:latin typeface="XCCW Joined 10a" panose="03050602040000000000" pitchFamily="66" charset="0"/>
                        </a:rPr>
                        <a:t>Comment on images of familiar situations in the past. </a:t>
                      </a:r>
                    </a:p>
                    <a:p>
                      <a:pPr marL="171450" indent="-171450">
                        <a:buFont typeface="Arial" panose="020B0604020202020204" pitchFamily="34" charset="0"/>
                        <a:buChar char="•"/>
                      </a:pPr>
                      <a:r>
                        <a:rPr lang="en-GB" sz="800" dirty="0" smtClean="0">
                          <a:latin typeface="XCCW Joined 10a" panose="03050602040000000000" pitchFamily="66" charset="0"/>
                        </a:rPr>
                        <a:t>Compare and contrast characters from stories, including figures from the past. </a:t>
                      </a:r>
                    </a:p>
                    <a:p>
                      <a:pPr marL="171450" indent="-171450">
                        <a:buFont typeface="Arial" panose="020B0604020202020204" pitchFamily="34" charset="0"/>
                        <a:buChar char="•"/>
                      </a:pPr>
                      <a:r>
                        <a:rPr lang="en-GB" sz="800" dirty="0" smtClean="0">
                          <a:latin typeface="XCCW Joined 10a" panose="03050602040000000000" pitchFamily="66" charset="0"/>
                        </a:rPr>
                        <a:t>Draw information from a simple map. </a:t>
                      </a:r>
                    </a:p>
                    <a:p>
                      <a:pPr marL="171450" indent="-171450">
                        <a:buFont typeface="Arial" panose="020B0604020202020204" pitchFamily="34" charset="0"/>
                        <a:buChar char="•"/>
                      </a:pPr>
                      <a:r>
                        <a:rPr lang="en-GB" sz="800" dirty="0" smtClean="0">
                          <a:latin typeface="XCCW Joined 10a" panose="03050602040000000000" pitchFamily="66" charset="0"/>
                        </a:rPr>
                        <a:t>Understand that some places are special to members of their community. </a:t>
                      </a:r>
                    </a:p>
                    <a:p>
                      <a:pPr marL="171450" indent="-171450">
                        <a:buFont typeface="Arial" panose="020B0604020202020204" pitchFamily="34" charset="0"/>
                        <a:buChar char="•"/>
                      </a:pPr>
                      <a:r>
                        <a:rPr lang="en-GB" sz="800" dirty="0" smtClean="0">
                          <a:latin typeface="XCCW Joined 10a" panose="03050602040000000000" pitchFamily="66" charset="0"/>
                        </a:rPr>
                        <a:t>Recognise that people have different beliefs and celebrate special times in different ways.</a:t>
                      </a:r>
                    </a:p>
                    <a:p>
                      <a:pPr marL="171450" indent="-171450">
                        <a:buFont typeface="Arial" panose="020B0604020202020204" pitchFamily="34" charset="0"/>
                        <a:buChar char="•"/>
                      </a:pPr>
                      <a:r>
                        <a:rPr lang="en-GB" sz="800" dirty="0" smtClean="0">
                          <a:latin typeface="XCCW Joined 10a" panose="03050602040000000000" pitchFamily="66" charset="0"/>
                        </a:rPr>
                        <a:t>Recognise some similarities and differences between life in this country and life in other countries. </a:t>
                      </a:r>
                    </a:p>
                    <a:p>
                      <a:pPr marL="171450" indent="-171450">
                        <a:buFont typeface="Arial" panose="020B0604020202020204" pitchFamily="34" charset="0"/>
                        <a:buChar char="•"/>
                      </a:pPr>
                      <a:r>
                        <a:rPr lang="en-GB" sz="800" dirty="0" smtClean="0">
                          <a:latin typeface="XCCW Joined 10a" panose="03050602040000000000" pitchFamily="66" charset="0"/>
                        </a:rPr>
                        <a:t>Explore the natural world around them. </a:t>
                      </a:r>
                    </a:p>
                    <a:p>
                      <a:pPr marL="171450" indent="-171450">
                        <a:buFont typeface="Arial" panose="020B0604020202020204" pitchFamily="34" charset="0"/>
                        <a:buChar char="•"/>
                      </a:pPr>
                      <a:r>
                        <a:rPr lang="en-GB" sz="800" dirty="0" smtClean="0">
                          <a:latin typeface="XCCW Joined 10a" panose="03050602040000000000" pitchFamily="66" charset="0"/>
                        </a:rPr>
                        <a:t>Describe what they see, hear and feel whilst outside. </a:t>
                      </a:r>
                    </a:p>
                    <a:p>
                      <a:pPr marL="171450" indent="-171450">
                        <a:buFont typeface="Arial" panose="020B0604020202020204" pitchFamily="34" charset="0"/>
                        <a:buChar char="•"/>
                      </a:pPr>
                      <a:r>
                        <a:rPr lang="en-GB" sz="800" dirty="0" smtClean="0">
                          <a:latin typeface="XCCW Joined 10a" panose="03050602040000000000" pitchFamily="66" charset="0"/>
                        </a:rPr>
                        <a:t>Recognise some environments that are different to the one in which they live. </a:t>
                      </a:r>
                    </a:p>
                    <a:p>
                      <a:pPr marL="171450" indent="-171450">
                        <a:buFont typeface="Arial" panose="020B0604020202020204" pitchFamily="34" charset="0"/>
                        <a:buChar char="•"/>
                      </a:pPr>
                      <a:r>
                        <a:rPr lang="en-GB" sz="800" dirty="0" smtClean="0">
                          <a:latin typeface="XCCW Joined 10a" panose="03050602040000000000" pitchFamily="66" charset="0"/>
                        </a:rPr>
                        <a:t>Understand the effect of changing seasons on the natural world around them.</a:t>
                      </a:r>
                      <a:endParaRPr lang="en-GB" sz="800" dirty="0">
                        <a:latin typeface="XCCW Joined 10a" panose="03050602040000000000" pitchFamily="66" charset="0"/>
                      </a:endParaRPr>
                    </a:p>
                  </a:txBody>
                  <a:tcPr/>
                </a:tc>
                <a:tc>
                  <a:txBody>
                    <a:bodyPr/>
                    <a:lstStyle/>
                    <a:p>
                      <a:pPr marL="0" indent="0">
                        <a:buFont typeface="Arial" panose="020B0604020202020204" pitchFamily="34" charset="0"/>
                        <a:buNone/>
                      </a:pPr>
                      <a:r>
                        <a:rPr lang="en-GB" sz="800" dirty="0" smtClean="0">
                          <a:latin typeface="XCCW Joined 10a" panose="03050602040000000000" pitchFamily="66" charset="0"/>
                        </a:rPr>
                        <a:t>The</a:t>
                      </a:r>
                      <a:r>
                        <a:rPr lang="en-GB" sz="800" baseline="0" dirty="0" smtClean="0">
                          <a:latin typeface="XCCW Joined 10a" panose="03050602040000000000" pitchFamily="66" charset="0"/>
                        </a:rPr>
                        <a:t> ‘</a:t>
                      </a:r>
                      <a:r>
                        <a:rPr lang="en-GB" sz="800" dirty="0" smtClean="0">
                          <a:latin typeface="XCCW Joined 10a" panose="03050602040000000000" pitchFamily="66" charset="0"/>
                        </a:rPr>
                        <a:t>Term 6’ educational programme supports ELG and also beyond ELG.</a:t>
                      </a:r>
                    </a:p>
                    <a:p>
                      <a:pPr marL="0" indent="0">
                        <a:buFont typeface="Arial" panose="020B0604020202020204" pitchFamily="34" charset="0"/>
                        <a:buNone/>
                      </a:pPr>
                      <a:r>
                        <a:rPr lang="en-GB" sz="800" dirty="0" smtClean="0">
                          <a:latin typeface="XCCW Joined 10a" panose="03050602040000000000" pitchFamily="66" charset="0"/>
                        </a:rPr>
                        <a:t>Children at the expected level of development will:</a:t>
                      </a:r>
                    </a:p>
                    <a:p>
                      <a:pPr marL="171450" indent="-171450">
                        <a:buFont typeface="Arial" panose="020B0604020202020204" pitchFamily="34" charset="0"/>
                        <a:buChar char="•"/>
                      </a:pPr>
                      <a:r>
                        <a:rPr lang="en-GB" sz="800" dirty="0" smtClean="0">
                          <a:latin typeface="XCCW Joined 10a" panose="03050602040000000000" pitchFamily="66" charset="0"/>
                        </a:rPr>
                        <a:t>Explore the natural world around them, making observations and drawing pictures of animals and plants. </a:t>
                      </a:r>
                    </a:p>
                    <a:p>
                      <a:pPr marL="171450" indent="-171450">
                        <a:buFont typeface="Arial" panose="020B0604020202020204" pitchFamily="34" charset="0"/>
                        <a:buChar char="•"/>
                      </a:pPr>
                      <a:r>
                        <a:rPr lang="en-GB" sz="800" dirty="0" smtClean="0">
                          <a:latin typeface="XCCW Joined 10a" panose="03050602040000000000" pitchFamily="66" charset="0"/>
                        </a:rPr>
                        <a:t>Know some similarities and differences between the natural world around them and contrasting environments, drawing on their experiences and what has been read in class. </a:t>
                      </a:r>
                    </a:p>
                    <a:p>
                      <a:pPr marL="171450" indent="-171450">
                        <a:buFont typeface="Arial" panose="020B0604020202020204" pitchFamily="34" charset="0"/>
                        <a:buChar char="•"/>
                      </a:pPr>
                      <a:r>
                        <a:rPr lang="en-GB" sz="800" dirty="0" smtClean="0">
                          <a:latin typeface="XCCW Joined 10a" panose="03050602040000000000" pitchFamily="66" charset="0"/>
                        </a:rPr>
                        <a:t>Understand some important processes and changes in the natural world around them, including the seasons and changing states of matter.</a:t>
                      </a:r>
                      <a:endParaRPr lang="en-GB" sz="800" dirty="0">
                        <a:latin typeface="XCCW Joined 10a" panose="03050602040000000000" pitchFamily="66" charset="0"/>
                      </a:endParaRPr>
                    </a:p>
                  </a:txBody>
                  <a:tcPr/>
                </a:tc>
                <a:extLst>
                  <a:ext uri="{0D108BD9-81ED-4DB2-BD59-A6C34878D82A}">
                    <a16:rowId xmlns:a16="http://schemas.microsoft.com/office/drawing/2014/main" val="17048059"/>
                  </a:ext>
                </a:extLst>
              </a:tr>
            </a:tbl>
          </a:graphicData>
        </a:graphic>
      </p:graphicFrame>
    </p:spTree>
    <p:extLst>
      <p:ext uri="{BB962C8B-B14F-4D97-AF65-F5344CB8AC3E}">
        <p14:creationId xmlns:p14="http://schemas.microsoft.com/office/powerpoint/2010/main" val="4385265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208348058"/>
              </p:ext>
            </p:extLst>
          </p:nvPr>
        </p:nvGraphicFramePr>
        <p:xfrm>
          <a:off x="352422" y="209549"/>
          <a:ext cx="11220454" cy="6370909"/>
        </p:xfrm>
        <a:graphic>
          <a:graphicData uri="http://schemas.openxmlformats.org/drawingml/2006/table">
            <a:tbl>
              <a:tblPr firstRow="1" bandRow="1">
                <a:tableStyleId>{5940675A-B579-460E-94D1-54222C63F5DA}</a:tableStyleId>
              </a:tblPr>
              <a:tblGrid>
                <a:gridCol w="1602922">
                  <a:extLst>
                    <a:ext uri="{9D8B030D-6E8A-4147-A177-3AD203B41FA5}">
                      <a16:colId xmlns:a16="http://schemas.microsoft.com/office/drawing/2014/main" val="3435926197"/>
                    </a:ext>
                  </a:extLst>
                </a:gridCol>
                <a:gridCol w="1602922">
                  <a:extLst>
                    <a:ext uri="{9D8B030D-6E8A-4147-A177-3AD203B41FA5}">
                      <a16:colId xmlns:a16="http://schemas.microsoft.com/office/drawing/2014/main" val="201684574"/>
                    </a:ext>
                  </a:extLst>
                </a:gridCol>
                <a:gridCol w="1602922">
                  <a:extLst>
                    <a:ext uri="{9D8B030D-6E8A-4147-A177-3AD203B41FA5}">
                      <a16:colId xmlns:a16="http://schemas.microsoft.com/office/drawing/2014/main" val="859284130"/>
                    </a:ext>
                  </a:extLst>
                </a:gridCol>
                <a:gridCol w="1602922">
                  <a:extLst>
                    <a:ext uri="{9D8B030D-6E8A-4147-A177-3AD203B41FA5}">
                      <a16:colId xmlns:a16="http://schemas.microsoft.com/office/drawing/2014/main" val="428722944"/>
                    </a:ext>
                  </a:extLst>
                </a:gridCol>
                <a:gridCol w="1602922">
                  <a:extLst>
                    <a:ext uri="{9D8B030D-6E8A-4147-A177-3AD203B41FA5}">
                      <a16:colId xmlns:a16="http://schemas.microsoft.com/office/drawing/2014/main" val="3571205429"/>
                    </a:ext>
                  </a:extLst>
                </a:gridCol>
                <a:gridCol w="1602922">
                  <a:extLst>
                    <a:ext uri="{9D8B030D-6E8A-4147-A177-3AD203B41FA5}">
                      <a16:colId xmlns:a16="http://schemas.microsoft.com/office/drawing/2014/main" val="3243494432"/>
                    </a:ext>
                  </a:extLst>
                </a:gridCol>
                <a:gridCol w="1602922">
                  <a:extLst>
                    <a:ext uri="{9D8B030D-6E8A-4147-A177-3AD203B41FA5}">
                      <a16:colId xmlns:a16="http://schemas.microsoft.com/office/drawing/2014/main" val="3150906852"/>
                    </a:ext>
                  </a:extLst>
                </a:gridCol>
              </a:tblGrid>
              <a:tr h="574248">
                <a:tc>
                  <a:txBody>
                    <a:bodyPr/>
                    <a:lstStyle/>
                    <a:p>
                      <a:pPr algn="ctr"/>
                      <a:r>
                        <a:rPr lang="en-GB" sz="1400" b="1" dirty="0" smtClean="0">
                          <a:latin typeface="XCCW Joined 10a" panose="03050602040000000000" pitchFamily="66" charset="0"/>
                        </a:rPr>
                        <a:t>Year Group</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Autumn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Autumn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Spring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Spring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Summer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Summer 2</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2613239">
                <a:tc>
                  <a:txBody>
                    <a:bodyPr/>
                    <a:lstStyle/>
                    <a:p>
                      <a:pPr algn="ctr"/>
                      <a:r>
                        <a:rPr lang="en-GB" sz="1200" b="1" dirty="0" smtClean="0">
                          <a:latin typeface="XCCW Joined 10a" panose="03050602040000000000" pitchFamily="66" charset="0"/>
                        </a:rPr>
                        <a:t>Year 1</a:t>
                      </a:r>
                    </a:p>
                    <a:p>
                      <a:pPr algn="ctr"/>
                      <a:r>
                        <a:rPr lang="en-GB" sz="1200" b="1" dirty="0" smtClean="0">
                          <a:latin typeface="XCCW Joined 10a" panose="03050602040000000000" pitchFamily="66" charset="0"/>
                        </a:rPr>
                        <a:t>National</a:t>
                      </a:r>
                    </a:p>
                    <a:p>
                      <a:pPr algn="ctr"/>
                      <a:r>
                        <a:rPr lang="en-GB" sz="1200" b="1" dirty="0" smtClean="0">
                          <a:latin typeface="XCCW Joined 10a" panose="03050602040000000000" pitchFamily="66" charset="0"/>
                        </a:rPr>
                        <a:t>Curriculum</a:t>
                      </a:r>
                    </a:p>
                    <a:p>
                      <a:pPr algn="ctr"/>
                      <a:r>
                        <a:rPr lang="en-GB" sz="1200" b="1" dirty="0" smtClean="0">
                          <a:latin typeface="XCCW Joined 10a" panose="03050602040000000000" pitchFamily="66" charset="0"/>
                        </a:rPr>
                        <a:t>Coverage</a:t>
                      </a:r>
                      <a:endParaRPr lang="en-GB" sz="1200" b="1"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Identify, name,</a:t>
                      </a:r>
                      <a:r>
                        <a:rPr lang="en-GB" sz="800" baseline="0" dirty="0" smtClean="0">
                          <a:latin typeface="XCCW Joined 10a" panose="03050602040000000000" pitchFamily="66" charset="0"/>
                        </a:rPr>
                        <a:t> </a:t>
                      </a:r>
                      <a:r>
                        <a:rPr lang="en-GB" sz="800" dirty="0" smtClean="0">
                          <a:latin typeface="XCCW Joined 10a" panose="03050602040000000000" pitchFamily="66" charset="0"/>
                        </a:rPr>
                        <a:t>draw and label</a:t>
                      </a:r>
                      <a:r>
                        <a:rPr lang="en-GB" sz="800" baseline="0" dirty="0" smtClean="0">
                          <a:latin typeface="XCCW Joined 10a" panose="03050602040000000000" pitchFamily="66" charset="0"/>
                        </a:rPr>
                        <a:t> </a:t>
                      </a:r>
                      <a:r>
                        <a:rPr lang="en-GB" sz="800" dirty="0" smtClean="0">
                          <a:latin typeface="XCCW Joined 10a" panose="03050602040000000000" pitchFamily="66" charset="0"/>
                        </a:rPr>
                        <a:t>the basic parts of</a:t>
                      </a:r>
                      <a:r>
                        <a:rPr lang="en-GB" sz="800" baseline="0" dirty="0" smtClean="0">
                          <a:latin typeface="XCCW Joined 10a" panose="03050602040000000000" pitchFamily="66" charset="0"/>
                        </a:rPr>
                        <a:t> </a:t>
                      </a:r>
                      <a:r>
                        <a:rPr lang="en-GB" sz="800" dirty="0" smtClean="0">
                          <a:latin typeface="XCCW Joined 10a" panose="03050602040000000000" pitchFamily="66" charset="0"/>
                        </a:rPr>
                        <a:t>the human body</a:t>
                      </a:r>
                      <a:r>
                        <a:rPr lang="en-GB" sz="800" baseline="0" dirty="0" smtClean="0">
                          <a:latin typeface="XCCW Joined 10a" panose="03050602040000000000" pitchFamily="66" charset="0"/>
                        </a:rPr>
                        <a:t> </a:t>
                      </a:r>
                      <a:r>
                        <a:rPr lang="en-GB" sz="800" dirty="0" smtClean="0">
                          <a:latin typeface="XCCW Joined 10a" panose="03050602040000000000" pitchFamily="66" charset="0"/>
                        </a:rPr>
                        <a:t>and say which</a:t>
                      </a:r>
                      <a:r>
                        <a:rPr lang="en-GB" sz="800" baseline="0" dirty="0" smtClean="0">
                          <a:latin typeface="XCCW Joined 10a" panose="03050602040000000000" pitchFamily="66" charset="0"/>
                        </a:rPr>
                        <a:t> </a:t>
                      </a:r>
                      <a:r>
                        <a:rPr lang="en-GB" sz="800" dirty="0" smtClean="0">
                          <a:latin typeface="XCCW Joined 10a" panose="03050602040000000000" pitchFamily="66" charset="0"/>
                        </a:rPr>
                        <a:t>part of the body</a:t>
                      </a:r>
                      <a:r>
                        <a:rPr lang="en-GB" sz="800" baseline="0" dirty="0" smtClean="0">
                          <a:latin typeface="XCCW Joined 10a" panose="03050602040000000000" pitchFamily="66" charset="0"/>
                        </a:rPr>
                        <a:t> </a:t>
                      </a:r>
                      <a:r>
                        <a:rPr lang="en-GB" sz="800" dirty="0" smtClean="0">
                          <a:latin typeface="XCCW Joined 10a" panose="03050602040000000000" pitchFamily="66" charset="0"/>
                        </a:rPr>
                        <a:t>is associated with</a:t>
                      </a:r>
                      <a:r>
                        <a:rPr lang="en-GB" sz="800" baseline="0" dirty="0" smtClean="0">
                          <a:latin typeface="XCCW Joined 10a" panose="03050602040000000000" pitchFamily="66" charset="0"/>
                        </a:rPr>
                        <a:t> </a:t>
                      </a:r>
                      <a:r>
                        <a:rPr lang="en-GB" sz="800" dirty="0" smtClean="0">
                          <a:latin typeface="XCCW Joined 10a" panose="03050602040000000000" pitchFamily="66" charset="0"/>
                        </a:rPr>
                        <a:t>each sense (NC</a:t>
                      </a:r>
                      <a:r>
                        <a:rPr lang="en-GB" sz="800" baseline="0" dirty="0" smtClean="0">
                          <a:latin typeface="XCCW Joined 10a" panose="03050602040000000000" pitchFamily="66" charset="0"/>
                        </a:rPr>
                        <a:t> </a:t>
                      </a:r>
                      <a:r>
                        <a:rPr lang="en-GB" sz="800" dirty="0" smtClean="0">
                          <a:latin typeface="XCCW Joined 10a" panose="03050602040000000000" pitchFamily="66" charset="0"/>
                        </a:rPr>
                        <a:t>Yr1)</a:t>
                      </a:r>
                    </a:p>
                    <a:p>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Identify and name a</a:t>
                      </a:r>
                      <a:r>
                        <a:rPr lang="en-GB" sz="800" baseline="0" dirty="0" smtClean="0">
                          <a:latin typeface="XCCW Joined 10a" panose="03050602040000000000" pitchFamily="66" charset="0"/>
                        </a:rPr>
                        <a:t> </a:t>
                      </a:r>
                      <a:r>
                        <a:rPr lang="en-GB" sz="800" dirty="0" smtClean="0">
                          <a:latin typeface="XCCW Joined 10a" panose="03050602040000000000" pitchFamily="66" charset="0"/>
                        </a:rPr>
                        <a:t>variety of common</a:t>
                      </a:r>
                      <a:r>
                        <a:rPr lang="en-GB" sz="800" baseline="0" dirty="0" smtClean="0">
                          <a:latin typeface="XCCW Joined 10a" panose="03050602040000000000" pitchFamily="66" charset="0"/>
                        </a:rPr>
                        <a:t> </a:t>
                      </a:r>
                      <a:r>
                        <a:rPr lang="en-GB" sz="800" dirty="0" smtClean="0">
                          <a:latin typeface="XCCW Joined 10a" panose="03050602040000000000" pitchFamily="66" charset="0"/>
                        </a:rPr>
                        <a:t>animals including fish,</a:t>
                      </a:r>
                      <a:r>
                        <a:rPr lang="en-GB" sz="800" baseline="0" dirty="0" smtClean="0">
                          <a:latin typeface="XCCW Joined 10a" panose="03050602040000000000" pitchFamily="66" charset="0"/>
                        </a:rPr>
                        <a:t> </a:t>
                      </a:r>
                      <a:r>
                        <a:rPr lang="en-GB" sz="800" dirty="0" smtClean="0">
                          <a:latin typeface="XCCW Joined 10a" panose="03050602040000000000" pitchFamily="66" charset="0"/>
                        </a:rPr>
                        <a:t>amphibians, reptiles,</a:t>
                      </a:r>
                      <a:r>
                        <a:rPr lang="en-GB" sz="800" baseline="0" dirty="0" smtClean="0">
                          <a:latin typeface="XCCW Joined 10a" panose="03050602040000000000" pitchFamily="66" charset="0"/>
                        </a:rPr>
                        <a:t> </a:t>
                      </a:r>
                      <a:r>
                        <a:rPr lang="en-GB" sz="800" dirty="0" smtClean="0">
                          <a:latin typeface="XCCW Joined 10a" panose="03050602040000000000" pitchFamily="66" charset="0"/>
                        </a:rPr>
                        <a:t>birds and mammals</a:t>
                      </a:r>
                    </a:p>
                    <a:p>
                      <a:pPr marL="171450" indent="-171450">
                        <a:buFont typeface="Arial" panose="020B0604020202020204" pitchFamily="34" charset="0"/>
                        <a:buChar char="•"/>
                      </a:pPr>
                      <a:r>
                        <a:rPr lang="en-GB" sz="800" dirty="0" smtClean="0">
                          <a:latin typeface="XCCW Joined 10a" panose="03050602040000000000" pitchFamily="66" charset="0"/>
                        </a:rPr>
                        <a:t>Identify and name a</a:t>
                      </a:r>
                      <a:r>
                        <a:rPr lang="en-GB" sz="800" baseline="0" dirty="0" smtClean="0">
                          <a:latin typeface="XCCW Joined 10a" panose="03050602040000000000" pitchFamily="66" charset="0"/>
                        </a:rPr>
                        <a:t> </a:t>
                      </a:r>
                      <a:r>
                        <a:rPr lang="en-GB" sz="800" dirty="0" smtClean="0">
                          <a:latin typeface="XCCW Joined 10a" panose="03050602040000000000" pitchFamily="66" charset="0"/>
                        </a:rPr>
                        <a:t>variety of common</a:t>
                      </a:r>
                      <a:r>
                        <a:rPr lang="en-GB" sz="800" baseline="0" dirty="0" smtClean="0">
                          <a:latin typeface="XCCW Joined 10a" panose="03050602040000000000" pitchFamily="66" charset="0"/>
                        </a:rPr>
                        <a:t> </a:t>
                      </a:r>
                      <a:r>
                        <a:rPr lang="en-GB" sz="800" dirty="0" smtClean="0">
                          <a:latin typeface="XCCW Joined 10a" panose="03050602040000000000" pitchFamily="66" charset="0"/>
                        </a:rPr>
                        <a:t>animals that are</a:t>
                      </a:r>
                      <a:r>
                        <a:rPr lang="en-GB" sz="800" baseline="0" dirty="0" smtClean="0">
                          <a:latin typeface="XCCW Joined 10a" panose="03050602040000000000" pitchFamily="66" charset="0"/>
                        </a:rPr>
                        <a:t> </a:t>
                      </a:r>
                      <a:r>
                        <a:rPr lang="en-GB" sz="800" dirty="0" smtClean="0">
                          <a:latin typeface="XCCW Joined 10a" panose="03050602040000000000" pitchFamily="66" charset="0"/>
                        </a:rPr>
                        <a:t>carnivores,</a:t>
                      </a:r>
                      <a:r>
                        <a:rPr lang="en-GB" sz="800" baseline="0" dirty="0" smtClean="0">
                          <a:latin typeface="XCCW Joined 10a" panose="03050602040000000000" pitchFamily="66" charset="0"/>
                        </a:rPr>
                        <a:t> </a:t>
                      </a:r>
                      <a:r>
                        <a:rPr lang="en-GB" sz="800" dirty="0" smtClean="0">
                          <a:latin typeface="XCCW Joined 10a" panose="03050602040000000000" pitchFamily="66" charset="0"/>
                        </a:rPr>
                        <a:t>herbivores</a:t>
                      </a:r>
                      <a:r>
                        <a:rPr lang="en-GB" sz="800" baseline="0" dirty="0" smtClean="0">
                          <a:latin typeface="XCCW Joined 10a" panose="03050602040000000000" pitchFamily="66" charset="0"/>
                        </a:rPr>
                        <a:t> </a:t>
                      </a:r>
                      <a:r>
                        <a:rPr lang="en-GB" sz="800" dirty="0" smtClean="0">
                          <a:latin typeface="XCCW Joined 10a" panose="03050602040000000000" pitchFamily="66" charset="0"/>
                        </a:rPr>
                        <a:t>and omnivores</a:t>
                      </a:r>
                    </a:p>
                    <a:p>
                      <a:pPr marL="171450" indent="-171450">
                        <a:buFont typeface="Arial" panose="020B0604020202020204" pitchFamily="34" charset="0"/>
                        <a:buChar char="•"/>
                      </a:pPr>
                      <a:r>
                        <a:rPr lang="en-GB" sz="800" dirty="0" smtClean="0">
                          <a:latin typeface="XCCW Joined 10a" panose="03050602040000000000" pitchFamily="66" charset="0"/>
                        </a:rPr>
                        <a:t>Describe and compare</a:t>
                      </a:r>
                      <a:r>
                        <a:rPr lang="en-GB" sz="800" baseline="0" dirty="0" smtClean="0">
                          <a:latin typeface="XCCW Joined 10a" panose="03050602040000000000" pitchFamily="66" charset="0"/>
                        </a:rPr>
                        <a:t> </a:t>
                      </a:r>
                      <a:r>
                        <a:rPr lang="en-GB" sz="800" dirty="0" smtClean="0">
                          <a:latin typeface="XCCW Joined 10a" panose="03050602040000000000" pitchFamily="66" charset="0"/>
                        </a:rPr>
                        <a:t>the structure of a variety</a:t>
                      </a:r>
                      <a:r>
                        <a:rPr lang="en-GB" sz="800" baseline="0" dirty="0" smtClean="0">
                          <a:latin typeface="XCCW Joined 10a" panose="03050602040000000000" pitchFamily="66" charset="0"/>
                        </a:rPr>
                        <a:t> </a:t>
                      </a:r>
                      <a:r>
                        <a:rPr lang="en-GB" sz="800" dirty="0" smtClean="0">
                          <a:latin typeface="XCCW Joined 10a" panose="03050602040000000000" pitchFamily="66" charset="0"/>
                        </a:rPr>
                        <a:t>of common animals (fish,</a:t>
                      </a:r>
                      <a:r>
                        <a:rPr lang="en-GB" sz="800" baseline="0" dirty="0" smtClean="0">
                          <a:latin typeface="XCCW Joined 10a" panose="03050602040000000000" pitchFamily="66" charset="0"/>
                        </a:rPr>
                        <a:t> </a:t>
                      </a:r>
                      <a:r>
                        <a:rPr lang="en-GB" sz="800" dirty="0" smtClean="0">
                          <a:latin typeface="XCCW Joined 10a" panose="03050602040000000000" pitchFamily="66" charset="0"/>
                        </a:rPr>
                        <a:t>amphibians, reptiles,</a:t>
                      </a:r>
                      <a:r>
                        <a:rPr lang="en-GB" sz="800" baseline="0" dirty="0" smtClean="0">
                          <a:latin typeface="XCCW Joined 10a" panose="03050602040000000000" pitchFamily="66" charset="0"/>
                        </a:rPr>
                        <a:t> </a:t>
                      </a:r>
                      <a:r>
                        <a:rPr lang="en-GB" sz="800" dirty="0" smtClean="0">
                          <a:latin typeface="XCCW Joined 10a" panose="03050602040000000000" pitchFamily="66" charset="0"/>
                        </a:rPr>
                        <a:t>birds and mammals,</a:t>
                      </a:r>
                      <a:r>
                        <a:rPr lang="en-GB" sz="800" baseline="0" dirty="0" smtClean="0">
                          <a:latin typeface="XCCW Joined 10a" panose="03050602040000000000" pitchFamily="66" charset="0"/>
                        </a:rPr>
                        <a:t> </a:t>
                      </a:r>
                      <a:r>
                        <a:rPr lang="en-GB" sz="800" dirty="0" smtClean="0">
                          <a:latin typeface="XCCW Joined 10a" panose="03050602040000000000" pitchFamily="66" charset="0"/>
                        </a:rPr>
                        <a:t>including pets) (NC Yr1)</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Observe changes across the 4 seasons observe and describe weather associated with the seasons and how day length varies (NC Yr1)</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This unit is included in our curriculum in addition to the content of the National Curriculum.</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Identify and name</a:t>
                      </a:r>
                      <a:r>
                        <a:rPr lang="en-GB" sz="800" baseline="0" dirty="0" smtClean="0">
                          <a:latin typeface="XCCW Joined 10a" panose="03050602040000000000" pitchFamily="66" charset="0"/>
                        </a:rPr>
                        <a:t> </a:t>
                      </a:r>
                      <a:r>
                        <a:rPr lang="en-GB" sz="800" dirty="0" smtClean="0">
                          <a:latin typeface="XCCW Joined 10a" panose="03050602040000000000" pitchFamily="66" charset="0"/>
                        </a:rPr>
                        <a:t>a variety of common wild and garden plants, including deciduous and evergreen trees </a:t>
                      </a:r>
                    </a:p>
                    <a:p>
                      <a:pPr marL="171450" indent="-171450">
                        <a:buFont typeface="Arial" panose="020B0604020202020204" pitchFamily="34" charset="0"/>
                        <a:buChar char="•"/>
                      </a:pPr>
                      <a:r>
                        <a:rPr lang="en-GB" sz="800" dirty="0" smtClean="0">
                          <a:latin typeface="XCCW Joined 10a" panose="03050602040000000000" pitchFamily="66" charset="0"/>
                        </a:rPr>
                        <a:t>Identify and describe the basic structure of a variety of common flowering plants, including trees </a:t>
                      </a:r>
                    </a:p>
                    <a:p>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Distinguish between</a:t>
                      </a:r>
                      <a:r>
                        <a:rPr lang="en-GB" sz="800" baseline="0" dirty="0" smtClean="0">
                          <a:latin typeface="XCCW Joined 10a" panose="03050602040000000000" pitchFamily="66" charset="0"/>
                        </a:rPr>
                        <a:t> </a:t>
                      </a:r>
                      <a:r>
                        <a:rPr lang="en-GB" sz="800" dirty="0" smtClean="0">
                          <a:latin typeface="XCCW Joined 10a" panose="03050602040000000000" pitchFamily="66" charset="0"/>
                        </a:rPr>
                        <a:t>an</a:t>
                      </a:r>
                      <a:r>
                        <a:rPr lang="en-GB" sz="800" baseline="0" dirty="0" smtClean="0">
                          <a:latin typeface="XCCW Joined 10a" panose="03050602040000000000" pitchFamily="66" charset="0"/>
                        </a:rPr>
                        <a:t> </a:t>
                      </a:r>
                      <a:r>
                        <a:rPr lang="en-GB" sz="800" dirty="0" smtClean="0">
                          <a:latin typeface="XCCW Joined 10a" panose="03050602040000000000" pitchFamily="66" charset="0"/>
                        </a:rPr>
                        <a:t>object and the material</a:t>
                      </a:r>
                      <a:r>
                        <a:rPr lang="en-GB" sz="800" baseline="0" dirty="0" smtClean="0">
                          <a:latin typeface="XCCW Joined 10a" panose="03050602040000000000" pitchFamily="66" charset="0"/>
                        </a:rPr>
                        <a:t> </a:t>
                      </a:r>
                      <a:r>
                        <a:rPr lang="en-GB" sz="800" dirty="0" smtClean="0">
                          <a:latin typeface="XCCW Joined 10a" panose="03050602040000000000" pitchFamily="66" charset="0"/>
                        </a:rPr>
                        <a:t>from which it is made</a:t>
                      </a:r>
                      <a:r>
                        <a:rPr lang="en-GB" sz="800" baseline="0" dirty="0" smtClean="0">
                          <a:latin typeface="XCCW Joined 10a" panose="03050602040000000000" pitchFamily="66" charset="0"/>
                        </a:rPr>
                        <a:t> </a:t>
                      </a:r>
                      <a:r>
                        <a:rPr lang="en-GB" sz="800" dirty="0" smtClean="0">
                          <a:latin typeface="XCCW Joined 10a" panose="03050602040000000000" pitchFamily="66" charset="0"/>
                        </a:rPr>
                        <a:t>identify and name a</a:t>
                      </a:r>
                      <a:r>
                        <a:rPr lang="en-GB" sz="800" baseline="0" dirty="0" smtClean="0">
                          <a:latin typeface="XCCW Joined 10a" panose="03050602040000000000" pitchFamily="66" charset="0"/>
                        </a:rPr>
                        <a:t> </a:t>
                      </a:r>
                      <a:r>
                        <a:rPr lang="en-GB" sz="800" dirty="0" smtClean="0">
                          <a:latin typeface="XCCW Joined 10a" panose="03050602040000000000" pitchFamily="66" charset="0"/>
                        </a:rPr>
                        <a:t>variety of everyday</a:t>
                      </a:r>
                      <a:r>
                        <a:rPr lang="en-GB" sz="800" baseline="0" dirty="0" smtClean="0">
                          <a:latin typeface="XCCW Joined 10a" panose="03050602040000000000" pitchFamily="66" charset="0"/>
                        </a:rPr>
                        <a:t> </a:t>
                      </a:r>
                      <a:r>
                        <a:rPr lang="en-GB" sz="800" dirty="0" smtClean="0">
                          <a:latin typeface="XCCW Joined 10a" panose="03050602040000000000" pitchFamily="66" charset="0"/>
                        </a:rPr>
                        <a:t>materials, including</a:t>
                      </a:r>
                      <a:r>
                        <a:rPr lang="en-GB" sz="800" baseline="0" dirty="0" smtClean="0">
                          <a:latin typeface="XCCW Joined 10a" panose="03050602040000000000" pitchFamily="66" charset="0"/>
                        </a:rPr>
                        <a:t> </a:t>
                      </a:r>
                      <a:r>
                        <a:rPr lang="en-GB" sz="800" dirty="0" smtClean="0">
                          <a:latin typeface="XCCW Joined 10a" panose="03050602040000000000" pitchFamily="66" charset="0"/>
                        </a:rPr>
                        <a:t>wood, plastic, glass,</a:t>
                      </a:r>
                      <a:r>
                        <a:rPr lang="en-GB" sz="800" baseline="0" dirty="0" smtClean="0">
                          <a:latin typeface="XCCW Joined 10a" panose="03050602040000000000" pitchFamily="66" charset="0"/>
                        </a:rPr>
                        <a:t> </a:t>
                      </a:r>
                      <a:r>
                        <a:rPr lang="en-GB" sz="800" dirty="0" smtClean="0">
                          <a:latin typeface="XCCW Joined 10a" panose="03050602040000000000" pitchFamily="66" charset="0"/>
                        </a:rPr>
                        <a:t>metal, water, and rock</a:t>
                      </a:r>
                    </a:p>
                    <a:p>
                      <a:pPr marL="171450" indent="-171450">
                        <a:buFont typeface="Arial" panose="020B0604020202020204" pitchFamily="34" charset="0"/>
                        <a:buChar char="•"/>
                      </a:pPr>
                      <a:r>
                        <a:rPr lang="en-GB" sz="800" dirty="0" smtClean="0">
                          <a:latin typeface="XCCW Joined 10a" panose="03050602040000000000" pitchFamily="66" charset="0"/>
                        </a:rPr>
                        <a:t>Describe the simple</a:t>
                      </a:r>
                      <a:r>
                        <a:rPr lang="en-GB" sz="800" baseline="0" dirty="0" smtClean="0">
                          <a:latin typeface="XCCW Joined 10a" panose="03050602040000000000" pitchFamily="66" charset="0"/>
                        </a:rPr>
                        <a:t> </a:t>
                      </a:r>
                      <a:r>
                        <a:rPr lang="en-GB" sz="800" dirty="0" smtClean="0">
                          <a:latin typeface="XCCW Joined 10a" panose="03050602040000000000" pitchFamily="66" charset="0"/>
                        </a:rPr>
                        <a:t>physical properties of a</a:t>
                      </a:r>
                      <a:r>
                        <a:rPr lang="en-GB" sz="800" baseline="0" dirty="0" smtClean="0">
                          <a:latin typeface="XCCW Joined 10a" panose="03050602040000000000" pitchFamily="66" charset="0"/>
                        </a:rPr>
                        <a:t> </a:t>
                      </a:r>
                      <a:r>
                        <a:rPr lang="en-GB" sz="800" dirty="0" smtClean="0">
                          <a:latin typeface="XCCW Joined 10a" panose="03050602040000000000" pitchFamily="66" charset="0"/>
                        </a:rPr>
                        <a:t>variety of everyday</a:t>
                      </a:r>
                      <a:r>
                        <a:rPr lang="en-GB" sz="800" baseline="0" dirty="0" smtClean="0">
                          <a:latin typeface="XCCW Joined 10a" panose="03050602040000000000" pitchFamily="66" charset="0"/>
                        </a:rPr>
                        <a:t> </a:t>
                      </a:r>
                      <a:r>
                        <a:rPr lang="en-GB" sz="800" dirty="0" smtClean="0">
                          <a:latin typeface="XCCW Joined 10a" panose="03050602040000000000" pitchFamily="66" charset="0"/>
                        </a:rPr>
                        <a:t>materials</a:t>
                      </a:r>
                    </a:p>
                    <a:p>
                      <a:pPr marL="171450" indent="-171450">
                        <a:buFont typeface="Arial" panose="020B0604020202020204" pitchFamily="34" charset="0"/>
                        <a:buChar char="•"/>
                      </a:pPr>
                      <a:r>
                        <a:rPr lang="en-GB" sz="800" dirty="0" smtClean="0">
                          <a:latin typeface="XCCW Joined 10a" panose="03050602040000000000" pitchFamily="66" charset="0"/>
                        </a:rPr>
                        <a:t>Compare and group</a:t>
                      </a:r>
                      <a:r>
                        <a:rPr lang="en-GB" sz="800" baseline="0" dirty="0" smtClean="0">
                          <a:latin typeface="XCCW Joined 10a" panose="03050602040000000000" pitchFamily="66" charset="0"/>
                        </a:rPr>
                        <a:t> </a:t>
                      </a:r>
                      <a:r>
                        <a:rPr lang="en-GB" sz="800" dirty="0" smtClean="0">
                          <a:latin typeface="XCCW Joined 10a" panose="03050602040000000000" pitchFamily="66" charset="0"/>
                        </a:rPr>
                        <a:t>together a variety of</a:t>
                      </a:r>
                      <a:r>
                        <a:rPr lang="en-GB" sz="800" baseline="0" dirty="0" smtClean="0">
                          <a:latin typeface="XCCW Joined 10a" panose="03050602040000000000" pitchFamily="66" charset="0"/>
                        </a:rPr>
                        <a:t> </a:t>
                      </a:r>
                      <a:r>
                        <a:rPr lang="en-GB" sz="800" dirty="0" smtClean="0">
                          <a:latin typeface="XCCW Joined 10a" panose="03050602040000000000" pitchFamily="66" charset="0"/>
                        </a:rPr>
                        <a:t>everyday materials on</a:t>
                      </a:r>
                      <a:r>
                        <a:rPr lang="en-GB" sz="800" baseline="0" dirty="0" smtClean="0">
                          <a:latin typeface="XCCW Joined 10a" panose="03050602040000000000" pitchFamily="66" charset="0"/>
                        </a:rPr>
                        <a:t> </a:t>
                      </a:r>
                      <a:r>
                        <a:rPr lang="en-GB" sz="800" dirty="0" smtClean="0">
                          <a:latin typeface="XCCW Joined 10a" panose="03050602040000000000" pitchFamily="66" charset="0"/>
                        </a:rPr>
                        <a:t>the basis of their</a:t>
                      </a:r>
                      <a:r>
                        <a:rPr lang="en-GB" sz="800" baseline="0" dirty="0" smtClean="0">
                          <a:latin typeface="XCCW Joined 10a" panose="03050602040000000000" pitchFamily="66" charset="0"/>
                        </a:rPr>
                        <a:t> </a:t>
                      </a:r>
                      <a:r>
                        <a:rPr lang="en-GB" sz="800" dirty="0" smtClean="0">
                          <a:latin typeface="XCCW Joined 10a" panose="03050602040000000000" pitchFamily="66" charset="0"/>
                        </a:rPr>
                        <a:t>simple physical</a:t>
                      </a:r>
                      <a:r>
                        <a:rPr lang="en-GB" sz="800" baseline="0" dirty="0" smtClean="0">
                          <a:latin typeface="XCCW Joined 10a" panose="03050602040000000000" pitchFamily="66" charset="0"/>
                        </a:rPr>
                        <a:t> </a:t>
                      </a:r>
                      <a:r>
                        <a:rPr lang="en-GB" sz="800" dirty="0" smtClean="0">
                          <a:latin typeface="XCCW Joined 10a" panose="03050602040000000000" pitchFamily="66" charset="0"/>
                        </a:rPr>
                        <a:t>properties</a:t>
                      </a:r>
                    </a:p>
                    <a:p>
                      <a:endParaRPr lang="en-GB" dirty="0"/>
                    </a:p>
                  </a:txBody>
                  <a:tcPr/>
                </a:tc>
                <a:extLst>
                  <a:ext uri="{0D108BD9-81ED-4DB2-BD59-A6C34878D82A}">
                    <a16:rowId xmlns:a16="http://schemas.microsoft.com/office/drawing/2014/main" val="17048059"/>
                  </a:ext>
                </a:extLst>
              </a:tr>
              <a:tr h="2613239">
                <a:tc>
                  <a:txBody>
                    <a:bodyPr/>
                    <a:lstStyle/>
                    <a:p>
                      <a:pPr algn="ctr"/>
                      <a:r>
                        <a:rPr lang="en-GB" sz="1200" b="1" dirty="0" smtClean="0">
                          <a:latin typeface="XCCW Joined 10a" panose="03050602040000000000" pitchFamily="66" charset="0"/>
                        </a:rPr>
                        <a:t>Year 1</a:t>
                      </a:r>
                    </a:p>
                    <a:p>
                      <a:pPr algn="ctr"/>
                      <a:r>
                        <a:rPr lang="en-GB" sz="1200" b="1" dirty="0" smtClean="0">
                          <a:latin typeface="XCCW Joined 10a" panose="03050602040000000000" pitchFamily="66" charset="0"/>
                        </a:rPr>
                        <a:t>Topic and</a:t>
                      </a:r>
                    </a:p>
                    <a:p>
                      <a:pPr algn="ctr"/>
                      <a:r>
                        <a:rPr lang="en-GB" sz="1200" b="1" dirty="0" smtClean="0">
                          <a:latin typeface="XCCW Joined 10a" panose="03050602040000000000" pitchFamily="66" charset="0"/>
                        </a:rPr>
                        <a:t>lesson</a:t>
                      </a:r>
                    </a:p>
                    <a:p>
                      <a:pPr algn="ctr"/>
                      <a:r>
                        <a:rPr lang="en-GB" sz="1200" b="1" dirty="0" smtClean="0">
                          <a:latin typeface="XCCW Joined 10a" panose="03050602040000000000" pitchFamily="66" charset="0"/>
                        </a:rPr>
                        <a:t>objectives</a:t>
                      </a:r>
                      <a:endParaRPr lang="en-GB" sz="1200" b="1" dirty="0">
                        <a:latin typeface="XCCW Joined 10a" panose="03050602040000000000" pitchFamily="66" charset="0"/>
                      </a:endParaRPr>
                    </a:p>
                  </a:txBody>
                  <a:tcPr/>
                </a:tc>
                <a:tc>
                  <a:txBody>
                    <a:bodyPr/>
                    <a:lstStyle/>
                    <a:p>
                      <a:pPr algn="ctr">
                        <a:lnSpc>
                          <a:spcPct val="107000"/>
                        </a:lnSpc>
                        <a:spcAft>
                          <a:spcPts val="0"/>
                        </a:spcAft>
                      </a:pPr>
                      <a:r>
                        <a:rPr lang="en-GB" sz="1200" b="1" dirty="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The Human     Body</a:t>
                      </a:r>
                      <a:endParaRPr lang="en-GB" sz="1200" b="1" dirty="0">
                        <a:effectLst/>
                        <a:latin typeface="XCCW Joined 10a" panose="03050602040000000000"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1200" b="1" dirty="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 </a:t>
                      </a:r>
                      <a:endPar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our body has five senses.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we use our eyes to see.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sounds travel through our ears to send messages to our brain.</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our senses help us to understand the world around us.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that some people have problems with their senses, such as blindness or deafness.</a:t>
                      </a:r>
                      <a:endParaRPr lang="en-GB" sz="700" b="1"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Animals and      their </a:t>
                      </a:r>
                      <a:r>
                        <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Needs</a:t>
                      </a:r>
                    </a:p>
                    <a:p>
                      <a:pPr algn="ctr">
                        <a:lnSpc>
                          <a:spcPct val="107000"/>
                        </a:lnSpc>
                        <a:spcAft>
                          <a:spcPts val="0"/>
                        </a:spcAft>
                      </a:pPr>
                      <a:endPar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name and describe common animals.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Scientists group animals according to their features.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that we can group animals according to what they eat.</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describe the needs of a pet.</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describe an animal using scientific words.</a:t>
                      </a: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1200" b="1" dirty="0">
                          <a:solidFill>
                            <a:srgbClr val="FF0000"/>
                          </a:solidFill>
                          <a:effectLst/>
                          <a:latin typeface="XCCW Joined 10a" panose="03050602040000000000" pitchFamily="66" charset="0"/>
                          <a:ea typeface="Calibri" panose="020F0502020204030204" pitchFamily="34" charset="0"/>
                          <a:cs typeface="Times New Roman" panose="02020603050405020304" pitchFamily="18" charset="0"/>
                        </a:rPr>
                        <a:t> </a:t>
                      </a:r>
                      <a:endParaRPr lang="en-GB" sz="1200" b="1"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Seasons and </a:t>
                      </a:r>
                      <a:r>
                        <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Weather</a:t>
                      </a:r>
                    </a:p>
                    <a:p>
                      <a:pPr algn="ctr">
                        <a:lnSpc>
                          <a:spcPct val="107000"/>
                        </a:lnSpc>
                        <a:spcAft>
                          <a:spcPts val="0"/>
                        </a:spcAft>
                      </a:pPr>
                      <a:endPar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name and describe the four seasons.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tools are used to gather information about the weather.</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present data using a graph.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there are different types of cloud.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that weather forecasts help people to prepare for different kinds of weather.</a:t>
                      </a: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Taking Care of the </a:t>
                      </a: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Earth</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describe different ways that we damage the Earth.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there are natural and manufactured resources that people on Earth use.</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identify logging as a way of harvesting the Earth’s natural resources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people create pollution which can harm the environment.</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recycling means turning used things into something new. </a:t>
                      </a:r>
                      <a:endParaRPr lang="en-GB" sz="700" b="0" dirty="0" smtClean="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Plants</a:t>
                      </a:r>
                    </a:p>
                    <a:p>
                      <a:pPr algn="ctr">
                        <a:lnSpc>
                          <a:spcPct val="107000"/>
                        </a:lnSpc>
                        <a:spcAft>
                          <a:spcPts val="0"/>
                        </a:spcAft>
                      </a:pPr>
                      <a:endPar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endParaRPr>
                    </a:p>
                    <a:p>
                      <a:pPr algn="ctr">
                        <a:lnSpc>
                          <a:spcPct val="107000"/>
                        </a:lnSpc>
                        <a:spcAft>
                          <a:spcPts val="0"/>
                        </a:spcAft>
                      </a:pPr>
                      <a:endPar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what plants need in order to grow.</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name and describe the parts of a plant.</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that plants spread their seeds to make new plants.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that some trees are evergreen, and some are deciduous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recognise which parts of plants we eat.</a:t>
                      </a: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 </a:t>
                      </a:r>
                    </a:p>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 </a:t>
                      </a:r>
                    </a:p>
                  </a:txBody>
                  <a:tcPr marL="68580" marR="68580" marT="0" marB="0"/>
                </a:tc>
                <a:tc>
                  <a:txBody>
                    <a:bodyPr/>
                    <a:lstStyle/>
                    <a:p>
                      <a:pPr algn="ctr">
                        <a:lnSpc>
                          <a:spcPct val="107000"/>
                        </a:lnSpc>
                        <a:spcAft>
                          <a:spcPts val="0"/>
                        </a:spcAft>
                      </a:pPr>
                      <a:r>
                        <a:rPr lang="en-GB" sz="1200" b="1" dirty="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Materials and </a:t>
                      </a:r>
                      <a:r>
                        <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Magnets</a:t>
                      </a:r>
                    </a:p>
                    <a:p>
                      <a:pPr algn="ctr">
                        <a:lnSpc>
                          <a:spcPct val="107000"/>
                        </a:lnSpc>
                        <a:spcAft>
                          <a:spcPts val="0"/>
                        </a:spcAft>
                      </a:pPr>
                      <a:endPar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recognise everyday materials.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identify the properties of materials.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explain why materials are chosen for specific tasks.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that materials can be sorted according to whether they are or are not attracted to magnets.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investigate which material would be most suitable for (insert purpose). </a:t>
                      </a: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30599034"/>
                  </a:ext>
                </a:extLst>
              </a:tr>
            </a:tbl>
          </a:graphicData>
        </a:graphic>
      </p:graphicFrame>
    </p:spTree>
    <p:extLst>
      <p:ext uri="{BB962C8B-B14F-4D97-AF65-F5344CB8AC3E}">
        <p14:creationId xmlns:p14="http://schemas.microsoft.com/office/powerpoint/2010/main" val="972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68562427"/>
              </p:ext>
            </p:extLst>
          </p:nvPr>
        </p:nvGraphicFramePr>
        <p:xfrm>
          <a:off x="428622" y="257174"/>
          <a:ext cx="11220454" cy="6265967"/>
        </p:xfrm>
        <a:graphic>
          <a:graphicData uri="http://schemas.openxmlformats.org/drawingml/2006/table">
            <a:tbl>
              <a:tblPr firstRow="1" bandRow="1">
                <a:tableStyleId>{5940675A-B579-460E-94D1-54222C63F5DA}</a:tableStyleId>
              </a:tblPr>
              <a:tblGrid>
                <a:gridCol w="1602922">
                  <a:extLst>
                    <a:ext uri="{9D8B030D-6E8A-4147-A177-3AD203B41FA5}">
                      <a16:colId xmlns:a16="http://schemas.microsoft.com/office/drawing/2014/main" val="3435926197"/>
                    </a:ext>
                  </a:extLst>
                </a:gridCol>
                <a:gridCol w="1602922">
                  <a:extLst>
                    <a:ext uri="{9D8B030D-6E8A-4147-A177-3AD203B41FA5}">
                      <a16:colId xmlns:a16="http://schemas.microsoft.com/office/drawing/2014/main" val="201684574"/>
                    </a:ext>
                  </a:extLst>
                </a:gridCol>
                <a:gridCol w="1602922">
                  <a:extLst>
                    <a:ext uri="{9D8B030D-6E8A-4147-A177-3AD203B41FA5}">
                      <a16:colId xmlns:a16="http://schemas.microsoft.com/office/drawing/2014/main" val="859284130"/>
                    </a:ext>
                  </a:extLst>
                </a:gridCol>
                <a:gridCol w="1602922">
                  <a:extLst>
                    <a:ext uri="{9D8B030D-6E8A-4147-A177-3AD203B41FA5}">
                      <a16:colId xmlns:a16="http://schemas.microsoft.com/office/drawing/2014/main" val="428722944"/>
                    </a:ext>
                  </a:extLst>
                </a:gridCol>
                <a:gridCol w="1602922">
                  <a:extLst>
                    <a:ext uri="{9D8B030D-6E8A-4147-A177-3AD203B41FA5}">
                      <a16:colId xmlns:a16="http://schemas.microsoft.com/office/drawing/2014/main" val="3571205429"/>
                    </a:ext>
                  </a:extLst>
                </a:gridCol>
                <a:gridCol w="1602922">
                  <a:extLst>
                    <a:ext uri="{9D8B030D-6E8A-4147-A177-3AD203B41FA5}">
                      <a16:colId xmlns:a16="http://schemas.microsoft.com/office/drawing/2014/main" val="3243494432"/>
                    </a:ext>
                  </a:extLst>
                </a:gridCol>
                <a:gridCol w="1602922">
                  <a:extLst>
                    <a:ext uri="{9D8B030D-6E8A-4147-A177-3AD203B41FA5}">
                      <a16:colId xmlns:a16="http://schemas.microsoft.com/office/drawing/2014/main" val="3150906852"/>
                    </a:ext>
                  </a:extLst>
                </a:gridCol>
              </a:tblGrid>
              <a:tr h="574248">
                <a:tc>
                  <a:txBody>
                    <a:bodyPr/>
                    <a:lstStyle/>
                    <a:p>
                      <a:pPr algn="ctr"/>
                      <a:r>
                        <a:rPr lang="en-GB" sz="1400" b="1" dirty="0" smtClean="0">
                          <a:latin typeface="XCCW Joined 10a" panose="03050602040000000000" pitchFamily="66" charset="0"/>
                        </a:rPr>
                        <a:t>Year Group</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Autumn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Autumn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Spring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Spring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Summer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Summer 2</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2613239">
                <a:tc>
                  <a:txBody>
                    <a:bodyPr/>
                    <a:lstStyle/>
                    <a:p>
                      <a:pPr algn="ctr"/>
                      <a:r>
                        <a:rPr lang="en-GB" sz="1200" b="1" dirty="0" smtClean="0">
                          <a:latin typeface="XCCW Joined 10a" panose="03050602040000000000" pitchFamily="66" charset="0"/>
                        </a:rPr>
                        <a:t>Year 2</a:t>
                      </a:r>
                    </a:p>
                    <a:p>
                      <a:pPr algn="ctr"/>
                      <a:r>
                        <a:rPr lang="en-GB" sz="1200" b="1" dirty="0" smtClean="0">
                          <a:latin typeface="XCCW Joined 10a" panose="03050602040000000000" pitchFamily="66" charset="0"/>
                        </a:rPr>
                        <a:t>National</a:t>
                      </a:r>
                    </a:p>
                    <a:p>
                      <a:pPr algn="ctr"/>
                      <a:r>
                        <a:rPr lang="en-GB" sz="1200" b="1" dirty="0" smtClean="0">
                          <a:latin typeface="XCCW Joined 10a" panose="03050602040000000000" pitchFamily="66" charset="0"/>
                        </a:rPr>
                        <a:t>Curriculum</a:t>
                      </a:r>
                    </a:p>
                    <a:p>
                      <a:pPr algn="ctr"/>
                      <a:r>
                        <a:rPr lang="en-GB" sz="1200" b="1" dirty="0" smtClean="0">
                          <a:latin typeface="XCCW Joined 10a" panose="03050602040000000000" pitchFamily="66" charset="0"/>
                        </a:rPr>
                        <a:t>Coverage</a:t>
                      </a:r>
                      <a:endParaRPr lang="en-GB" sz="1200" b="1"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Notice that animals, including humans, have offspring which grow into adults</a:t>
                      </a:r>
                    </a:p>
                    <a:p>
                      <a:pPr marL="171450" indent="-171450">
                        <a:buFont typeface="Arial" panose="020B0604020202020204" pitchFamily="34" charset="0"/>
                        <a:buChar char="•"/>
                      </a:pPr>
                      <a:r>
                        <a:rPr lang="en-GB" sz="800" dirty="0" smtClean="0">
                          <a:latin typeface="XCCW Joined 10a" panose="03050602040000000000" pitchFamily="66" charset="0"/>
                        </a:rPr>
                        <a:t>Find out about and describe the basic needs of animals, including humans, for</a:t>
                      </a:r>
                      <a:r>
                        <a:rPr lang="en-GB" sz="800" baseline="0" dirty="0" smtClean="0">
                          <a:latin typeface="XCCW Joined 10a" panose="03050602040000000000" pitchFamily="66" charset="0"/>
                        </a:rPr>
                        <a:t> </a:t>
                      </a:r>
                      <a:r>
                        <a:rPr lang="en-GB" sz="800" dirty="0" smtClean="0">
                          <a:latin typeface="XCCW Joined 10a" panose="03050602040000000000" pitchFamily="66" charset="0"/>
                        </a:rPr>
                        <a:t>survival (water, food and air)</a:t>
                      </a:r>
                    </a:p>
                    <a:p>
                      <a:pPr marL="171450" indent="-171450">
                        <a:buFont typeface="Arial" panose="020B0604020202020204" pitchFamily="34" charset="0"/>
                        <a:buChar char="•"/>
                      </a:pPr>
                      <a:r>
                        <a:rPr lang="en-GB" sz="800" dirty="0" smtClean="0">
                          <a:latin typeface="XCCW Joined 10a" panose="03050602040000000000" pitchFamily="66" charset="0"/>
                        </a:rPr>
                        <a:t>Describe the importance for humans of exercise, eating the right amounts of different</a:t>
                      </a:r>
                      <a:r>
                        <a:rPr lang="en-GB" sz="800" baseline="0" dirty="0" smtClean="0">
                          <a:latin typeface="XCCW Joined 10a" panose="03050602040000000000" pitchFamily="66" charset="0"/>
                        </a:rPr>
                        <a:t> </a:t>
                      </a:r>
                      <a:r>
                        <a:rPr lang="en-GB" sz="800" dirty="0" smtClean="0">
                          <a:latin typeface="XCCW Joined 10a" panose="03050602040000000000" pitchFamily="66" charset="0"/>
                        </a:rPr>
                        <a:t>types of food, and hygiene.</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700" dirty="0" smtClean="0">
                          <a:latin typeface="XCCW Joined 10a" panose="03050602040000000000" pitchFamily="66" charset="0"/>
                        </a:rPr>
                        <a:t>Explore and compare the differences between things that are living, dead, and things</a:t>
                      </a:r>
                      <a:r>
                        <a:rPr lang="en-GB" sz="700" baseline="0" dirty="0" smtClean="0">
                          <a:latin typeface="XCCW Joined 10a" panose="03050602040000000000" pitchFamily="66" charset="0"/>
                        </a:rPr>
                        <a:t> </a:t>
                      </a:r>
                      <a:r>
                        <a:rPr lang="en-GB" sz="700" dirty="0" smtClean="0">
                          <a:latin typeface="XCCW Joined 10a" panose="03050602040000000000" pitchFamily="66" charset="0"/>
                        </a:rPr>
                        <a:t>that have never been alive</a:t>
                      </a:r>
                    </a:p>
                    <a:p>
                      <a:pPr marL="171450" indent="-171450">
                        <a:buFont typeface="Arial" panose="020B0604020202020204" pitchFamily="34" charset="0"/>
                        <a:buChar char="•"/>
                      </a:pPr>
                      <a:r>
                        <a:rPr lang="en-GB" sz="700" dirty="0" smtClean="0">
                          <a:latin typeface="XCCW Joined 10a" panose="03050602040000000000" pitchFamily="66" charset="0"/>
                        </a:rPr>
                        <a:t>Identify that most living things live in habitats to which they are suited and describe</a:t>
                      </a:r>
                      <a:r>
                        <a:rPr lang="en-GB" sz="700" baseline="0" dirty="0" smtClean="0">
                          <a:latin typeface="XCCW Joined 10a" panose="03050602040000000000" pitchFamily="66" charset="0"/>
                        </a:rPr>
                        <a:t> </a:t>
                      </a:r>
                      <a:r>
                        <a:rPr lang="en-GB" sz="700" dirty="0" smtClean="0">
                          <a:latin typeface="XCCW Joined 10a" panose="03050602040000000000" pitchFamily="66" charset="0"/>
                        </a:rPr>
                        <a:t>how different habitats provide for the basic needs of different kinds of animals and</a:t>
                      </a:r>
                      <a:r>
                        <a:rPr lang="en-GB" sz="700" baseline="0" dirty="0" smtClean="0">
                          <a:latin typeface="XCCW Joined 10a" panose="03050602040000000000" pitchFamily="66" charset="0"/>
                        </a:rPr>
                        <a:t> </a:t>
                      </a:r>
                      <a:r>
                        <a:rPr lang="en-GB" sz="700" dirty="0" smtClean="0">
                          <a:latin typeface="XCCW Joined 10a" panose="03050602040000000000" pitchFamily="66" charset="0"/>
                        </a:rPr>
                        <a:t>plants, and how they depend on each other</a:t>
                      </a:r>
                    </a:p>
                    <a:p>
                      <a:pPr marL="171450" indent="-171450">
                        <a:buFont typeface="Arial" panose="020B0604020202020204" pitchFamily="34" charset="0"/>
                        <a:buChar char="•"/>
                      </a:pPr>
                      <a:r>
                        <a:rPr lang="en-GB" sz="700" dirty="0" smtClean="0">
                          <a:latin typeface="XCCW Joined 10a" panose="03050602040000000000" pitchFamily="66" charset="0"/>
                        </a:rPr>
                        <a:t>Identify and name a variety of plants and animals in their habitats, including microhabitats</a:t>
                      </a:r>
                    </a:p>
                    <a:p>
                      <a:pPr marL="171450" indent="-171450">
                        <a:buFont typeface="Arial" panose="020B0604020202020204" pitchFamily="34" charset="0"/>
                        <a:buChar char="•"/>
                      </a:pPr>
                      <a:r>
                        <a:rPr lang="en-GB" sz="700" dirty="0" smtClean="0">
                          <a:latin typeface="XCCW Joined 10a" panose="03050602040000000000" pitchFamily="66" charset="0"/>
                        </a:rPr>
                        <a:t>Describe how animals obtain their food from plants and other animals, using the idea</a:t>
                      </a:r>
                      <a:r>
                        <a:rPr lang="en-GB" sz="700" baseline="0" dirty="0" smtClean="0">
                          <a:latin typeface="XCCW Joined 10a" panose="03050602040000000000" pitchFamily="66" charset="0"/>
                        </a:rPr>
                        <a:t> </a:t>
                      </a:r>
                      <a:r>
                        <a:rPr lang="en-GB" sz="700" dirty="0" smtClean="0">
                          <a:latin typeface="XCCW Joined 10a" panose="03050602040000000000" pitchFamily="66" charset="0"/>
                        </a:rPr>
                        <a:t>of a simple food chain, and identify and name different sources of food. </a:t>
                      </a:r>
                      <a:endParaRPr lang="en-GB" sz="7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Asking simple questions and recognising that they can be answered in different ways</a:t>
                      </a:r>
                    </a:p>
                    <a:p>
                      <a:pPr marL="171450" indent="-171450">
                        <a:buFont typeface="Arial" panose="020B0604020202020204" pitchFamily="34" charset="0"/>
                        <a:buChar char="•"/>
                      </a:pPr>
                      <a:r>
                        <a:rPr lang="en-GB" sz="800" dirty="0" smtClean="0">
                          <a:latin typeface="XCCW Joined 10a" panose="03050602040000000000" pitchFamily="66" charset="0"/>
                        </a:rPr>
                        <a:t>Observing closely, using simple equipment</a:t>
                      </a:r>
                    </a:p>
                    <a:p>
                      <a:pPr marL="171450" indent="-171450">
                        <a:buFont typeface="Arial" panose="020B0604020202020204" pitchFamily="34" charset="0"/>
                        <a:buChar char="•"/>
                      </a:pPr>
                      <a:r>
                        <a:rPr lang="en-GB" sz="800" dirty="0" smtClean="0">
                          <a:latin typeface="XCCW Joined 10a" panose="03050602040000000000" pitchFamily="66" charset="0"/>
                        </a:rPr>
                        <a:t>Performing simple tests</a:t>
                      </a:r>
                    </a:p>
                    <a:p>
                      <a:pPr marL="171450" indent="-171450">
                        <a:buFont typeface="Arial" panose="020B0604020202020204" pitchFamily="34" charset="0"/>
                        <a:buChar char="•"/>
                      </a:pPr>
                      <a:r>
                        <a:rPr lang="en-GB" sz="800" dirty="0" smtClean="0">
                          <a:latin typeface="XCCW Joined 10a" panose="03050602040000000000" pitchFamily="66" charset="0"/>
                        </a:rPr>
                        <a:t>Identifying and classifying</a:t>
                      </a:r>
                    </a:p>
                    <a:p>
                      <a:pPr marL="171450" indent="-171450">
                        <a:buFont typeface="Arial" panose="020B0604020202020204" pitchFamily="34" charset="0"/>
                        <a:buChar char="•"/>
                      </a:pPr>
                      <a:r>
                        <a:rPr lang="en-GB" sz="800" dirty="0" smtClean="0">
                          <a:latin typeface="XCCW Joined 10a" panose="03050602040000000000" pitchFamily="66" charset="0"/>
                        </a:rPr>
                        <a:t>Using their observations and ideas to suggest answers to questions</a:t>
                      </a:r>
                    </a:p>
                    <a:p>
                      <a:pPr marL="171450" indent="-171450">
                        <a:buFont typeface="Arial" panose="020B0604020202020204" pitchFamily="34" charset="0"/>
                        <a:buChar char="•"/>
                      </a:pPr>
                      <a:r>
                        <a:rPr lang="en-GB" sz="800" dirty="0" smtClean="0">
                          <a:latin typeface="XCCW Joined 10a" panose="03050602040000000000" pitchFamily="66" charset="0"/>
                        </a:rPr>
                        <a:t>Gathering and recording data to help in answering questions.</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Identify and compare the suitability of a variety of everyday materials, including</a:t>
                      </a:r>
                      <a:r>
                        <a:rPr lang="en-GB" sz="800" baseline="0" dirty="0" smtClean="0">
                          <a:latin typeface="XCCW Joined 10a" panose="03050602040000000000" pitchFamily="66" charset="0"/>
                        </a:rPr>
                        <a:t> </a:t>
                      </a:r>
                      <a:r>
                        <a:rPr lang="en-GB" sz="800" dirty="0" smtClean="0">
                          <a:latin typeface="XCCW Joined 10a" panose="03050602040000000000" pitchFamily="66" charset="0"/>
                        </a:rPr>
                        <a:t>wood, metal, plastic, glass, brick, rock, paper and cardboard for particular uses</a:t>
                      </a:r>
                    </a:p>
                    <a:p>
                      <a:pPr marL="171450" indent="-171450">
                        <a:buFont typeface="Arial" panose="020B0604020202020204" pitchFamily="34" charset="0"/>
                        <a:buChar char="•"/>
                      </a:pPr>
                      <a:r>
                        <a:rPr lang="en-GB" sz="800" dirty="0" smtClean="0">
                          <a:latin typeface="XCCW Joined 10a" panose="03050602040000000000" pitchFamily="66" charset="0"/>
                        </a:rPr>
                        <a:t>Find out how the shapes of solid objects made from some materials can be changed</a:t>
                      </a:r>
                      <a:r>
                        <a:rPr lang="en-GB" sz="800" baseline="0" dirty="0" smtClean="0">
                          <a:latin typeface="XCCW Joined 10a" panose="03050602040000000000" pitchFamily="66" charset="0"/>
                        </a:rPr>
                        <a:t> </a:t>
                      </a:r>
                      <a:r>
                        <a:rPr lang="en-GB" sz="800" dirty="0" smtClean="0">
                          <a:latin typeface="XCCW Joined 10a" panose="03050602040000000000" pitchFamily="66" charset="0"/>
                        </a:rPr>
                        <a:t>by squashing, bending, twisting and stretching.</a:t>
                      </a:r>
                    </a:p>
                    <a:p>
                      <a:pPr marL="171450" indent="-171450">
                        <a:buFont typeface="Arial" panose="020B0604020202020204" pitchFamily="34" charset="0"/>
                        <a:buChar char="•"/>
                      </a:pP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Observe and describe how seeds and bulbs grow into mature plants</a:t>
                      </a:r>
                    </a:p>
                    <a:p>
                      <a:pPr marL="171450" indent="-171450">
                        <a:buFont typeface="Arial" panose="020B0604020202020204" pitchFamily="34" charset="0"/>
                        <a:buChar char="•"/>
                      </a:pPr>
                      <a:r>
                        <a:rPr lang="en-GB" sz="800" dirty="0" smtClean="0">
                          <a:latin typeface="XCCW Joined 10a" panose="03050602040000000000" pitchFamily="66" charset="0"/>
                        </a:rPr>
                        <a:t>Find out and describe how plants need water, light and a suitable temperature to grow</a:t>
                      </a:r>
                      <a:r>
                        <a:rPr lang="en-GB" sz="800" baseline="0" dirty="0" smtClean="0">
                          <a:latin typeface="XCCW Joined 10a" panose="03050602040000000000" pitchFamily="66" charset="0"/>
                        </a:rPr>
                        <a:t> </a:t>
                      </a:r>
                      <a:r>
                        <a:rPr lang="en-GB" sz="800" dirty="0" smtClean="0">
                          <a:latin typeface="XCCW Joined 10a" panose="03050602040000000000" pitchFamily="66" charset="0"/>
                        </a:rPr>
                        <a:t>and stay healthy.</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Asking simple questions and recognising that they can be answered in different ways</a:t>
                      </a:r>
                    </a:p>
                    <a:p>
                      <a:pPr marL="171450" indent="-171450">
                        <a:buFont typeface="Arial" panose="020B0604020202020204" pitchFamily="34" charset="0"/>
                        <a:buChar char="•"/>
                      </a:pPr>
                      <a:r>
                        <a:rPr lang="en-GB" sz="800" dirty="0" smtClean="0">
                          <a:latin typeface="XCCW Joined 10a" panose="03050602040000000000" pitchFamily="66" charset="0"/>
                        </a:rPr>
                        <a:t>Observing closely, using simple equipment</a:t>
                      </a:r>
                    </a:p>
                    <a:p>
                      <a:pPr marL="171450" indent="-171450">
                        <a:buFont typeface="Arial" panose="020B0604020202020204" pitchFamily="34" charset="0"/>
                        <a:buChar char="•"/>
                      </a:pPr>
                      <a:r>
                        <a:rPr lang="en-GB" sz="800" dirty="0" smtClean="0">
                          <a:latin typeface="XCCW Joined 10a" panose="03050602040000000000" pitchFamily="66" charset="0"/>
                        </a:rPr>
                        <a:t>Performing simple tests</a:t>
                      </a:r>
                    </a:p>
                    <a:p>
                      <a:pPr marL="171450" indent="-171450">
                        <a:buFont typeface="Arial" panose="020B0604020202020204" pitchFamily="34" charset="0"/>
                        <a:buChar char="•"/>
                      </a:pPr>
                      <a:r>
                        <a:rPr lang="en-GB" sz="800" dirty="0" smtClean="0">
                          <a:latin typeface="XCCW Joined 10a" panose="03050602040000000000" pitchFamily="66" charset="0"/>
                        </a:rPr>
                        <a:t>Identifying and classifying</a:t>
                      </a:r>
                    </a:p>
                    <a:p>
                      <a:pPr marL="171450" indent="-171450">
                        <a:buFont typeface="Arial" panose="020B0604020202020204" pitchFamily="34" charset="0"/>
                        <a:buChar char="•"/>
                      </a:pPr>
                      <a:r>
                        <a:rPr lang="en-GB" sz="800" dirty="0" smtClean="0">
                          <a:latin typeface="XCCW Joined 10a" panose="03050602040000000000" pitchFamily="66" charset="0"/>
                        </a:rPr>
                        <a:t>Using their observations and ideas to suggest answers to questions</a:t>
                      </a:r>
                    </a:p>
                    <a:p>
                      <a:pPr marL="171450" indent="-171450">
                        <a:buFont typeface="Arial" panose="020B0604020202020204" pitchFamily="34" charset="0"/>
                        <a:buChar char="•"/>
                      </a:pPr>
                      <a:r>
                        <a:rPr lang="en-GB" sz="800" dirty="0" smtClean="0">
                          <a:latin typeface="XCCW Joined 10a" panose="03050602040000000000" pitchFamily="66" charset="0"/>
                        </a:rPr>
                        <a:t>Gathering and recording data to help in answering questions.</a:t>
                      </a:r>
                    </a:p>
                    <a:p>
                      <a:endParaRPr lang="en-GB" sz="800" dirty="0">
                        <a:latin typeface="XCCW Joined 10a" panose="03050602040000000000" pitchFamily="66" charset="0"/>
                      </a:endParaRPr>
                    </a:p>
                  </a:txBody>
                  <a:tcPr/>
                </a:tc>
                <a:extLst>
                  <a:ext uri="{0D108BD9-81ED-4DB2-BD59-A6C34878D82A}">
                    <a16:rowId xmlns:a16="http://schemas.microsoft.com/office/drawing/2014/main" val="17048059"/>
                  </a:ext>
                </a:extLst>
              </a:tr>
              <a:tr h="2613239">
                <a:tc>
                  <a:txBody>
                    <a:bodyPr/>
                    <a:lstStyle/>
                    <a:p>
                      <a:pPr algn="ctr"/>
                      <a:r>
                        <a:rPr lang="en-GB" sz="1200" b="1" dirty="0" smtClean="0">
                          <a:latin typeface="XCCW Joined 10a" panose="03050602040000000000" pitchFamily="66" charset="0"/>
                        </a:rPr>
                        <a:t>Year 2</a:t>
                      </a:r>
                    </a:p>
                    <a:p>
                      <a:pPr algn="ctr"/>
                      <a:r>
                        <a:rPr lang="en-GB" sz="1200" b="1" dirty="0" smtClean="0">
                          <a:latin typeface="XCCW Joined 10a" panose="03050602040000000000" pitchFamily="66" charset="0"/>
                        </a:rPr>
                        <a:t>Topic and</a:t>
                      </a:r>
                    </a:p>
                    <a:p>
                      <a:pPr algn="ctr"/>
                      <a:r>
                        <a:rPr lang="en-GB" sz="1200" b="1" dirty="0" smtClean="0">
                          <a:latin typeface="XCCW Joined 10a" panose="03050602040000000000" pitchFamily="66" charset="0"/>
                        </a:rPr>
                        <a:t>lesson</a:t>
                      </a:r>
                    </a:p>
                    <a:p>
                      <a:pPr algn="ctr"/>
                      <a:r>
                        <a:rPr lang="en-GB" sz="1200" b="1" dirty="0" smtClean="0">
                          <a:latin typeface="XCCW Joined 10a" panose="03050602040000000000" pitchFamily="66" charset="0"/>
                        </a:rPr>
                        <a:t>objectives</a:t>
                      </a:r>
                      <a:endParaRPr lang="en-GB" sz="1200" b="1" dirty="0">
                        <a:latin typeface="XCCW Joined 10a" panose="03050602040000000000" pitchFamily="66" charset="0"/>
                      </a:endParaRPr>
                    </a:p>
                  </a:txBody>
                  <a:tcPr/>
                </a:tc>
                <a:tc>
                  <a:txBody>
                    <a:bodyPr/>
                    <a:lstStyle/>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The Human </a:t>
                      </a: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Body</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Animals, including humans, need air, food and water to survive.</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our skeleton and our muscles help us to move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that our bodies digest our food</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our heart pumps blood around our body</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that scientists have found ways to keep us healthy. </a:t>
                      </a:r>
                      <a:endParaRPr lang="en-GB" sz="700" b="1"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Living Things in their </a:t>
                      </a:r>
                      <a:r>
                        <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Environments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there are eight planets in our solar system.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Earth travels around the Sun.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the Moon orbits the Earth.</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groups of stars are called constellations.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Scientists, including astronomers, learn from each other to make new discoveries about space. </a:t>
                      </a: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Electricity</a:t>
                      </a:r>
                    </a:p>
                    <a:p>
                      <a:pPr algn="ctr">
                        <a:lnSpc>
                          <a:spcPct val="107000"/>
                        </a:lnSpc>
                        <a:spcAft>
                          <a:spcPts val="0"/>
                        </a:spcAft>
                      </a:pPr>
                      <a:endParaRPr lang="en-GB" sz="11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algn="ctr">
                        <a:lnSpc>
                          <a:spcPct val="107000"/>
                        </a:lnSpc>
                        <a:spcAft>
                          <a:spcPts val="0"/>
                        </a:spcAft>
                      </a:pPr>
                      <a:endParaRPr lang="en-GB" sz="7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identify things that use electricity.</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electricity is useful, but it can also be dangerous.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construct an electrical circuit.</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identify materials that conduct electricity.</a:t>
                      </a:r>
                    </a:p>
                    <a:p>
                      <a:pPr marL="171450" indent="-171450" algn="l">
                        <a:lnSpc>
                          <a:spcPct val="107000"/>
                        </a:lnSpc>
                        <a:spcAft>
                          <a:spcPts val="0"/>
                        </a:spcAft>
                        <a:buFont typeface="Arial" panose="020B0604020202020204" pitchFamily="34" charset="0"/>
                        <a:buChar char="•"/>
                      </a:pPr>
                      <a:endParaRPr lang="en-GB" sz="700" b="0"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Materials and </a:t>
                      </a: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Matter</a:t>
                      </a:r>
                      <a:endParaRPr lang="en-GB" sz="10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 </a:t>
                      </a: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materials have specific uses based on their properties.</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inventors think carefully about materials and their properties.</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scientists use microscopes to see very small things around us.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the shapes of solid objects made from some materials can be changed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that water can be a solid and can also be a liquid.</a:t>
                      </a:r>
                      <a:endParaRPr lang="en-GB" sz="6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Plants</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there are many different kinds of plants.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Seeds and bulbs grow into mature plants.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Healthy plants need light and water to grow.</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that plants are grown for food.</a:t>
                      </a:r>
                    </a:p>
                    <a:p>
                      <a:pPr marL="171450" indent="-171450" algn="l">
                        <a:lnSpc>
                          <a:spcPct val="107000"/>
                        </a:lnSpc>
                        <a:spcAft>
                          <a:spcPts val="0"/>
                        </a:spcAft>
                        <a:buFont typeface="Arial" panose="020B0604020202020204" pitchFamily="34" charset="0"/>
                        <a:buChar char="•"/>
                      </a:pP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Astronomy</a:t>
                      </a:r>
                    </a:p>
                    <a:p>
                      <a:pPr algn="ctr">
                        <a:lnSpc>
                          <a:spcPct val="107000"/>
                        </a:lnSpc>
                        <a:spcAft>
                          <a:spcPts val="0"/>
                        </a:spcAft>
                      </a:pPr>
                      <a:endParaRPr lang="en-GB" sz="7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endParaRPr>
                    </a:p>
                    <a:p>
                      <a:pPr algn="ctr">
                        <a:lnSpc>
                          <a:spcPct val="107000"/>
                        </a:lnSpc>
                        <a:spcAft>
                          <a:spcPts val="0"/>
                        </a:spcAft>
                      </a:pPr>
                      <a:endParaRPr lang="en-GB" sz="7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endParaRPr>
                    </a:p>
                    <a:p>
                      <a:pPr algn="ctr">
                        <a:lnSpc>
                          <a:spcPct val="107000"/>
                        </a:lnSpc>
                        <a:spcAft>
                          <a:spcPts val="0"/>
                        </a:spcAft>
                      </a:pPr>
                      <a:endParaRPr lang="en-GB" sz="7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endParaRPr>
                    </a:p>
                    <a:p>
                      <a:pPr algn="ctr">
                        <a:lnSpc>
                          <a:spcPct val="107000"/>
                        </a:lnSpc>
                        <a:spcAft>
                          <a:spcPts val="0"/>
                        </a:spcAft>
                      </a:pPr>
                      <a:endParaRPr lang="en-GB" sz="7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there are eight planets in our solar system.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Earth travels around the Sun</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the Moon orbits the Earth.</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groups of stars are called constellations.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Scientists, including astronomers, learn from each other to make new discoveries about space.</a:t>
                      </a: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30599034"/>
                  </a:ext>
                </a:extLst>
              </a:tr>
            </a:tbl>
          </a:graphicData>
        </a:graphic>
      </p:graphicFrame>
    </p:spTree>
    <p:extLst>
      <p:ext uri="{BB962C8B-B14F-4D97-AF65-F5344CB8AC3E}">
        <p14:creationId xmlns:p14="http://schemas.microsoft.com/office/powerpoint/2010/main" val="3119039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585853463"/>
              </p:ext>
            </p:extLst>
          </p:nvPr>
        </p:nvGraphicFramePr>
        <p:xfrm>
          <a:off x="486861" y="88175"/>
          <a:ext cx="11417756" cy="6701780"/>
        </p:xfrm>
        <a:graphic>
          <a:graphicData uri="http://schemas.openxmlformats.org/drawingml/2006/table">
            <a:tbl>
              <a:tblPr firstRow="1" bandRow="1">
                <a:tableStyleId>{5940675A-B579-460E-94D1-54222C63F5DA}</a:tableStyleId>
              </a:tblPr>
              <a:tblGrid>
                <a:gridCol w="1631108">
                  <a:extLst>
                    <a:ext uri="{9D8B030D-6E8A-4147-A177-3AD203B41FA5}">
                      <a16:colId xmlns:a16="http://schemas.microsoft.com/office/drawing/2014/main" val="3435926197"/>
                    </a:ext>
                  </a:extLst>
                </a:gridCol>
                <a:gridCol w="1631108">
                  <a:extLst>
                    <a:ext uri="{9D8B030D-6E8A-4147-A177-3AD203B41FA5}">
                      <a16:colId xmlns:a16="http://schemas.microsoft.com/office/drawing/2014/main" val="201684574"/>
                    </a:ext>
                  </a:extLst>
                </a:gridCol>
                <a:gridCol w="1631108">
                  <a:extLst>
                    <a:ext uri="{9D8B030D-6E8A-4147-A177-3AD203B41FA5}">
                      <a16:colId xmlns:a16="http://schemas.microsoft.com/office/drawing/2014/main" val="859284130"/>
                    </a:ext>
                  </a:extLst>
                </a:gridCol>
                <a:gridCol w="1631108">
                  <a:extLst>
                    <a:ext uri="{9D8B030D-6E8A-4147-A177-3AD203B41FA5}">
                      <a16:colId xmlns:a16="http://schemas.microsoft.com/office/drawing/2014/main" val="428722944"/>
                    </a:ext>
                  </a:extLst>
                </a:gridCol>
                <a:gridCol w="1631108">
                  <a:extLst>
                    <a:ext uri="{9D8B030D-6E8A-4147-A177-3AD203B41FA5}">
                      <a16:colId xmlns:a16="http://schemas.microsoft.com/office/drawing/2014/main" val="3571205429"/>
                    </a:ext>
                  </a:extLst>
                </a:gridCol>
                <a:gridCol w="1631108">
                  <a:extLst>
                    <a:ext uri="{9D8B030D-6E8A-4147-A177-3AD203B41FA5}">
                      <a16:colId xmlns:a16="http://schemas.microsoft.com/office/drawing/2014/main" val="3243494432"/>
                    </a:ext>
                  </a:extLst>
                </a:gridCol>
                <a:gridCol w="1631108">
                  <a:extLst>
                    <a:ext uri="{9D8B030D-6E8A-4147-A177-3AD203B41FA5}">
                      <a16:colId xmlns:a16="http://schemas.microsoft.com/office/drawing/2014/main" val="3150906852"/>
                    </a:ext>
                  </a:extLst>
                </a:gridCol>
              </a:tblGrid>
              <a:tr h="401437">
                <a:tc>
                  <a:txBody>
                    <a:bodyPr/>
                    <a:lstStyle/>
                    <a:p>
                      <a:pPr algn="ctr"/>
                      <a:r>
                        <a:rPr lang="en-GB" sz="1400" b="1" dirty="0" smtClean="0">
                          <a:latin typeface="XCCW Joined 10a" panose="03050602040000000000" pitchFamily="66" charset="0"/>
                        </a:rPr>
                        <a:t>Year Group</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Autumn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Autumn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Spring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Spring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Summer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Summer 2</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3943051">
                <a:tc>
                  <a:txBody>
                    <a:bodyPr/>
                    <a:lstStyle/>
                    <a:p>
                      <a:pPr algn="ctr"/>
                      <a:r>
                        <a:rPr lang="en-GB" sz="1200" b="1" dirty="0" smtClean="0">
                          <a:latin typeface="XCCW Joined 10a" panose="03050602040000000000" pitchFamily="66" charset="0"/>
                        </a:rPr>
                        <a:t>Year 3</a:t>
                      </a:r>
                    </a:p>
                    <a:p>
                      <a:pPr algn="ctr"/>
                      <a:r>
                        <a:rPr lang="en-GB" sz="1200" b="1" dirty="0" smtClean="0">
                          <a:latin typeface="XCCW Joined 10a" panose="03050602040000000000" pitchFamily="66" charset="0"/>
                        </a:rPr>
                        <a:t>National</a:t>
                      </a:r>
                    </a:p>
                    <a:p>
                      <a:pPr algn="ctr"/>
                      <a:r>
                        <a:rPr lang="en-GB" sz="1200" b="1" dirty="0" smtClean="0">
                          <a:latin typeface="XCCW Joined 10a" panose="03050602040000000000" pitchFamily="66" charset="0"/>
                        </a:rPr>
                        <a:t>Curriculum</a:t>
                      </a:r>
                    </a:p>
                    <a:p>
                      <a:pPr algn="ctr"/>
                      <a:r>
                        <a:rPr lang="en-GB" sz="1200" b="1" dirty="0" smtClean="0">
                          <a:latin typeface="XCCW Joined 10a" panose="03050602040000000000" pitchFamily="66" charset="0"/>
                        </a:rPr>
                        <a:t>Coverage</a:t>
                      </a:r>
                      <a:endParaRPr lang="en-GB" sz="1200" b="1"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Identify that animals, including humans, need the right types and amount of nutrition,</a:t>
                      </a:r>
                      <a:r>
                        <a:rPr lang="en-GB" sz="800" baseline="0" dirty="0" smtClean="0">
                          <a:latin typeface="XCCW Joined 10a" panose="03050602040000000000" pitchFamily="66" charset="0"/>
                        </a:rPr>
                        <a:t> </a:t>
                      </a:r>
                      <a:r>
                        <a:rPr lang="en-GB" sz="800" dirty="0" smtClean="0">
                          <a:latin typeface="XCCW Joined 10a" panose="03050602040000000000" pitchFamily="66" charset="0"/>
                        </a:rPr>
                        <a:t>and that they cannot make their own food; they get nutrition from what they eat</a:t>
                      </a:r>
                    </a:p>
                    <a:p>
                      <a:pPr marL="171450" indent="-171450">
                        <a:buFont typeface="Arial" panose="020B0604020202020204" pitchFamily="34" charset="0"/>
                        <a:buChar char="•"/>
                      </a:pPr>
                      <a:r>
                        <a:rPr lang="en-GB" sz="800" dirty="0" smtClean="0">
                          <a:latin typeface="XCCW Joined 10a" panose="03050602040000000000" pitchFamily="66" charset="0"/>
                        </a:rPr>
                        <a:t>Identify that humans and some other animals have skeletons and muscles for</a:t>
                      </a:r>
                      <a:r>
                        <a:rPr lang="en-GB" sz="800" baseline="0" dirty="0" smtClean="0">
                          <a:latin typeface="XCCW Joined 10a" panose="03050602040000000000" pitchFamily="66" charset="0"/>
                        </a:rPr>
                        <a:t> </a:t>
                      </a:r>
                      <a:r>
                        <a:rPr lang="en-GB" sz="800" dirty="0" smtClean="0">
                          <a:latin typeface="XCCW Joined 10a" panose="03050602040000000000" pitchFamily="66" charset="0"/>
                        </a:rPr>
                        <a:t>support, protection and movement.</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600" dirty="0" smtClean="0">
                          <a:latin typeface="XCCW Joined 10a" panose="03050602040000000000" pitchFamily="66" charset="0"/>
                        </a:rPr>
                        <a:t>Asking relevant questions and using different types of scientific enquiries to answer</a:t>
                      </a:r>
                      <a:r>
                        <a:rPr lang="en-GB" sz="600" baseline="0" dirty="0" smtClean="0">
                          <a:latin typeface="XCCW Joined 10a" panose="03050602040000000000" pitchFamily="66" charset="0"/>
                        </a:rPr>
                        <a:t> </a:t>
                      </a:r>
                      <a:r>
                        <a:rPr lang="en-GB" sz="600" dirty="0" smtClean="0">
                          <a:latin typeface="XCCW Joined 10a" panose="03050602040000000000" pitchFamily="66" charset="0"/>
                        </a:rPr>
                        <a:t>them</a:t>
                      </a:r>
                    </a:p>
                    <a:p>
                      <a:pPr marL="171450" indent="-171450">
                        <a:buFont typeface="Arial" panose="020B0604020202020204" pitchFamily="34" charset="0"/>
                        <a:buChar char="•"/>
                      </a:pPr>
                      <a:r>
                        <a:rPr lang="en-GB" sz="600" dirty="0" smtClean="0">
                          <a:latin typeface="XCCW Joined 10a" panose="03050602040000000000" pitchFamily="66" charset="0"/>
                        </a:rPr>
                        <a:t>Setting up simple practical enquiries, comparative and fair tests</a:t>
                      </a:r>
                    </a:p>
                    <a:p>
                      <a:pPr marL="171450" indent="-171450">
                        <a:buFont typeface="Arial" panose="020B0604020202020204" pitchFamily="34" charset="0"/>
                        <a:buChar char="•"/>
                      </a:pPr>
                      <a:r>
                        <a:rPr lang="en-GB" sz="600" dirty="0" smtClean="0">
                          <a:latin typeface="XCCW Joined 10a" panose="03050602040000000000" pitchFamily="66" charset="0"/>
                        </a:rPr>
                        <a:t>Making systematic and careful observations and, where appropriate, taking accurate</a:t>
                      </a:r>
                    </a:p>
                    <a:p>
                      <a:pPr marL="171450" indent="-171450">
                        <a:buFont typeface="Arial" panose="020B0604020202020204" pitchFamily="34" charset="0"/>
                        <a:buChar char="•"/>
                      </a:pPr>
                      <a:r>
                        <a:rPr lang="en-GB" sz="600" dirty="0" smtClean="0">
                          <a:latin typeface="XCCW Joined 10a" panose="03050602040000000000" pitchFamily="66" charset="0"/>
                        </a:rPr>
                        <a:t>measurements using standard units, using a range of equipment, including</a:t>
                      </a:r>
                      <a:r>
                        <a:rPr lang="en-GB" sz="600" baseline="0" dirty="0" smtClean="0">
                          <a:latin typeface="XCCW Joined 10a" panose="03050602040000000000" pitchFamily="66" charset="0"/>
                        </a:rPr>
                        <a:t> </a:t>
                      </a:r>
                      <a:r>
                        <a:rPr lang="en-GB" sz="600" dirty="0" smtClean="0">
                          <a:latin typeface="XCCW Joined 10a" panose="03050602040000000000" pitchFamily="66" charset="0"/>
                        </a:rPr>
                        <a:t>thermometers and data loggers</a:t>
                      </a:r>
                    </a:p>
                    <a:p>
                      <a:pPr marL="171450" indent="-171450">
                        <a:buFont typeface="Arial" panose="020B0604020202020204" pitchFamily="34" charset="0"/>
                        <a:buChar char="•"/>
                      </a:pPr>
                      <a:r>
                        <a:rPr lang="en-GB" sz="600" dirty="0" smtClean="0">
                          <a:latin typeface="XCCW Joined 10a" panose="03050602040000000000" pitchFamily="66" charset="0"/>
                        </a:rPr>
                        <a:t>Gathering, recording, classifying and presenting data in a variety of ways to help in</a:t>
                      </a:r>
                      <a:r>
                        <a:rPr lang="en-GB" sz="600" baseline="0" dirty="0" smtClean="0">
                          <a:latin typeface="XCCW Joined 10a" panose="03050602040000000000" pitchFamily="66" charset="0"/>
                        </a:rPr>
                        <a:t> </a:t>
                      </a:r>
                      <a:r>
                        <a:rPr lang="en-GB" sz="600" dirty="0" smtClean="0">
                          <a:latin typeface="XCCW Joined 10a" panose="03050602040000000000" pitchFamily="66" charset="0"/>
                        </a:rPr>
                        <a:t>answering questions</a:t>
                      </a:r>
                    </a:p>
                    <a:p>
                      <a:pPr marL="171450" indent="-171450">
                        <a:buFont typeface="Arial" panose="020B0604020202020204" pitchFamily="34" charset="0"/>
                        <a:buChar char="•"/>
                      </a:pPr>
                      <a:r>
                        <a:rPr lang="en-GB" sz="600" dirty="0" smtClean="0">
                          <a:latin typeface="XCCW Joined 10a" panose="03050602040000000000" pitchFamily="66" charset="0"/>
                        </a:rPr>
                        <a:t>Recording findings using simple scientific language, drawings, labelled diagrams,</a:t>
                      </a:r>
                      <a:r>
                        <a:rPr lang="en-GB" sz="600" baseline="0" dirty="0" smtClean="0">
                          <a:latin typeface="XCCW Joined 10a" panose="03050602040000000000" pitchFamily="66" charset="0"/>
                        </a:rPr>
                        <a:t> </a:t>
                      </a:r>
                      <a:r>
                        <a:rPr lang="en-GB" sz="600" dirty="0" smtClean="0">
                          <a:latin typeface="XCCW Joined 10a" panose="03050602040000000000" pitchFamily="66" charset="0"/>
                        </a:rPr>
                        <a:t>keys, bar charts, and tables</a:t>
                      </a:r>
                    </a:p>
                    <a:p>
                      <a:pPr marL="171450" indent="-171450">
                        <a:buFont typeface="Arial" panose="020B0604020202020204" pitchFamily="34" charset="0"/>
                        <a:buChar char="•"/>
                      </a:pPr>
                      <a:r>
                        <a:rPr lang="en-GB" sz="600" dirty="0" smtClean="0">
                          <a:latin typeface="XCCW Joined 10a" panose="03050602040000000000" pitchFamily="66" charset="0"/>
                        </a:rPr>
                        <a:t>Reporting on findings from enquiries, including oral and written explanations, displays</a:t>
                      </a:r>
                      <a:r>
                        <a:rPr lang="en-GB" sz="600" baseline="0" dirty="0" smtClean="0">
                          <a:latin typeface="XCCW Joined 10a" panose="03050602040000000000" pitchFamily="66" charset="0"/>
                        </a:rPr>
                        <a:t> </a:t>
                      </a:r>
                      <a:r>
                        <a:rPr lang="en-GB" sz="600" dirty="0" smtClean="0">
                          <a:latin typeface="XCCW Joined 10a" panose="03050602040000000000" pitchFamily="66" charset="0"/>
                        </a:rPr>
                        <a:t>or presentations of results and conclusions</a:t>
                      </a:r>
                    </a:p>
                    <a:p>
                      <a:pPr marL="171450" indent="-171450">
                        <a:buFont typeface="Arial" panose="020B0604020202020204" pitchFamily="34" charset="0"/>
                        <a:buChar char="•"/>
                      </a:pPr>
                      <a:r>
                        <a:rPr lang="en-GB" sz="600" dirty="0" smtClean="0">
                          <a:latin typeface="XCCW Joined 10a" panose="03050602040000000000" pitchFamily="66" charset="0"/>
                        </a:rPr>
                        <a:t>Using results to draw simple conclusions, make predictions for new values, suggest</a:t>
                      </a:r>
                      <a:r>
                        <a:rPr lang="en-GB" sz="600" baseline="0" dirty="0" smtClean="0">
                          <a:latin typeface="XCCW Joined 10a" panose="03050602040000000000" pitchFamily="66" charset="0"/>
                        </a:rPr>
                        <a:t> </a:t>
                      </a:r>
                      <a:r>
                        <a:rPr lang="en-GB" sz="600" dirty="0" smtClean="0">
                          <a:latin typeface="XCCW Joined 10a" panose="03050602040000000000" pitchFamily="66" charset="0"/>
                        </a:rPr>
                        <a:t>improvements and raise further questions</a:t>
                      </a:r>
                    </a:p>
                    <a:p>
                      <a:pPr marL="171450" indent="-171450">
                        <a:buFont typeface="Arial" panose="020B0604020202020204" pitchFamily="34" charset="0"/>
                        <a:buChar char="•"/>
                      </a:pPr>
                      <a:r>
                        <a:rPr lang="en-GB" sz="600" dirty="0" smtClean="0">
                          <a:latin typeface="XCCW Joined 10a" panose="03050602040000000000" pitchFamily="66" charset="0"/>
                        </a:rPr>
                        <a:t>Identifying differences, similarities or changes related to simple scientific ideas and</a:t>
                      </a:r>
                      <a:r>
                        <a:rPr lang="en-GB" sz="600" baseline="0" dirty="0" smtClean="0">
                          <a:latin typeface="XCCW Joined 10a" panose="03050602040000000000" pitchFamily="66" charset="0"/>
                        </a:rPr>
                        <a:t> p</a:t>
                      </a:r>
                      <a:r>
                        <a:rPr lang="en-GB" sz="600" dirty="0" smtClean="0">
                          <a:latin typeface="XCCW Joined 10a" panose="03050602040000000000" pitchFamily="66" charset="0"/>
                        </a:rPr>
                        <a:t>rocesses</a:t>
                      </a:r>
                    </a:p>
                    <a:p>
                      <a:pPr marL="171450" indent="-171450">
                        <a:buFont typeface="Arial" panose="020B0604020202020204" pitchFamily="34" charset="0"/>
                        <a:buChar char="•"/>
                      </a:pPr>
                      <a:r>
                        <a:rPr lang="en-GB" sz="600" dirty="0" smtClean="0">
                          <a:latin typeface="XCCW Joined 10a" panose="03050602040000000000" pitchFamily="66" charset="0"/>
                        </a:rPr>
                        <a:t>Using straightforward scientific evidence to answer questions or to support their</a:t>
                      </a:r>
                      <a:r>
                        <a:rPr lang="en-GB" sz="600" baseline="0" dirty="0" smtClean="0">
                          <a:latin typeface="XCCW Joined 10a" panose="03050602040000000000" pitchFamily="66" charset="0"/>
                        </a:rPr>
                        <a:t> </a:t>
                      </a:r>
                      <a:r>
                        <a:rPr lang="en-GB" sz="600" dirty="0" smtClean="0">
                          <a:latin typeface="XCCW Joined 10a" panose="03050602040000000000" pitchFamily="66" charset="0"/>
                        </a:rPr>
                        <a:t>findings.</a:t>
                      </a:r>
                      <a:endParaRPr lang="en-GB" sz="6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Recognise that they need light in order to see things and that dark is the absence of</a:t>
                      </a:r>
                      <a:r>
                        <a:rPr lang="en-GB" sz="800" baseline="0" dirty="0" smtClean="0">
                          <a:latin typeface="XCCW Joined 10a" panose="03050602040000000000" pitchFamily="66" charset="0"/>
                        </a:rPr>
                        <a:t> </a:t>
                      </a:r>
                      <a:r>
                        <a:rPr lang="en-GB" sz="800" dirty="0" smtClean="0">
                          <a:latin typeface="XCCW Joined 10a" panose="03050602040000000000" pitchFamily="66" charset="0"/>
                        </a:rPr>
                        <a:t>light</a:t>
                      </a:r>
                    </a:p>
                    <a:p>
                      <a:pPr marL="171450" indent="-171450">
                        <a:buFont typeface="Arial" panose="020B0604020202020204" pitchFamily="34" charset="0"/>
                        <a:buChar char="•"/>
                      </a:pPr>
                      <a:r>
                        <a:rPr lang="en-GB" sz="800" dirty="0" smtClean="0">
                          <a:latin typeface="XCCW Joined 10a" panose="03050602040000000000" pitchFamily="66" charset="0"/>
                        </a:rPr>
                        <a:t>Notice that light is reflected from surfaces</a:t>
                      </a:r>
                    </a:p>
                    <a:p>
                      <a:pPr marL="171450" indent="-171450">
                        <a:buFont typeface="Arial" panose="020B0604020202020204" pitchFamily="34" charset="0"/>
                        <a:buChar char="•"/>
                      </a:pPr>
                      <a:r>
                        <a:rPr lang="en-GB" sz="800" dirty="0" smtClean="0">
                          <a:latin typeface="XCCW Joined 10a" panose="03050602040000000000" pitchFamily="66" charset="0"/>
                        </a:rPr>
                        <a:t>Recognise that light from the sun can be dangerous and that there are ways to protect</a:t>
                      </a:r>
                      <a:r>
                        <a:rPr lang="en-GB" sz="800" baseline="0" dirty="0" smtClean="0">
                          <a:latin typeface="XCCW Joined 10a" panose="03050602040000000000" pitchFamily="66" charset="0"/>
                        </a:rPr>
                        <a:t> </a:t>
                      </a:r>
                      <a:r>
                        <a:rPr lang="en-GB" sz="800" dirty="0" smtClean="0">
                          <a:latin typeface="XCCW Joined 10a" panose="03050602040000000000" pitchFamily="66" charset="0"/>
                        </a:rPr>
                        <a:t>their eyes</a:t>
                      </a:r>
                    </a:p>
                    <a:p>
                      <a:pPr marL="171450" indent="-171450">
                        <a:buFont typeface="Arial" panose="020B0604020202020204" pitchFamily="34" charset="0"/>
                        <a:buChar char="•"/>
                      </a:pPr>
                      <a:r>
                        <a:rPr lang="en-GB" sz="800" dirty="0" smtClean="0">
                          <a:latin typeface="XCCW Joined 10a" panose="03050602040000000000" pitchFamily="66" charset="0"/>
                        </a:rPr>
                        <a:t>Recognise that shadows are formed when the light from a light source is blocked by</a:t>
                      </a:r>
                      <a:r>
                        <a:rPr lang="en-GB" sz="800" baseline="0" dirty="0" smtClean="0">
                          <a:latin typeface="XCCW Joined 10a" panose="03050602040000000000" pitchFamily="66" charset="0"/>
                        </a:rPr>
                        <a:t> </a:t>
                      </a:r>
                      <a:r>
                        <a:rPr lang="en-GB" sz="800" dirty="0" smtClean="0">
                          <a:latin typeface="XCCW Joined 10a" panose="03050602040000000000" pitchFamily="66" charset="0"/>
                        </a:rPr>
                        <a:t>an opaque object</a:t>
                      </a:r>
                    </a:p>
                    <a:p>
                      <a:pPr marL="171450" indent="-171450">
                        <a:buFont typeface="Arial" panose="020B0604020202020204" pitchFamily="34" charset="0"/>
                        <a:buChar char="•"/>
                      </a:pPr>
                      <a:r>
                        <a:rPr lang="en-GB" sz="800" dirty="0" smtClean="0">
                          <a:latin typeface="XCCW Joined 10a" panose="03050602040000000000" pitchFamily="66" charset="0"/>
                        </a:rPr>
                        <a:t>Find patterns in the way that the size of shadows change.</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Compare and group together different kinds of rocks on the basis of their appearance</a:t>
                      </a:r>
                      <a:r>
                        <a:rPr lang="en-GB" sz="800" baseline="0" dirty="0" smtClean="0">
                          <a:latin typeface="XCCW Joined 10a" panose="03050602040000000000" pitchFamily="66" charset="0"/>
                        </a:rPr>
                        <a:t> </a:t>
                      </a:r>
                      <a:r>
                        <a:rPr lang="en-GB" sz="800" dirty="0" smtClean="0">
                          <a:latin typeface="XCCW Joined 10a" panose="03050602040000000000" pitchFamily="66" charset="0"/>
                        </a:rPr>
                        <a:t>and simple physical properties</a:t>
                      </a:r>
                    </a:p>
                    <a:p>
                      <a:pPr marL="171450" indent="-171450">
                        <a:buFont typeface="Arial" panose="020B0604020202020204" pitchFamily="34" charset="0"/>
                        <a:buChar char="•"/>
                      </a:pPr>
                      <a:r>
                        <a:rPr lang="en-GB" sz="800" dirty="0" smtClean="0">
                          <a:latin typeface="XCCW Joined 10a" panose="03050602040000000000" pitchFamily="66" charset="0"/>
                        </a:rPr>
                        <a:t>Describe in simple terms how fossils are formed when things that have lived are</a:t>
                      </a:r>
                      <a:r>
                        <a:rPr lang="en-GB" sz="800" baseline="0" dirty="0" smtClean="0">
                          <a:latin typeface="XCCW Joined 10a" panose="03050602040000000000" pitchFamily="66" charset="0"/>
                        </a:rPr>
                        <a:t> </a:t>
                      </a:r>
                      <a:r>
                        <a:rPr lang="en-GB" sz="800" dirty="0" smtClean="0">
                          <a:latin typeface="XCCW Joined 10a" panose="03050602040000000000" pitchFamily="66" charset="0"/>
                        </a:rPr>
                        <a:t>trapped within rock</a:t>
                      </a:r>
                    </a:p>
                    <a:p>
                      <a:pPr marL="171450" indent="-171450">
                        <a:buFont typeface="Arial" panose="020B0604020202020204" pitchFamily="34" charset="0"/>
                        <a:buChar char="•"/>
                      </a:pPr>
                      <a:r>
                        <a:rPr lang="en-GB" sz="800" dirty="0" smtClean="0">
                          <a:latin typeface="XCCW Joined 10a" panose="03050602040000000000" pitchFamily="66" charset="0"/>
                        </a:rPr>
                        <a:t>Recognise that soils are made from rocks and organic matter.</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Identify and describe the functions of different parts of flowering plants: roots,</a:t>
                      </a:r>
                      <a:r>
                        <a:rPr lang="en-GB" sz="800" baseline="0" dirty="0" smtClean="0">
                          <a:latin typeface="XCCW Joined 10a" panose="03050602040000000000" pitchFamily="66" charset="0"/>
                        </a:rPr>
                        <a:t> </a:t>
                      </a:r>
                      <a:r>
                        <a:rPr lang="en-GB" sz="800" dirty="0" smtClean="0">
                          <a:latin typeface="XCCW Joined 10a" panose="03050602040000000000" pitchFamily="66" charset="0"/>
                        </a:rPr>
                        <a:t>stem/trunk, leaves and flowers</a:t>
                      </a:r>
                    </a:p>
                    <a:p>
                      <a:pPr marL="171450" indent="-171450">
                        <a:buFont typeface="Arial" panose="020B0604020202020204" pitchFamily="34" charset="0"/>
                        <a:buChar char="•"/>
                      </a:pPr>
                      <a:r>
                        <a:rPr lang="en-GB" sz="800" dirty="0" smtClean="0">
                          <a:latin typeface="XCCW Joined 10a" panose="03050602040000000000" pitchFamily="66" charset="0"/>
                        </a:rPr>
                        <a:t>Explore the requirements of plants for life and growth (air, light, water, nutrients from</a:t>
                      </a:r>
                      <a:r>
                        <a:rPr lang="en-GB" sz="800" baseline="0" dirty="0" smtClean="0">
                          <a:latin typeface="XCCW Joined 10a" panose="03050602040000000000" pitchFamily="66" charset="0"/>
                        </a:rPr>
                        <a:t> </a:t>
                      </a:r>
                      <a:r>
                        <a:rPr lang="en-GB" sz="800" dirty="0" smtClean="0">
                          <a:latin typeface="XCCW Joined 10a" panose="03050602040000000000" pitchFamily="66" charset="0"/>
                        </a:rPr>
                        <a:t>soil, and room to grow) and how they vary from plant to plant</a:t>
                      </a:r>
                    </a:p>
                    <a:p>
                      <a:pPr marL="171450" indent="-171450">
                        <a:buFont typeface="Arial" panose="020B0604020202020204" pitchFamily="34" charset="0"/>
                        <a:buChar char="•"/>
                      </a:pPr>
                      <a:r>
                        <a:rPr lang="en-GB" sz="800" dirty="0" smtClean="0">
                          <a:latin typeface="XCCW Joined 10a" panose="03050602040000000000" pitchFamily="66" charset="0"/>
                        </a:rPr>
                        <a:t>Investigate the way in which water is transported within plants</a:t>
                      </a:r>
                    </a:p>
                    <a:p>
                      <a:pPr marL="171450" indent="-171450">
                        <a:buFont typeface="Arial" panose="020B0604020202020204" pitchFamily="34" charset="0"/>
                        <a:buChar char="•"/>
                      </a:pPr>
                      <a:r>
                        <a:rPr lang="en-GB" sz="800" dirty="0" smtClean="0">
                          <a:latin typeface="XCCW Joined 10a" panose="03050602040000000000" pitchFamily="66" charset="0"/>
                        </a:rPr>
                        <a:t>Explore the part that flowers play in the life cycle of flowering plants, including</a:t>
                      </a:r>
                      <a:r>
                        <a:rPr lang="en-GB" sz="800" baseline="0" dirty="0" smtClean="0">
                          <a:latin typeface="XCCW Joined 10a" panose="03050602040000000000" pitchFamily="66" charset="0"/>
                        </a:rPr>
                        <a:t> </a:t>
                      </a:r>
                      <a:r>
                        <a:rPr lang="en-GB" sz="800" dirty="0" smtClean="0">
                          <a:latin typeface="XCCW Joined 10a" panose="03050602040000000000" pitchFamily="66" charset="0"/>
                        </a:rPr>
                        <a:t>pollination, seed formation and seed dispersal.</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Compare how things move on different surfaces</a:t>
                      </a:r>
                    </a:p>
                    <a:p>
                      <a:pPr marL="171450" indent="-171450">
                        <a:buFont typeface="Arial" panose="020B0604020202020204" pitchFamily="34" charset="0"/>
                        <a:buChar char="•"/>
                      </a:pPr>
                      <a:r>
                        <a:rPr lang="en-GB" sz="800" dirty="0" smtClean="0">
                          <a:latin typeface="XCCW Joined 10a" panose="03050602040000000000" pitchFamily="66" charset="0"/>
                        </a:rPr>
                        <a:t>Notice that some forces need contact between two objects, but magnetic forces can</a:t>
                      </a:r>
                      <a:r>
                        <a:rPr lang="en-GB" sz="800" baseline="0" dirty="0" smtClean="0">
                          <a:latin typeface="XCCW Joined 10a" panose="03050602040000000000" pitchFamily="66" charset="0"/>
                        </a:rPr>
                        <a:t> </a:t>
                      </a:r>
                      <a:r>
                        <a:rPr lang="en-GB" sz="800" dirty="0" smtClean="0">
                          <a:latin typeface="XCCW Joined 10a" panose="03050602040000000000" pitchFamily="66" charset="0"/>
                        </a:rPr>
                        <a:t>act at a distance</a:t>
                      </a:r>
                    </a:p>
                    <a:p>
                      <a:pPr marL="171450" indent="-171450">
                        <a:buFont typeface="Arial" panose="020B0604020202020204" pitchFamily="34" charset="0"/>
                        <a:buChar char="•"/>
                      </a:pPr>
                      <a:r>
                        <a:rPr lang="en-GB" sz="800" dirty="0" smtClean="0">
                          <a:latin typeface="XCCW Joined 10a" panose="03050602040000000000" pitchFamily="66" charset="0"/>
                        </a:rPr>
                        <a:t>Observe how magnets attract or repel each other and attract some materials and not</a:t>
                      </a:r>
                      <a:r>
                        <a:rPr lang="en-GB" sz="800" baseline="0" dirty="0" smtClean="0">
                          <a:latin typeface="XCCW Joined 10a" panose="03050602040000000000" pitchFamily="66" charset="0"/>
                        </a:rPr>
                        <a:t> </a:t>
                      </a:r>
                      <a:r>
                        <a:rPr lang="en-GB" sz="800" dirty="0" smtClean="0">
                          <a:latin typeface="XCCW Joined 10a" panose="03050602040000000000" pitchFamily="66" charset="0"/>
                        </a:rPr>
                        <a:t>others</a:t>
                      </a:r>
                    </a:p>
                    <a:p>
                      <a:pPr marL="171450" indent="-171450">
                        <a:buFont typeface="Arial" panose="020B0604020202020204" pitchFamily="34" charset="0"/>
                        <a:buChar char="•"/>
                      </a:pPr>
                      <a:r>
                        <a:rPr lang="en-GB" sz="800" dirty="0" smtClean="0">
                          <a:latin typeface="XCCW Joined 10a" panose="03050602040000000000" pitchFamily="66" charset="0"/>
                        </a:rPr>
                        <a:t>Compare and group together a variety of everyday materials on the basis of whether</a:t>
                      </a:r>
                      <a:r>
                        <a:rPr lang="en-GB" sz="800" baseline="0" dirty="0" smtClean="0">
                          <a:latin typeface="XCCW Joined 10a" panose="03050602040000000000" pitchFamily="66" charset="0"/>
                        </a:rPr>
                        <a:t> </a:t>
                      </a:r>
                      <a:r>
                        <a:rPr lang="en-GB" sz="800" dirty="0" smtClean="0">
                          <a:latin typeface="XCCW Joined 10a" panose="03050602040000000000" pitchFamily="66" charset="0"/>
                        </a:rPr>
                        <a:t>they are attracted to a magnet, and identify some magnetic materials</a:t>
                      </a:r>
                    </a:p>
                    <a:p>
                      <a:pPr marL="171450" indent="-171450">
                        <a:buFont typeface="Arial" panose="020B0604020202020204" pitchFamily="34" charset="0"/>
                        <a:buChar char="•"/>
                      </a:pPr>
                      <a:r>
                        <a:rPr lang="en-GB" sz="800" dirty="0" smtClean="0">
                          <a:latin typeface="XCCW Joined 10a" panose="03050602040000000000" pitchFamily="66" charset="0"/>
                        </a:rPr>
                        <a:t>Describe magnets as having two poles</a:t>
                      </a:r>
                    </a:p>
                    <a:p>
                      <a:pPr marL="171450" indent="-171450">
                        <a:buFont typeface="Arial" panose="020B0604020202020204" pitchFamily="34" charset="0"/>
                        <a:buChar char="•"/>
                      </a:pPr>
                      <a:r>
                        <a:rPr lang="en-GB" sz="800" dirty="0" smtClean="0">
                          <a:latin typeface="XCCW Joined 10a" panose="03050602040000000000" pitchFamily="66" charset="0"/>
                        </a:rPr>
                        <a:t>Predict whether two magnets will attract or repel each other, depending on which</a:t>
                      </a:r>
                      <a:r>
                        <a:rPr lang="en-GB" sz="800" baseline="0" dirty="0" smtClean="0">
                          <a:latin typeface="XCCW Joined 10a" panose="03050602040000000000" pitchFamily="66" charset="0"/>
                        </a:rPr>
                        <a:t> </a:t>
                      </a:r>
                      <a:r>
                        <a:rPr lang="en-GB" sz="800" dirty="0" smtClean="0">
                          <a:latin typeface="XCCW Joined 10a" panose="03050602040000000000" pitchFamily="66" charset="0"/>
                        </a:rPr>
                        <a:t>poles are facing.</a:t>
                      </a:r>
                      <a:endParaRPr lang="en-GB" sz="800" dirty="0">
                        <a:latin typeface="XCCW Joined 10a" panose="03050602040000000000" pitchFamily="66" charset="0"/>
                      </a:endParaRPr>
                    </a:p>
                  </a:txBody>
                  <a:tcPr/>
                </a:tc>
                <a:extLst>
                  <a:ext uri="{0D108BD9-81ED-4DB2-BD59-A6C34878D82A}">
                    <a16:rowId xmlns:a16="http://schemas.microsoft.com/office/drawing/2014/main" val="17048059"/>
                  </a:ext>
                </a:extLst>
              </a:tr>
              <a:tr h="1960497">
                <a:tc>
                  <a:txBody>
                    <a:bodyPr/>
                    <a:lstStyle/>
                    <a:p>
                      <a:pPr algn="ctr"/>
                      <a:r>
                        <a:rPr lang="en-GB" sz="1200" b="1" dirty="0" smtClean="0">
                          <a:latin typeface="XCCW Joined 10a" panose="03050602040000000000" pitchFamily="66" charset="0"/>
                        </a:rPr>
                        <a:t>Year 3</a:t>
                      </a:r>
                    </a:p>
                    <a:p>
                      <a:pPr algn="ctr"/>
                      <a:r>
                        <a:rPr lang="en-GB" sz="1200" b="1" dirty="0" smtClean="0">
                          <a:latin typeface="XCCW Joined 10a" panose="03050602040000000000" pitchFamily="66" charset="0"/>
                        </a:rPr>
                        <a:t>Topic and</a:t>
                      </a:r>
                    </a:p>
                    <a:p>
                      <a:pPr algn="ctr"/>
                      <a:r>
                        <a:rPr lang="en-GB" sz="1200" b="1" dirty="0" smtClean="0">
                          <a:latin typeface="XCCW Joined 10a" panose="03050602040000000000" pitchFamily="66" charset="0"/>
                        </a:rPr>
                        <a:t>lesson</a:t>
                      </a:r>
                    </a:p>
                    <a:p>
                      <a:pPr algn="ctr"/>
                      <a:r>
                        <a:rPr lang="en-GB" sz="1200" b="1" dirty="0" smtClean="0">
                          <a:latin typeface="XCCW Joined 10a" panose="03050602040000000000" pitchFamily="66" charset="0"/>
                        </a:rPr>
                        <a:t>objectives</a:t>
                      </a:r>
                      <a:endParaRPr lang="en-GB" sz="1200" b="1" dirty="0">
                        <a:latin typeface="XCCW Joined 10a" panose="03050602040000000000" pitchFamily="66" charset="0"/>
                      </a:endParaRPr>
                    </a:p>
                  </a:txBody>
                  <a:tcPr/>
                </a:tc>
                <a:tc>
                  <a:txBody>
                    <a:bodyPr/>
                    <a:lstStyle/>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The Human </a:t>
                      </a: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Body</a:t>
                      </a:r>
                    </a:p>
                    <a:p>
                      <a:pPr marL="171450" indent="-171450" algn="l">
                        <a:lnSpc>
                          <a:spcPct val="107000"/>
                        </a:lnSpc>
                        <a:spcAft>
                          <a:spcPts val="0"/>
                        </a:spcAft>
                        <a:buFont typeface="Arial" panose="020B0604020202020204" pitchFamily="34" charset="0"/>
                        <a:buChar char="•"/>
                      </a:pP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550" dirty="0" smtClean="0">
                          <a:latin typeface="XCCW Joined 10a" panose="03050602040000000000" pitchFamily="66" charset="0"/>
                        </a:rPr>
                        <a:t>To know that we can control our voluntary muscles, but we do not control our involuntary muscles </a:t>
                      </a:r>
                    </a:p>
                    <a:p>
                      <a:pPr marL="171450" indent="-171450" algn="l">
                        <a:lnSpc>
                          <a:spcPct val="107000"/>
                        </a:lnSpc>
                        <a:spcAft>
                          <a:spcPts val="0"/>
                        </a:spcAft>
                        <a:buFont typeface="Arial" panose="020B0604020202020204" pitchFamily="34" charset="0"/>
                        <a:buChar char="•"/>
                      </a:pPr>
                      <a:r>
                        <a:rPr lang="en-GB" sz="550" dirty="0" smtClean="0">
                          <a:latin typeface="XCCW Joined 10a" panose="03050602040000000000" pitchFamily="66" charset="0"/>
                        </a:rPr>
                        <a:t>To know our bones help us to move and protect some parts of our bodies</a:t>
                      </a:r>
                    </a:p>
                    <a:p>
                      <a:pPr marL="171450" indent="-171450" algn="l">
                        <a:lnSpc>
                          <a:spcPct val="107000"/>
                        </a:lnSpc>
                        <a:spcAft>
                          <a:spcPts val="0"/>
                        </a:spcAft>
                        <a:buFont typeface="Arial" panose="020B0604020202020204" pitchFamily="34" charset="0"/>
                        <a:buChar char="•"/>
                      </a:pPr>
                      <a:r>
                        <a:rPr lang="en-GB" sz="550" dirty="0" smtClean="0">
                          <a:latin typeface="XCCW Joined 10a" panose="03050602040000000000" pitchFamily="66" charset="0"/>
                        </a:rPr>
                        <a:t>To know that the brain is the centre of the nervous system.</a:t>
                      </a:r>
                    </a:p>
                    <a:p>
                      <a:pPr marL="171450" indent="-171450" algn="l">
                        <a:lnSpc>
                          <a:spcPct val="107000"/>
                        </a:lnSpc>
                        <a:spcAft>
                          <a:spcPts val="0"/>
                        </a:spcAft>
                        <a:buFont typeface="Arial" panose="020B0604020202020204" pitchFamily="34" charset="0"/>
                        <a:buChar char="•"/>
                      </a:pPr>
                      <a:r>
                        <a:rPr lang="en-GB" sz="550" dirty="0" smtClean="0">
                          <a:latin typeface="XCCW Joined 10a" panose="03050602040000000000" pitchFamily="66" charset="0"/>
                        </a:rPr>
                        <a:t>To understand that animals get nutrition from what they eat </a:t>
                      </a:r>
                    </a:p>
                    <a:p>
                      <a:pPr marL="171450" indent="-171450" algn="l">
                        <a:lnSpc>
                          <a:spcPct val="107000"/>
                        </a:lnSpc>
                        <a:spcAft>
                          <a:spcPts val="0"/>
                        </a:spcAft>
                        <a:buFont typeface="Arial" panose="020B0604020202020204" pitchFamily="34" charset="0"/>
                        <a:buChar char="•"/>
                      </a:pPr>
                      <a:r>
                        <a:rPr lang="en-GB" sz="550" dirty="0" smtClean="0">
                          <a:latin typeface="XCCW Joined 10a" panose="03050602040000000000" pitchFamily="66" charset="0"/>
                        </a:rPr>
                        <a:t>To describe the simple functions of the basic parts of the digestive system in humans.</a:t>
                      </a:r>
                      <a:endParaRPr lang="en-GB" sz="550" b="1"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Cycles in </a:t>
                      </a: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Nature</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our natural environment changes as the seasons change</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how plants can change through the seasons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plants grow, live and reproduce</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some animals migrate</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recognise the different stages in the life cycle of a frog. </a:t>
                      </a:r>
                      <a:endParaRPr lang="en-GB" sz="6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Light</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that we need light in order to see things.</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transparent materials let light through and opaque materials block light from passing through.</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Mirrors can reflect light in different ways, depending on their shape.</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Shadows change in size and shape throughout the day.</a:t>
                      </a:r>
                    </a:p>
                    <a:p>
                      <a:pPr marL="171450" indent="-171450" algn="l">
                        <a:lnSpc>
                          <a:spcPct val="107000"/>
                        </a:lnSpc>
                        <a:spcAft>
                          <a:spcPts val="0"/>
                        </a:spcAft>
                        <a:buFont typeface="Arial" panose="020B0604020202020204" pitchFamily="34" charset="0"/>
                        <a:buChar char="•"/>
                      </a:pP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Rocks</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there are many different types of rocks.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geologists sort rocks into three main groups</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that some rocks allow water to pass through, but others do not.</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some rocks contain fossils which can tell us about life millions of years ago.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recognise that soils are made from rocks and organic matter. </a:t>
                      </a:r>
                    </a:p>
                    <a:p>
                      <a:pPr marL="171450" indent="-171450" algn="l">
                        <a:lnSpc>
                          <a:spcPct val="107000"/>
                        </a:lnSpc>
                        <a:spcAft>
                          <a:spcPts val="0"/>
                        </a:spcAft>
                        <a:buFont typeface="Arial" panose="020B0604020202020204" pitchFamily="34" charset="0"/>
                        <a:buChar char="•"/>
                      </a:pP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Plants</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Flowering plants all have roots, a stem or trunk, but do not all look the same.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Different plants need different amounts of things in order to thrive.</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Water moves from the roots of a plant, upwards via the stem.</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pollination is needed for flowering plants to reproduce.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that plants spread their seeds in many different ways to reproduce.</a:t>
                      </a:r>
                      <a:endParaRPr lang="en-GB" sz="600" b="0" dirty="0">
                        <a:effectLst/>
                        <a:latin typeface="XCCW Joined 10a" panose="03050602040000000000"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 </a:t>
                      </a:r>
                    </a:p>
                  </a:txBody>
                  <a:tcPr marL="68580" marR="68580" marT="0" marB="0"/>
                </a:tc>
                <a:tc>
                  <a:txBody>
                    <a:bodyPr/>
                    <a:lstStyle/>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Forces and </a:t>
                      </a: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Magnets</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A force is a push or a pull.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Friction is the force between two surfaces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Magnets have an invisible push or pull force.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magnets have poles and a magnetic field.</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magnetic forces are not all the same strength.</a:t>
                      </a:r>
                    </a:p>
                    <a:p>
                      <a:pPr marL="171450" indent="-171450" algn="l">
                        <a:lnSpc>
                          <a:spcPct val="107000"/>
                        </a:lnSpc>
                        <a:spcAft>
                          <a:spcPts val="0"/>
                        </a:spcAft>
                        <a:buFont typeface="Arial" panose="020B0604020202020204" pitchFamily="34" charset="0"/>
                        <a:buChar char="•"/>
                      </a:pP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30599034"/>
                  </a:ext>
                </a:extLst>
              </a:tr>
            </a:tbl>
          </a:graphicData>
        </a:graphic>
      </p:graphicFrame>
    </p:spTree>
    <p:extLst>
      <p:ext uri="{BB962C8B-B14F-4D97-AF65-F5344CB8AC3E}">
        <p14:creationId xmlns:p14="http://schemas.microsoft.com/office/powerpoint/2010/main" val="3647597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978139325"/>
              </p:ext>
            </p:extLst>
          </p:nvPr>
        </p:nvGraphicFramePr>
        <p:xfrm>
          <a:off x="190767" y="88172"/>
          <a:ext cx="11461303" cy="6670801"/>
        </p:xfrm>
        <a:graphic>
          <a:graphicData uri="http://schemas.openxmlformats.org/drawingml/2006/table">
            <a:tbl>
              <a:tblPr firstRow="1" bandRow="1">
                <a:tableStyleId>{5940675A-B579-460E-94D1-54222C63F5DA}</a:tableStyleId>
              </a:tblPr>
              <a:tblGrid>
                <a:gridCol w="1637329">
                  <a:extLst>
                    <a:ext uri="{9D8B030D-6E8A-4147-A177-3AD203B41FA5}">
                      <a16:colId xmlns:a16="http://schemas.microsoft.com/office/drawing/2014/main" val="3435926197"/>
                    </a:ext>
                  </a:extLst>
                </a:gridCol>
                <a:gridCol w="1637329">
                  <a:extLst>
                    <a:ext uri="{9D8B030D-6E8A-4147-A177-3AD203B41FA5}">
                      <a16:colId xmlns:a16="http://schemas.microsoft.com/office/drawing/2014/main" val="201684574"/>
                    </a:ext>
                  </a:extLst>
                </a:gridCol>
                <a:gridCol w="1637329">
                  <a:extLst>
                    <a:ext uri="{9D8B030D-6E8A-4147-A177-3AD203B41FA5}">
                      <a16:colId xmlns:a16="http://schemas.microsoft.com/office/drawing/2014/main" val="859284130"/>
                    </a:ext>
                  </a:extLst>
                </a:gridCol>
                <a:gridCol w="1637329">
                  <a:extLst>
                    <a:ext uri="{9D8B030D-6E8A-4147-A177-3AD203B41FA5}">
                      <a16:colId xmlns:a16="http://schemas.microsoft.com/office/drawing/2014/main" val="428722944"/>
                    </a:ext>
                  </a:extLst>
                </a:gridCol>
                <a:gridCol w="1637329">
                  <a:extLst>
                    <a:ext uri="{9D8B030D-6E8A-4147-A177-3AD203B41FA5}">
                      <a16:colId xmlns:a16="http://schemas.microsoft.com/office/drawing/2014/main" val="3571205429"/>
                    </a:ext>
                  </a:extLst>
                </a:gridCol>
                <a:gridCol w="1637329">
                  <a:extLst>
                    <a:ext uri="{9D8B030D-6E8A-4147-A177-3AD203B41FA5}">
                      <a16:colId xmlns:a16="http://schemas.microsoft.com/office/drawing/2014/main" val="3243494432"/>
                    </a:ext>
                  </a:extLst>
                </a:gridCol>
                <a:gridCol w="1637329">
                  <a:extLst>
                    <a:ext uri="{9D8B030D-6E8A-4147-A177-3AD203B41FA5}">
                      <a16:colId xmlns:a16="http://schemas.microsoft.com/office/drawing/2014/main" val="3150906852"/>
                    </a:ext>
                  </a:extLst>
                </a:gridCol>
              </a:tblGrid>
              <a:tr h="403224">
                <a:tc>
                  <a:txBody>
                    <a:bodyPr/>
                    <a:lstStyle/>
                    <a:p>
                      <a:pPr algn="ctr"/>
                      <a:r>
                        <a:rPr lang="en-GB" sz="1400" b="1" dirty="0" smtClean="0">
                          <a:latin typeface="XCCW Joined 10a" panose="03050602040000000000" pitchFamily="66" charset="0"/>
                        </a:rPr>
                        <a:t>Year Group</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Autumn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Autumn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Spring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Spring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Summer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Summer 2</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4057029">
                <a:tc>
                  <a:txBody>
                    <a:bodyPr/>
                    <a:lstStyle/>
                    <a:p>
                      <a:pPr algn="ctr"/>
                      <a:r>
                        <a:rPr lang="en-GB" sz="1200" b="1" dirty="0" smtClean="0">
                          <a:latin typeface="XCCW Joined 10a" panose="03050602040000000000" pitchFamily="66" charset="0"/>
                        </a:rPr>
                        <a:t>Year 4</a:t>
                      </a:r>
                    </a:p>
                    <a:p>
                      <a:pPr algn="ctr"/>
                      <a:r>
                        <a:rPr lang="en-GB" sz="1200" b="1" dirty="0" smtClean="0">
                          <a:latin typeface="XCCW Joined 10a" panose="03050602040000000000" pitchFamily="66" charset="0"/>
                        </a:rPr>
                        <a:t>National</a:t>
                      </a:r>
                    </a:p>
                    <a:p>
                      <a:pPr algn="ctr"/>
                      <a:r>
                        <a:rPr lang="en-GB" sz="1200" b="1" dirty="0" smtClean="0">
                          <a:latin typeface="XCCW Joined 10a" panose="03050602040000000000" pitchFamily="66" charset="0"/>
                        </a:rPr>
                        <a:t>Curriculum</a:t>
                      </a:r>
                    </a:p>
                    <a:p>
                      <a:pPr algn="ctr"/>
                      <a:r>
                        <a:rPr lang="en-GB" sz="1200" b="1" dirty="0" smtClean="0">
                          <a:latin typeface="XCCW Joined 10a" panose="03050602040000000000" pitchFamily="66" charset="0"/>
                        </a:rPr>
                        <a:t>Coverage</a:t>
                      </a:r>
                      <a:endParaRPr lang="en-GB" sz="1200" b="1"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700" dirty="0" smtClean="0">
                          <a:latin typeface="XCCW Joined 10a" panose="03050602040000000000" pitchFamily="66" charset="0"/>
                        </a:rPr>
                        <a:t>Describe the simple functions of the basic parts of the digestive system in humans</a:t>
                      </a:r>
                    </a:p>
                    <a:p>
                      <a:pPr marL="171450" indent="-171450">
                        <a:buFont typeface="Arial" panose="020B0604020202020204" pitchFamily="34" charset="0"/>
                        <a:buChar char="•"/>
                      </a:pPr>
                      <a:r>
                        <a:rPr lang="en-GB" sz="700" dirty="0" smtClean="0">
                          <a:latin typeface="XCCW Joined 10a" panose="03050602040000000000" pitchFamily="66" charset="0"/>
                        </a:rPr>
                        <a:t>Identify the different types of teeth in humans and their simple functions</a:t>
                      </a:r>
                    </a:p>
                    <a:p>
                      <a:pPr marL="171450" indent="-171450">
                        <a:buFont typeface="Arial" panose="020B0604020202020204" pitchFamily="34" charset="0"/>
                        <a:buChar char="•"/>
                      </a:pPr>
                      <a:r>
                        <a:rPr lang="en-GB" sz="700" dirty="0" smtClean="0">
                          <a:latin typeface="XCCW Joined 10a" panose="03050602040000000000" pitchFamily="66" charset="0"/>
                        </a:rPr>
                        <a:t>Construct and interpret a variety of food chains, identifying producers, predators and</a:t>
                      </a:r>
                      <a:r>
                        <a:rPr lang="en-GB" sz="700" baseline="0" dirty="0" smtClean="0">
                          <a:latin typeface="XCCW Joined 10a" panose="03050602040000000000" pitchFamily="66" charset="0"/>
                        </a:rPr>
                        <a:t> </a:t>
                      </a:r>
                      <a:r>
                        <a:rPr lang="en-GB" sz="700" dirty="0" smtClean="0">
                          <a:latin typeface="XCCW Joined 10a" panose="03050602040000000000" pitchFamily="66" charset="0"/>
                        </a:rPr>
                        <a:t>prey.</a:t>
                      </a:r>
                      <a:endParaRPr lang="en-GB" sz="7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600" dirty="0" smtClean="0">
                          <a:latin typeface="XCCW Joined 10a" panose="03050602040000000000" pitchFamily="66" charset="0"/>
                        </a:rPr>
                        <a:t>Asking relevant questions and using different types of scientific enquiries to answer them</a:t>
                      </a:r>
                    </a:p>
                    <a:p>
                      <a:pPr marL="171450" indent="-171450">
                        <a:buFont typeface="Arial" panose="020B0604020202020204" pitchFamily="34" charset="0"/>
                        <a:buChar char="•"/>
                      </a:pPr>
                      <a:r>
                        <a:rPr lang="en-GB" sz="600" dirty="0" smtClean="0">
                          <a:latin typeface="XCCW Joined 10a" panose="03050602040000000000" pitchFamily="66" charset="0"/>
                        </a:rPr>
                        <a:t>Setting up simple practical enquiries, comparative and fair tests</a:t>
                      </a:r>
                    </a:p>
                    <a:p>
                      <a:pPr marL="171450" indent="-171450">
                        <a:buFont typeface="Arial" panose="020B0604020202020204" pitchFamily="34" charset="0"/>
                        <a:buChar char="•"/>
                      </a:pPr>
                      <a:r>
                        <a:rPr lang="en-GB" sz="600" dirty="0" smtClean="0">
                          <a:latin typeface="XCCW Joined 10a" panose="03050602040000000000" pitchFamily="66" charset="0"/>
                        </a:rPr>
                        <a:t>Making systematic and careful observations and, where appropriate, taking accurate</a:t>
                      </a:r>
                    </a:p>
                    <a:p>
                      <a:pPr marL="171450" indent="-171450">
                        <a:buFont typeface="Arial" panose="020B0604020202020204" pitchFamily="34" charset="0"/>
                        <a:buChar char="•"/>
                      </a:pPr>
                      <a:r>
                        <a:rPr lang="en-GB" sz="600" dirty="0" smtClean="0">
                          <a:latin typeface="XCCW Joined 10a" panose="03050602040000000000" pitchFamily="66" charset="0"/>
                        </a:rPr>
                        <a:t>measurements using standard units, using a range of equipment, including thermometers and data loggers</a:t>
                      </a:r>
                    </a:p>
                    <a:p>
                      <a:pPr marL="171450" indent="-171450">
                        <a:buFont typeface="Arial" panose="020B0604020202020204" pitchFamily="34" charset="0"/>
                        <a:buChar char="•"/>
                      </a:pPr>
                      <a:r>
                        <a:rPr lang="en-GB" sz="600" dirty="0" smtClean="0">
                          <a:latin typeface="XCCW Joined 10a" panose="03050602040000000000" pitchFamily="66" charset="0"/>
                        </a:rPr>
                        <a:t>Gathering, recording, classifying and presenting data in a variety of ways to help in answering questions</a:t>
                      </a:r>
                    </a:p>
                    <a:p>
                      <a:pPr marL="171450" indent="-171450">
                        <a:buFont typeface="Arial" panose="020B0604020202020204" pitchFamily="34" charset="0"/>
                        <a:buChar char="•"/>
                      </a:pPr>
                      <a:r>
                        <a:rPr lang="en-GB" sz="600" dirty="0" smtClean="0">
                          <a:latin typeface="XCCW Joined 10a" panose="03050602040000000000" pitchFamily="66" charset="0"/>
                        </a:rPr>
                        <a:t>Recording findings using simple scientific language, drawings, labelled diagrams, keys, bar charts, and tables</a:t>
                      </a:r>
                    </a:p>
                    <a:p>
                      <a:pPr marL="171450" indent="-171450">
                        <a:buFont typeface="Arial" panose="020B0604020202020204" pitchFamily="34" charset="0"/>
                        <a:buChar char="•"/>
                      </a:pPr>
                      <a:r>
                        <a:rPr lang="en-GB" sz="600" dirty="0" smtClean="0">
                          <a:latin typeface="XCCW Joined 10a" panose="03050602040000000000" pitchFamily="66" charset="0"/>
                        </a:rPr>
                        <a:t>Reporting on findings from enquiries, including oral and written explanations, displays or presentations of results and conclusions</a:t>
                      </a:r>
                    </a:p>
                    <a:p>
                      <a:pPr marL="171450" indent="-171450">
                        <a:buFont typeface="Arial" panose="020B0604020202020204" pitchFamily="34" charset="0"/>
                        <a:buChar char="•"/>
                      </a:pPr>
                      <a:r>
                        <a:rPr lang="en-GB" sz="600" dirty="0" smtClean="0">
                          <a:latin typeface="XCCW Joined 10a" panose="03050602040000000000" pitchFamily="66" charset="0"/>
                        </a:rPr>
                        <a:t>Using results to draw simple conclusions, make predictions for new values, suggest improvements and raise further questions</a:t>
                      </a:r>
                    </a:p>
                    <a:p>
                      <a:pPr marL="171450" indent="-171450">
                        <a:buFont typeface="Arial" panose="020B0604020202020204" pitchFamily="34" charset="0"/>
                        <a:buChar char="•"/>
                      </a:pPr>
                      <a:r>
                        <a:rPr lang="en-GB" sz="600" dirty="0" smtClean="0">
                          <a:latin typeface="XCCW Joined 10a" panose="03050602040000000000" pitchFamily="66" charset="0"/>
                        </a:rPr>
                        <a:t>Identifying differences, similarities or changes related to simple scientific ideas and processes</a:t>
                      </a:r>
                    </a:p>
                    <a:p>
                      <a:pPr marL="171450" indent="-171450">
                        <a:buFont typeface="Arial" panose="020B0604020202020204" pitchFamily="34" charset="0"/>
                        <a:buChar char="•"/>
                      </a:pPr>
                      <a:r>
                        <a:rPr lang="en-GB" sz="600" dirty="0" smtClean="0">
                          <a:latin typeface="XCCW Joined 10a" panose="03050602040000000000" pitchFamily="66" charset="0"/>
                        </a:rPr>
                        <a:t>Using straightforward scientific evidence to answer questions or to support their findings.</a:t>
                      </a:r>
                    </a:p>
                  </a:txBody>
                  <a:tcPr/>
                </a:tc>
                <a:tc>
                  <a:txBody>
                    <a:bodyPr/>
                    <a:lstStyle/>
                    <a:p>
                      <a:pPr marL="171450" indent="-171450">
                        <a:buFont typeface="Arial" panose="020B0604020202020204" pitchFamily="34" charset="0"/>
                        <a:buChar char="•"/>
                      </a:pPr>
                      <a:r>
                        <a:rPr lang="en-GB" sz="700" dirty="0" smtClean="0">
                          <a:latin typeface="XCCW Joined 10a" panose="03050602040000000000" pitchFamily="66" charset="0"/>
                        </a:rPr>
                        <a:t>Recognise that living things can be grouped in a variety of ways</a:t>
                      </a:r>
                    </a:p>
                    <a:p>
                      <a:pPr marL="171450" indent="-171450">
                        <a:buFont typeface="Arial" panose="020B0604020202020204" pitchFamily="34" charset="0"/>
                        <a:buChar char="•"/>
                      </a:pPr>
                      <a:r>
                        <a:rPr lang="en-GB" sz="700" dirty="0" smtClean="0">
                          <a:latin typeface="XCCW Joined 10a" panose="03050602040000000000" pitchFamily="66" charset="0"/>
                        </a:rPr>
                        <a:t>Explore and use classification keys to help group, identify and name a variety of living</a:t>
                      </a:r>
                      <a:r>
                        <a:rPr lang="en-GB" sz="700" baseline="0" dirty="0" smtClean="0">
                          <a:latin typeface="XCCW Joined 10a" panose="03050602040000000000" pitchFamily="66" charset="0"/>
                        </a:rPr>
                        <a:t> t</a:t>
                      </a:r>
                      <a:r>
                        <a:rPr lang="en-GB" sz="700" dirty="0" smtClean="0">
                          <a:latin typeface="XCCW Joined 10a" panose="03050602040000000000" pitchFamily="66" charset="0"/>
                        </a:rPr>
                        <a:t>hings in their local and wider environment</a:t>
                      </a:r>
                    </a:p>
                    <a:p>
                      <a:pPr marL="171450" indent="-171450">
                        <a:buFont typeface="Arial" panose="020B0604020202020204" pitchFamily="34" charset="0"/>
                        <a:buChar char="•"/>
                      </a:pPr>
                      <a:r>
                        <a:rPr lang="en-GB" sz="700" dirty="0" smtClean="0">
                          <a:latin typeface="XCCW Joined 10a" panose="03050602040000000000" pitchFamily="66" charset="0"/>
                        </a:rPr>
                        <a:t>Recognise that environments can change and that this can sometimes pose dangers</a:t>
                      </a:r>
                      <a:r>
                        <a:rPr lang="en-GB" sz="700" baseline="0" dirty="0" smtClean="0">
                          <a:latin typeface="XCCW Joined 10a" panose="03050602040000000000" pitchFamily="66" charset="0"/>
                        </a:rPr>
                        <a:t> </a:t>
                      </a:r>
                      <a:r>
                        <a:rPr lang="en-GB" sz="700" dirty="0" smtClean="0">
                          <a:latin typeface="XCCW Joined 10a" panose="03050602040000000000" pitchFamily="66" charset="0"/>
                        </a:rPr>
                        <a:t>to living things..</a:t>
                      </a:r>
                      <a:endParaRPr lang="en-GB" sz="7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700" dirty="0" smtClean="0">
                          <a:latin typeface="XCCW Joined 10a" panose="03050602040000000000" pitchFamily="66" charset="0"/>
                        </a:rPr>
                        <a:t>Identify how sounds are made, associating some of them with something vibrating</a:t>
                      </a:r>
                    </a:p>
                    <a:p>
                      <a:pPr marL="171450" indent="-171450">
                        <a:buFont typeface="Arial" panose="020B0604020202020204" pitchFamily="34" charset="0"/>
                        <a:buChar char="•"/>
                      </a:pPr>
                      <a:r>
                        <a:rPr lang="en-GB" sz="700" dirty="0" smtClean="0">
                          <a:latin typeface="XCCW Joined 10a" panose="03050602040000000000" pitchFamily="66" charset="0"/>
                        </a:rPr>
                        <a:t>Recognise that vibrations from sounds travel through a medium to the ear</a:t>
                      </a:r>
                    </a:p>
                    <a:p>
                      <a:pPr marL="171450" indent="-171450">
                        <a:buFont typeface="Arial" panose="020B0604020202020204" pitchFamily="34" charset="0"/>
                        <a:buChar char="•"/>
                      </a:pPr>
                      <a:r>
                        <a:rPr lang="en-GB" sz="700" dirty="0" smtClean="0">
                          <a:latin typeface="XCCW Joined 10a" panose="03050602040000000000" pitchFamily="66" charset="0"/>
                        </a:rPr>
                        <a:t>Find patterns between the pitch of a sound and features of the object that produced it</a:t>
                      </a:r>
                    </a:p>
                    <a:p>
                      <a:pPr marL="171450" indent="-171450">
                        <a:buFont typeface="Arial" panose="020B0604020202020204" pitchFamily="34" charset="0"/>
                        <a:buChar char="•"/>
                      </a:pPr>
                      <a:r>
                        <a:rPr lang="en-GB" sz="700" dirty="0" smtClean="0">
                          <a:latin typeface="XCCW Joined 10a" panose="03050602040000000000" pitchFamily="66" charset="0"/>
                        </a:rPr>
                        <a:t>Find patterns between the volume of a sound and the strength of the vibrations that</a:t>
                      </a:r>
                      <a:r>
                        <a:rPr lang="en-GB" sz="700" baseline="0" dirty="0" smtClean="0">
                          <a:latin typeface="XCCW Joined 10a" panose="03050602040000000000" pitchFamily="66" charset="0"/>
                        </a:rPr>
                        <a:t> </a:t>
                      </a:r>
                      <a:r>
                        <a:rPr lang="en-GB" sz="700" dirty="0" smtClean="0">
                          <a:latin typeface="XCCW Joined 10a" panose="03050602040000000000" pitchFamily="66" charset="0"/>
                        </a:rPr>
                        <a:t>produced it</a:t>
                      </a:r>
                    </a:p>
                    <a:p>
                      <a:pPr marL="171450" indent="-171450">
                        <a:buFont typeface="Arial" panose="020B0604020202020204" pitchFamily="34" charset="0"/>
                        <a:buChar char="•"/>
                      </a:pPr>
                      <a:r>
                        <a:rPr lang="en-GB" sz="700" dirty="0" smtClean="0">
                          <a:latin typeface="XCCW Joined 10a" panose="03050602040000000000" pitchFamily="66" charset="0"/>
                        </a:rPr>
                        <a:t>Recognise that sounds get fainter as the distance from the sound source increases.. </a:t>
                      </a:r>
                    </a:p>
                    <a:p>
                      <a:pPr marL="171450" indent="-171450">
                        <a:buFont typeface="Arial" panose="020B0604020202020204" pitchFamily="34" charset="0"/>
                        <a:buChar char="•"/>
                      </a:pPr>
                      <a:endParaRPr lang="en-GB" sz="7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700" dirty="0" smtClean="0">
                          <a:latin typeface="XCCW Joined 10a" panose="03050602040000000000" pitchFamily="66" charset="0"/>
                        </a:rPr>
                        <a:t>Compare and group materials together, according to whether they are solids, liquids</a:t>
                      </a:r>
                      <a:r>
                        <a:rPr lang="en-GB" sz="700" baseline="0" dirty="0" smtClean="0">
                          <a:latin typeface="XCCW Joined 10a" panose="03050602040000000000" pitchFamily="66" charset="0"/>
                        </a:rPr>
                        <a:t> </a:t>
                      </a:r>
                      <a:r>
                        <a:rPr lang="en-GB" sz="700" dirty="0" smtClean="0">
                          <a:latin typeface="XCCW Joined 10a" panose="03050602040000000000" pitchFamily="66" charset="0"/>
                        </a:rPr>
                        <a:t>or gases</a:t>
                      </a:r>
                    </a:p>
                    <a:p>
                      <a:pPr marL="171450" indent="-171450">
                        <a:buFont typeface="Arial" panose="020B0604020202020204" pitchFamily="34" charset="0"/>
                        <a:buChar char="•"/>
                      </a:pPr>
                      <a:r>
                        <a:rPr lang="en-GB" sz="700" dirty="0" smtClean="0">
                          <a:latin typeface="XCCW Joined 10a" panose="03050602040000000000" pitchFamily="66" charset="0"/>
                        </a:rPr>
                        <a:t>Observe that some materials change state when they are heated or cooled, and</a:t>
                      </a:r>
                      <a:r>
                        <a:rPr lang="en-GB" sz="700" baseline="0" dirty="0" smtClean="0">
                          <a:latin typeface="XCCW Joined 10a" panose="03050602040000000000" pitchFamily="66" charset="0"/>
                        </a:rPr>
                        <a:t> </a:t>
                      </a:r>
                      <a:r>
                        <a:rPr lang="en-GB" sz="700" dirty="0" smtClean="0">
                          <a:latin typeface="XCCW Joined 10a" panose="03050602040000000000" pitchFamily="66" charset="0"/>
                        </a:rPr>
                        <a:t>measure or research the temperature at which this happens in degrees Celsius (°C)</a:t>
                      </a:r>
                    </a:p>
                    <a:p>
                      <a:pPr marL="171450" indent="-171450">
                        <a:buFont typeface="Arial" panose="020B0604020202020204" pitchFamily="34" charset="0"/>
                        <a:buChar char="•"/>
                      </a:pPr>
                      <a:r>
                        <a:rPr lang="en-GB" sz="700" dirty="0" smtClean="0">
                          <a:latin typeface="XCCW Joined 10a" panose="03050602040000000000" pitchFamily="66" charset="0"/>
                        </a:rPr>
                        <a:t>Identify the part played by evaporation and condensation in the water cycle and</a:t>
                      </a:r>
                      <a:r>
                        <a:rPr lang="en-GB" sz="700" baseline="0" dirty="0" smtClean="0">
                          <a:latin typeface="XCCW Joined 10a" panose="03050602040000000000" pitchFamily="66" charset="0"/>
                        </a:rPr>
                        <a:t> </a:t>
                      </a:r>
                      <a:r>
                        <a:rPr lang="en-GB" sz="700" dirty="0" smtClean="0">
                          <a:latin typeface="XCCW Joined 10a" panose="03050602040000000000" pitchFamily="66" charset="0"/>
                        </a:rPr>
                        <a:t>associate the rate of evaporation with temperature.</a:t>
                      </a:r>
                      <a:endParaRPr lang="en-GB" sz="700" dirty="0">
                        <a:latin typeface="XCCW Joined 10a" panose="03050602040000000000" pitchFamily="66" charset="0"/>
                      </a:endParaRPr>
                    </a:p>
                  </a:txBody>
                  <a:tcPr/>
                </a:tc>
                <a:tc>
                  <a:txBody>
                    <a:bodyPr/>
                    <a:lstStyle/>
                    <a:p>
                      <a:pPr marL="285750" indent="-285750">
                        <a:buFont typeface="Arial" panose="020B0604020202020204" pitchFamily="34" charset="0"/>
                        <a:buChar char="•"/>
                      </a:pPr>
                      <a:r>
                        <a:rPr lang="en-GB" sz="700" dirty="0" smtClean="0">
                          <a:latin typeface="XCCW Joined 10a" panose="03050602040000000000" pitchFamily="66" charset="0"/>
                        </a:rPr>
                        <a:t>Identify common appliances that run on electricity</a:t>
                      </a:r>
                    </a:p>
                    <a:p>
                      <a:pPr marL="285750" indent="-285750">
                        <a:buFont typeface="Arial" panose="020B0604020202020204" pitchFamily="34" charset="0"/>
                        <a:buChar char="•"/>
                      </a:pPr>
                      <a:r>
                        <a:rPr lang="en-GB" sz="700" dirty="0" smtClean="0">
                          <a:latin typeface="XCCW Joined 10a" panose="03050602040000000000" pitchFamily="66" charset="0"/>
                        </a:rPr>
                        <a:t>Construct a simple series electrical circuit, identifying and naming its basic parts,</a:t>
                      </a:r>
                      <a:r>
                        <a:rPr lang="en-GB" sz="700" baseline="0" dirty="0" smtClean="0">
                          <a:latin typeface="XCCW Joined 10a" panose="03050602040000000000" pitchFamily="66" charset="0"/>
                        </a:rPr>
                        <a:t> </a:t>
                      </a:r>
                      <a:r>
                        <a:rPr lang="en-GB" sz="700" dirty="0" smtClean="0">
                          <a:latin typeface="XCCW Joined 10a" panose="03050602040000000000" pitchFamily="66" charset="0"/>
                        </a:rPr>
                        <a:t>including cells, wires, bulbs, switches and buzzers</a:t>
                      </a:r>
                    </a:p>
                    <a:p>
                      <a:pPr marL="285750" indent="-285750">
                        <a:buFont typeface="Arial" panose="020B0604020202020204" pitchFamily="34" charset="0"/>
                        <a:buChar char="•"/>
                      </a:pPr>
                      <a:r>
                        <a:rPr lang="en-GB" sz="700" dirty="0" smtClean="0">
                          <a:latin typeface="XCCW Joined 10a" panose="03050602040000000000" pitchFamily="66" charset="0"/>
                        </a:rPr>
                        <a:t>Identify whether or not a lamp will light in a simple series circuit, based on whether or</a:t>
                      </a:r>
                      <a:r>
                        <a:rPr lang="en-GB" sz="700" baseline="0" dirty="0" smtClean="0">
                          <a:latin typeface="XCCW Joined 10a" panose="03050602040000000000" pitchFamily="66" charset="0"/>
                        </a:rPr>
                        <a:t> </a:t>
                      </a:r>
                      <a:r>
                        <a:rPr lang="en-GB" sz="700" dirty="0" smtClean="0">
                          <a:latin typeface="XCCW Joined 10a" panose="03050602040000000000" pitchFamily="66" charset="0"/>
                        </a:rPr>
                        <a:t>not the lamp is part of a complete loop with a battery</a:t>
                      </a:r>
                    </a:p>
                    <a:p>
                      <a:pPr marL="285750" indent="-285750">
                        <a:buFont typeface="Arial" panose="020B0604020202020204" pitchFamily="34" charset="0"/>
                        <a:buChar char="•"/>
                      </a:pPr>
                      <a:r>
                        <a:rPr lang="en-GB" sz="700" dirty="0" smtClean="0">
                          <a:latin typeface="XCCW Joined 10a" panose="03050602040000000000" pitchFamily="66" charset="0"/>
                        </a:rPr>
                        <a:t>Recognise that a switch opens and closes a circuit and associate this with whether or</a:t>
                      </a:r>
                      <a:r>
                        <a:rPr lang="en-GB" sz="700" baseline="0" dirty="0" smtClean="0">
                          <a:latin typeface="XCCW Joined 10a" panose="03050602040000000000" pitchFamily="66" charset="0"/>
                        </a:rPr>
                        <a:t> </a:t>
                      </a:r>
                      <a:r>
                        <a:rPr lang="en-GB" sz="700" dirty="0" smtClean="0">
                          <a:latin typeface="XCCW Joined 10a" panose="03050602040000000000" pitchFamily="66" charset="0"/>
                        </a:rPr>
                        <a:t>not a lamp lights in a simple series circuit</a:t>
                      </a:r>
                    </a:p>
                    <a:p>
                      <a:pPr marL="285750" indent="-285750">
                        <a:buFont typeface="Arial" panose="020B0604020202020204" pitchFamily="34" charset="0"/>
                        <a:buChar char="•"/>
                      </a:pPr>
                      <a:r>
                        <a:rPr lang="en-GB" sz="700" dirty="0" smtClean="0">
                          <a:latin typeface="XCCW Joined 10a" panose="03050602040000000000" pitchFamily="66" charset="0"/>
                        </a:rPr>
                        <a:t>Recognise some common conductors and insulators, and associate metals with being</a:t>
                      </a:r>
                      <a:r>
                        <a:rPr lang="en-GB" sz="700" baseline="0" dirty="0" smtClean="0">
                          <a:latin typeface="XCCW Joined 10a" panose="03050602040000000000" pitchFamily="66" charset="0"/>
                        </a:rPr>
                        <a:t> </a:t>
                      </a:r>
                      <a:r>
                        <a:rPr lang="en-GB" sz="700" dirty="0" smtClean="0">
                          <a:latin typeface="XCCW Joined 10a" panose="03050602040000000000" pitchFamily="66" charset="0"/>
                        </a:rPr>
                        <a:t>good conductors.</a:t>
                      </a:r>
                      <a:endParaRPr lang="en-GB" sz="700" dirty="0">
                        <a:latin typeface="XCCW Joined 10a" panose="03050602040000000000" pitchFamily="66" charset="0"/>
                      </a:endParaRPr>
                    </a:p>
                  </a:txBody>
                  <a:tcPr/>
                </a:tc>
                <a:extLst>
                  <a:ext uri="{0D108BD9-81ED-4DB2-BD59-A6C34878D82A}">
                    <a16:rowId xmlns:a16="http://schemas.microsoft.com/office/drawing/2014/main" val="17048059"/>
                  </a:ext>
                </a:extLst>
              </a:tr>
              <a:tr h="1834957">
                <a:tc>
                  <a:txBody>
                    <a:bodyPr/>
                    <a:lstStyle/>
                    <a:p>
                      <a:pPr algn="ctr"/>
                      <a:r>
                        <a:rPr lang="en-GB" sz="1200" b="1" dirty="0" smtClean="0">
                          <a:latin typeface="XCCW Joined 10a" panose="03050602040000000000" pitchFamily="66" charset="0"/>
                        </a:rPr>
                        <a:t>Year 4</a:t>
                      </a:r>
                    </a:p>
                    <a:p>
                      <a:pPr algn="ctr"/>
                      <a:r>
                        <a:rPr lang="en-GB" sz="1200" b="1" dirty="0" smtClean="0">
                          <a:latin typeface="XCCW Joined 10a" panose="03050602040000000000" pitchFamily="66" charset="0"/>
                        </a:rPr>
                        <a:t>Topic and</a:t>
                      </a:r>
                    </a:p>
                    <a:p>
                      <a:pPr algn="ctr"/>
                      <a:r>
                        <a:rPr lang="en-GB" sz="1200" b="1" dirty="0" smtClean="0">
                          <a:latin typeface="XCCW Joined 10a" panose="03050602040000000000" pitchFamily="66" charset="0"/>
                        </a:rPr>
                        <a:t>lesson</a:t>
                      </a:r>
                    </a:p>
                    <a:p>
                      <a:pPr algn="ctr"/>
                      <a:r>
                        <a:rPr lang="en-GB" sz="1200" b="1" dirty="0" smtClean="0">
                          <a:latin typeface="XCCW Joined 10a" panose="03050602040000000000" pitchFamily="66" charset="0"/>
                        </a:rPr>
                        <a:t>objectives</a:t>
                      </a:r>
                      <a:endParaRPr lang="en-GB" sz="1200" b="1" dirty="0">
                        <a:latin typeface="XCCW Joined 10a" panose="03050602040000000000" pitchFamily="66" charset="0"/>
                      </a:endParaRPr>
                    </a:p>
                  </a:txBody>
                  <a:tcPr/>
                </a:tc>
                <a:tc>
                  <a:txBody>
                    <a:bodyPr/>
                    <a:lstStyle/>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The Human </a:t>
                      </a: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Body</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Cells are the building blocks of the human body and we need nutrition to keep our bodies working as they should.</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Identify the different types of teeth in humans and their simple functions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how the brain and mouth start the digestive process.</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how food is digested and excreted.</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the essential vitamins and minerals needed in our body. </a:t>
                      </a:r>
                      <a:endParaRPr lang="en-GB" sz="6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Ecology</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living things depend on their habitats.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that living things are linked within a food chain.</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living things depend on each other in an ecosystem.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that air pollution is a human threat to the environment.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how humans have changed the environment in our local area.</a:t>
                      </a:r>
                      <a:endParaRPr lang="en-GB" sz="6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Classification of Plants and </a:t>
                      </a: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Animals</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that we can classify animals and plants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fish and amphibians are vertebrates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some of the key features of reptiles, birds and mammals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and describe key features of insects, arachnids and molluscs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plants can be classified into two main groups: flowering and non-flowering.</a:t>
                      </a:r>
                      <a:endParaRPr lang="en-GB" sz="6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Sound</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how sound is produced and how it travels.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sound travels through the air.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the difference between pitch and volume.</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how the human voice makes different sounds.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Vibrations in sound waves travel through the different parts of the ear.</a:t>
                      </a: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The Water </a:t>
                      </a: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Cycle</a:t>
                      </a:r>
                    </a:p>
                    <a:p>
                      <a:pPr algn="ctr">
                        <a:lnSpc>
                          <a:spcPct val="107000"/>
                        </a:lnSpc>
                        <a:spcAft>
                          <a:spcPts val="0"/>
                        </a:spcAft>
                      </a:pPr>
                      <a:endParaRPr lang="en-GB" sz="6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algn="ctr">
                        <a:lnSpc>
                          <a:spcPct val="107000"/>
                        </a:lnSpc>
                        <a:spcAft>
                          <a:spcPts val="0"/>
                        </a:spcAft>
                      </a:pPr>
                      <a:endParaRPr lang="en-GB" sz="6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and compare three main states of matter: solid, liquid and gas.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evaporation occurs when a liquid turns into gas.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condensation occurs when gas turns into liquid (water vapour into liquid water)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precipitation returns water to the surface of the Earth.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how water changes state within the water cycle. </a:t>
                      </a:r>
                      <a:endParaRPr lang="en-GB" sz="600" b="0" dirty="0">
                        <a:effectLst/>
                        <a:latin typeface="XCCW Joined 10a" panose="03050602040000000000"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 </a:t>
                      </a:r>
                    </a:p>
                  </a:txBody>
                  <a:tcPr marL="68580" marR="68580" marT="0" marB="0"/>
                </a:tc>
                <a:tc>
                  <a:txBody>
                    <a:bodyPr/>
                    <a:lstStyle/>
                    <a:p>
                      <a:pPr algn="ctr">
                        <a:lnSpc>
                          <a:spcPct val="107000"/>
                        </a:lnSpc>
                        <a:spcAft>
                          <a:spcPts val="0"/>
                        </a:spcAft>
                      </a:pP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Electricity</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electricity is useful, but it can also be very dangerous.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construct an electrical circuit.</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Switches open and close a circuit.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the lightbulb was a very important invention.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identify materials that conduct electricity.</a:t>
                      </a: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30599034"/>
                  </a:ext>
                </a:extLst>
              </a:tr>
            </a:tbl>
          </a:graphicData>
        </a:graphic>
      </p:graphicFrame>
    </p:spTree>
    <p:extLst>
      <p:ext uri="{BB962C8B-B14F-4D97-AF65-F5344CB8AC3E}">
        <p14:creationId xmlns:p14="http://schemas.microsoft.com/office/powerpoint/2010/main" val="2341393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3416684"/>
              </p:ext>
            </p:extLst>
          </p:nvPr>
        </p:nvGraphicFramePr>
        <p:xfrm>
          <a:off x="299352" y="217987"/>
          <a:ext cx="11287129" cy="6467196"/>
        </p:xfrm>
        <a:graphic>
          <a:graphicData uri="http://schemas.openxmlformats.org/drawingml/2006/table">
            <a:tbl>
              <a:tblPr firstRow="1" bandRow="1">
                <a:tableStyleId>{5940675A-B579-460E-94D1-54222C63F5DA}</a:tableStyleId>
              </a:tblPr>
              <a:tblGrid>
                <a:gridCol w="1612447">
                  <a:extLst>
                    <a:ext uri="{9D8B030D-6E8A-4147-A177-3AD203B41FA5}">
                      <a16:colId xmlns:a16="http://schemas.microsoft.com/office/drawing/2014/main" val="3435926197"/>
                    </a:ext>
                  </a:extLst>
                </a:gridCol>
                <a:gridCol w="1612447">
                  <a:extLst>
                    <a:ext uri="{9D8B030D-6E8A-4147-A177-3AD203B41FA5}">
                      <a16:colId xmlns:a16="http://schemas.microsoft.com/office/drawing/2014/main" val="201684574"/>
                    </a:ext>
                  </a:extLst>
                </a:gridCol>
                <a:gridCol w="1612447">
                  <a:extLst>
                    <a:ext uri="{9D8B030D-6E8A-4147-A177-3AD203B41FA5}">
                      <a16:colId xmlns:a16="http://schemas.microsoft.com/office/drawing/2014/main" val="859284130"/>
                    </a:ext>
                  </a:extLst>
                </a:gridCol>
                <a:gridCol w="1612447">
                  <a:extLst>
                    <a:ext uri="{9D8B030D-6E8A-4147-A177-3AD203B41FA5}">
                      <a16:colId xmlns:a16="http://schemas.microsoft.com/office/drawing/2014/main" val="428722944"/>
                    </a:ext>
                  </a:extLst>
                </a:gridCol>
                <a:gridCol w="1612447">
                  <a:extLst>
                    <a:ext uri="{9D8B030D-6E8A-4147-A177-3AD203B41FA5}">
                      <a16:colId xmlns:a16="http://schemas.microsoft.com/office/drawing/2014/main" val="3571205429"/>
                    </a:ext>
                  </a:extLst>
                </a:gridCol>
                <a:gridCol w="1612447">
                  <a:extLst>
                    <a:ext uri="{9D8B030D-6E8A-4147-A177-3AD203B41FA5}">
                      <a16:colId xmlns:a16="http://schemas.microsoft.com/office/drawing/2014/main" val="3243494432"/>
                    </a:ext>
                  </a:extLst>
                </a:gridCol>
                <a:gridCol w="1612447">
                  <a:extLst>
                    <a:ext uri="{9D8B030D-6E8A-4147-A177-3AD203B41FA5}">
                      <a16:colId xmlns:a16="http://schemas.microsoft.com/office/drawing/2014/main" val="3150906852"/>
                    </a:ext>
                  </a:extLst>
                </a:gridCol>
              </a:tblGrid>
              <a:tr h="461112">
                <a:tc>
                  <a:txBody>
                    <a:bodyPr/>
                    <a:lstStyle/>
                    <a:p>
                      <a:pPr algn="ctr"/>
                      <a:r>
                        <a:rPr lang="en-GB" sz="1400" b="1" dirty="0" smtClean="0">
                          <a:latin typeface="XCCW Joined 10a" panose="03050602040000000000" pitchFamily="66" charset="0"/>
                        </a:rPr>
                        <a:t>Year Group</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Autumn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Autumn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Spring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Spring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Summer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Summer 2</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3387363">
                <a:tc>
                  <a:txBody>
                    <a:bodyPr/>
                    <a:lstStyle/>
                    <a:p>
                      <a:pPr algn="ctr"/>
                      <a:r>
                        <a:rPr lang="en-GB" sz="1200" b="1" dirty="0" smtClean="0">
                          <a:latin typeface="XCCW Joined 10a" panose="03050602040000000000" pitchFamily="66" charset="0"/>
                        </a:rPr>
                        <a:t>Year 5</a:t>
                      </a:r>
                    </a:p>
                    <a:p>
                      <a:pPr algn="ctr"/>
                      <a:r>
                        <a:rPr lang="en-GB" sz="1200" b="1" dirty="0" smtClean="0">
                          <a:latin typeface="XCCW Joined 10a" panose="03050602040000000000" pitchFamily="66" charset="0"/>
                        </a:rPr>
                        <a:t>National</a:t>
                      </a:r>
                    </a:p>
                    <a:p>
                      <a:pPr algn="ctr"/>
                      <a:r>
                        <a:rPr lang="en-GB" sz="1200" b="1" dirty="0" smtClean="0">
                          <a:latin typeface="XCCW Joined 10a" panose="03050602040000000000" pitchFamily="66" charset="0"/>
                        </a:rPr>
                        <a:t>Curriculum</a:t>
                      </a:r>
                    </a:p>
                    <a:p>
                      <a:pPr algn="ctr"/>
                      <a:r>
                        <a:rPr lang="en-GB" sz="1200" b="1" dirty="0" smtClean="0">
                          <a:latin typeface="XCCW Joined 10a" panose="03050602040000000000" pitchFamily="66" charset="0"/>
                        </a:rPr>
                        <a:t>Coverage</a:t>
                      </a:r>
                      <a:endParaRPr lang="en-GB" sz="1200" b="1"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700" dirty="0" smtClean="0">
                          <a:latin typeface="XCCW Joined 10a" panose="03050602040000000000" pitchFamily="66" charset="0"/>
                        </a:rPr>
                        <a:t>Describe the differences in the life cycles of a mammal, an amphibian, an insect and</a:t>
                      </a:r>
                      <a:r>
                        <a:rPr lang="en-GB" sz="700" baseline="0" dirty="0" smtClean="0">
                          <a:latin typeface="XCCW Joined 10a" panose="03050602040000000000" pitchFamily="66" charset="0"/>
                        </a:rPr>
                        <a:t> </a:t>
                      </a:r>
                      <a:r>
                        <a:rPr lang="en-GB" sz="700" dirty="0" smtClean="0">
                          <a:latin typeface="XCCW Joined 10a" panose="03050602040000000000" pitchFamily="66" charset="0"/>
                        </a:rPr>
                        <a:t>a bird</a:t>
                      </a:r>
                    </a:p>
                    <a:p>
                      <a:pPr marL="171450" indent="-171450">
                        <a:buFont typeface="Arial" panose="020B0604020202020204" pitchFamily="34" charset="0"/>
                        <a:buChar char="•"/>
                      </a:pPr>
                      <a:r>
                        <a:rPr lang="en-GB" sz="700" dirty="0" smtClean="0">
                          <a:latin typeface="XCCW Joined 10a" panose="03050602040000000000" pitchFamily="66" charset="0"/>
                        </a:rPr>
                        <a:t>Describe the life process of reproduction in some plants and animals</a:t>
                      </a:r>
                      <a:endParaRPr lang="en-GB" sz="7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600" dirty="0" smtClean="0">
                          <a:latin typeface="XCCW Joined 10a" panose="03050602040000000000" pitchFamily="66" charset="0"/>
                        </a:rPr>
                        <a:t>Compare and group together everyday materials on the basis of their properties,</a:t>
                      </a:r>
                      <a:r>
                        <a:rPr lang="en-GB" sz="600" baseline="0" dirty="0" smtClean="0">
                          <a:latin typeface="XCCW Joined 10a" panose="03050602040000000000" pitchFamily="66" charset="0"/>
                        </a:rPr>
                        <a:t> </a:t>
                      </a:r>
                      <a:r>
                        <a:rPr lang="en-GB" sz="600" dirty="0" smtClean="0">
                          <a:latin typeface="XCCW Joined 10a" panose="03050602040000000000" pitchFamily="66" charset="0"/>
                        </a:rPr>
                        <a:t>including their hardness, solubility, transparency, conductivity (electrical and</a:t>
                      </a:r>
                      <a:r>
                        <a:rPr lang="en-GB" sz="600" baseline="0" dirty="0" smtClean="0">
                          <a:latin typeface="XCCW Joined 10a" panose="03050602040000000000" pitchFamily="66" charset="0"/>
                        </a:rPr>
                        <a:t> </a:t>
                      </a:r>
                      <a:r>
                        <a:rPr lang="en-GB" sz="600" dirty="0" smtClean="0">
                          <a:latin typeface="XCCW Joined 10a" panose="03050602040000000000" pitchFamily="66" charset="0"/>
                        </a:rPr>
                        <a:t>thermal), and response to magnets</a:t>
                      </a:r>
                    </a:p>
                    <a:p>
                      <a:pPr marL="171450" indent="-171450">
                        <a:buFont typeface="Arial" panose="020B0604020202020204" pitchFamily="34" charset="0"/>
                        <a:buChar char="•"/>
                      </a:pPr>
                      <a:r>
                        <a:rPr lang="en-GB" sz="600" dirty="0" smtClean="0">
                          <a:latin typeface="XCCW Joined 10a" panose="03050602040000000000" pitchFamily="66" charset="0"/>
                        </a:rPr>
                        <a:t>Know that some materials will dissolve in liquid to form a solution, and describe how</a:t>
                      </a:r>
                      <a:r>
                        <a:rPr lang="en-GB" sz="600" baseline="0" dirty="0" smtClean="0">
                          <a:latin typeface="XCCW Joined 10a" panose="03050602040000000000" pitchFamily="66" charset="0"/>
                        </a:rPr>
                        <a:t> </a:t>
                      </a:r>
                      <a:r>
                        <a:rPr lang="en-GB" sz="600" dirty="0" smtClean="0">
                          <a:latin typeface="XCCW Joined 10a" panose="03050602040000000000" pitchFamily="66" charset="0"/>
                        </a:rPr>
                        <a:t>to recover a substance from a solution</a:t>
                      </a:r>
                    </a:p>
                    <a:p>
                      <a:pPr marL="171450" indent="-171450">
                        <a:buFont typeface="Arial" panose="020B0604020202020204" pitchFamily="34" charset="0"/>
                        <a:buChar char="•"/>
                      </a:pPr>
                      <a:r>
                        <a:rPr lang="en-GB" sz="600" dirty="0" smtClean="0">
                          <a:latin typeface="XCCW Joined 10a" panose="03050602040000000000" pitchFamily="66" charset="0"/>
                        </a:rPr>
                        <a:t>Use knowledge of solids, liquids and gases to decide how mixtures might be</a:t>
                      </a:r>
                      <a:r>
                        <a:rPr lang="en-GB" sz="600" baseline="0" dirty="0" smtClean="0">
                          <a:latin typeface="XCCW Joined 10a" panose="03050602040000000000" pitchFamily="66" charset="0"/>
                        </a:rPr>
                        <a:t> </a:t>
                      </a:r>
                      <a:r>
                        <a:rPr lang="en-GB" sz="600" dirty="0" smtClean="0">
                          <a:latin typeface="XCCW Joined 10a" panose="03050602040000000000" pitchFamily="66" charset="0"/>
                        </a:rPr>
                        <a:t>separated, including through filtering, sieving and evaporating</a:t>
                      </a:r>
                    </a:p>
                    <a:p>
                      <a:pPr marL="171450" indent="-171450">
                        <a:buFont typeface="Arial" panose="020B0604020202020204" pitchFamily="34" charset="0"/>
                        <a:buChar char="•"/>
                      </a:pPr>
                      <a:r>
                        <a:rPr lang="en-GB" sz="600" dirty="0" smtClean="0">
                          <a:latin typeface="XCCW Joined 10a" panose="03050602040000000000" pitchFamily="66" charset="0"/>
                        </a:rPr>
                        <a:t>Give reasons, based on evidence from comparative and fair tests, for the particular</a:t>
                      </a:r>
                      <a:r>
                        <a:rPr lang="en-GB" sz="600" baseline="0" dirty="0" smtClean="0">
                          <a:latin typeface="XCCW Joined 10a" panose="03050602040000000000" pitchFamily="66" charset="0"/>
                        </a:rPr>
                        <a:t> </a:t>
                      </a:r>
                      <a:r>
                        <a:rPr lang="en-GB" sz="600" dirty="0" smtClean="0">
                          <a:latin typeface="XCCW Joined 10a" panose="03050602040000000000" pitchFamily="66" charset="0"/>
                        </a:rPr>
                        <a:t>uses of everyday materials, including metals, wood and plastic</a:t>
                      </a:r>
                    </a:p>
                    <a:p>
                      <a:pPr marL="171450" indent="-171450">
                        <a:buFont typeface="Arial" panose="020B0604020202020204" pitchFamily="34" charset="0"/>
                        <a:buChar char="•"/>
                      </a:pPr>
                      <a:r>
                        <a:rPr lang="en-GB" sz="600" dirty="0" smtClean="0">
                          <a:latin typeface="XCCW Joined 10a" panose="03050602040000000000" pitchFamily="66" charset="0"/>
                        </a:rPr>
                        <a:t>Demonstrate that dissolving, mixing and changes of state are reversible changes</a:t>
                      </a:r>
                    </a:p>
                    <a:p>
                      <a:pPr marL="171450" indent="-171450">
                        <a:buFont typeface="Arial" panose="020B0604020202020204" pitchFamily="34" charset="0"/>
                        <a:buChar char="•"/>
                      </a:pPr>
                      <a:r>
                        <a:rPr lang="en-GB" sz="600" dirty="0" smtClean="0">
                          <a:latin typeface="XCCW Joined 10a" panose="03050602040000000000" pitchFamily="66" charset="0"/>
                        </a:rPr>
                        <a:t>Explain that some changes result in the formation of new materials, and that this kind</a:t>
                      </a:r>
                      <a:r>
                        <a:rPr lang="en-GB" sz="600" baseline="0" dirty="0" smtClean="0">
                          <a:latin typeface="XCCW Joined 10a" panose="03050602040000000000" pitchFamily="66" charset="0"/>
                        </a:rPr>
                        <a:t> </a:t>
                      </a:r>
                      <a:r>
                        <a:rPr lang="en-GB" sz="600" dirty="0" smtClean="0">
                          <a:latin typeface="XCCW Joined 10a" panose="03050602040000000000" pitchFamily="66" charset="0"/>
                        </a:rPr>
                        <a:t>of change is not usually reversible, including changes associated with burning and</a:t>
                      </a:r>
                      <a:r>
                        <a:rPr lang="en-GB" sz="600" baseline="0" dirty="0" smtClean="0">
                          <a:latin typeface="XCCW Joined 10a" panose="03050602040000000000" pitchFamily="66" charset="0"/>
                        </a:rPr>
                        <a:t> </a:t>
                      </a:r>
                      <a:r>
                        <a:rPr lang="en-GB" sz="600" dirty="0" smtClean="0">
                          <a:latin typeface="XCCW Joined 10a" panose="03050602040000000000" pitchFamily="66" charset="0"/>
                        </a:rPr>
                        <a:t>the action of acid on bicarbonate of soda.</a:t>
                      </a:r>
                      <a:endParaRPr lang="en-GB" sz="6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700" dirty="0" smtClean="0">
                          <a:latin typeface="XCCW Joined 10a" panose="03050602040000000000" pitchFamily="66" charset="0"/>
                        </a:rPr>
                        <a:t>Describe the changes as humans develop to old age. </a:t>
                      </a:r>
                      <a:endParaRPr lang="en-GB" sz="7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700" dirty="0" smtClean="0">
                          <a:latin typeface="XCCW Joined 10a" panose="03050602040000000000" pitchFamily="66" charset="0"/>
                        </a:rPr>
                        <a:t>Explain that unsupported objects fall towards the Earth because of the force of</a:t>
                      </a:r>
                      <a:r>
                        <a:rPr lang="en-GB" sz="700" baseline="0" dirty="0" smtClean="0">
                          <a:latin typeface="XCCW Joined 10a" panose="03050602040000000000" pitchFamily="66" charset="0"/>
                        </a:rPr>
                        <a:t> </a:t>
                      </a:r>
                      <a:r>
                        <a:rPr lang="en-GB" sz="700" dirty="0" smtClean="0">
                          <a:latin typeface="XCCW Joined 10a" panose="03050602040000000000" pitchFamily="66" charset="0"/>
                        </a:rPr>
                        <a:t>gravity acting between the Earth and the falling object</a:t>
                      </a:r>
                    </a:p>
                    <a:p>
                      <a:pPr marL="171450" indent="-171450">
                        <a:buFont typeface="Arial" panose="020B0604020202020204" pitchFamily="34" charset="0"/>
                        <a:buChar char="•"/>
                      </a:pPr>
                      <a:r>
                        <a:rPr lang="en-GB" sz="700" dirty="0" smtClean="0">
                          <a:latin typeface="XCCW Joined 10a" panose="03050602040000000000" pitchFamily="66" charset="0"/>
                        </a:rPr>
                        <a:t>Identify the effects of air resistance, water resistance and friction, that act between</a:t>
                      </a:r>
                      <a:r>
                        <a:rPr lang="en-GB" sz="700" baseline="0" dirty="0" smtClean="0">
                          <a:latin typeface="XCCW Joined 10a" panose="03050602040000000000" pitchFamily="66" charset="0"/>
                        </a:rPr>
                        <a:t> </a:t>
                      </a:r>
                      <a:r>
                        <a:rPr lang="en-GB" sz="700" dirty="0" smtClean="0">
                          <a:latin typeface="XCCW Joined 10a" panose="03050602040000000000" pitchFamily="66" charset="0"/>
                        </a:rPr>
                        <a:t>moving surfaces</a:t>
                      </a:r>
                    </a:p>
                    <a:p>
                      <a:pPr marL="171450" indent="-171450">
                        <a:buFont typeface="Arial" panose="020B0604020202020204" pitchFamily="34" charset="0"/>
                        <a:buChar char="•"/>
                      </a:pPr>
                      <a:r>
                        <a:rPr lang="en-GB" sz="700" dirty="0" smtClean="0">
                          <a:latin typeface="XCCW Joined 10a" panose="03050602040000000000" pitchFamily="66" charset="0"/>
                        </a:rPr>
                        <a:t>Recognise that some mechanisms, including levers, pulleys and gears, allow a</a:t>
                      </a:r>
                      <a:r>
                        <a:rPr lang="en-GB" sz="700" baseline="0" dirty="0" smtClean="0">
                          <a:latin typeface="XCCW Joined 10a" panose="03050602040000000000" pitchFamily="66" charset="0"/>
                        </a:rPr>
                        <a:t> </a:t>
                      </a:r>
                      <a:r>
                        <a:rPr lang="en-GB" sz="700" dirty="0" smtClean="0">
                          <a:latin typeface="XCCW Joined 10a" panose="03050602040000000000" pitchFamily="66" charset="0"/>
                        </a:rPr>
                        <a:t>smaller force to have a greater effect.</a:t>
                      </a:r>
                      <a:endParaRPr lang="en-GB" sz="7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700" dirty="0" smtClean="0">
                          <a:latin typeface="XCCW Joined 10a" panose="03050602040000000000" pitchFamily="66" charset="0"/>
                        </a:rPr>
                        <a:t>Describe the movement of the Earth, and other planets, relative to the Sun in the</a:t>
                      </a:r>
                      <a:r>
                        <a:rPr lang="en-GB" sz="700" baseline="0" dirty="0" smtClean="0">
                          <a:latin typeface="XCCW Joined 10a" panose="03050602040000000000" pitchFamily="66" charset="0"/>
                        </a:rPr>
                        <a:t> </a:t>
                      </a:r>
                      <a:r>
                        <a:rPr lang="en-GB" sz="700" dirty="0" smtClean="0">
                          <a:latin typeface="XCCW Joined 10a" panose="03050602040000000000" pitchFamily="66" charset="0"/>
                        </a:rPr>
                        <a:t>solar system</a:t>
                      </a:r>
                    </a:p>
                    <a:p>
                      <a:pPr marL="171450" indent="-171450">
                        <a:buFont typeface="Arial" panose="020B0604020202020204" pitchFamily="34" charset="0"/>
                        <a:buChar char="•"/>
                      </a:pPr>
                      <a:r>
                        <a:rPr lang="en-GB" sz="700" dirty="0" smtClean="0">
                          <a:latin typeface="XCCW Joined 10a" panose="03050602040000000000" pitchFamily="66" charset="0"/>
                        </a:rPr>
                        <a:t>Describe the movement of the Moon relative to the Earth</a:t>
                      </a:r>
                    </a:p>
                    <a:p>
                      <a:pPr marL="171450" indent="-171450">
                        <a:buFont typeface="Arial" panose="020B0604020202020204" pitchFamily="34" charset="0"/>
                        <a:buChar char="•"/>
                      </a:pPr>
                      <a:r>
                        <a:rPr lang="en-GB" sz="700" dirty="0" smtClean="0">
                          <a:latin typeface="XCCW Joined 10a" panose="03050602040000000000" pitchFamily="66" charset="0"/>
                        </a:rPr>
                        <a:t>Describe the Sun, Earth and Moon as approximately spherical bodies</a:t>
                      </a:r>
                    </a:p>
                    <a:p>
                      <a:pPr marL="171450" indent="-171450">
                        <a:buFont typeface="Arial" panose="020B0604020202020204" pitchFamily="34" charset="0"/>
                        <a:buChar char="•"/>
                      </a:pPr>
                      <a:r>
                        <a:rPr lang="en-GB" sz="700" dirty="0" smtClean="0">
                          <a:latin typeface="XCCW Joined 10a" panose="03050602040000000000" pitchFamily="66" charset="0"/>
                        </a:rPr>
                        <a:t>Use the idea of the Earth’s rotation to explain day and night and the apparent</a:t>
                      </a:r>
                      <a:r>
                        <a:rPr lang="en-GB" sz="700" baseline="0" dirty="0" smtClean="0">
                          <a:latin typeface="XCCW Joined 10a" panose="03050602040000000000" pitchFamily="66" charset="0"/>
                        </a:rPr>
                        <a:t> </a:t>
                      </a:r>
                      <a:r>
                        <a:rPr lang="en-GB" sz="700" dirty="0" smtClean="0">
                          <a:latin typeface="XCCW Joined 10a" panose="03050602040000000000" pitchFamily="66" charset="0"/>
                        </a:rPr>
                        <a:t>movement of the sun across the sky</a:t>
                      </a:r>
                      <a:endParaRPr lang="en-GB" sz="7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600" dirty="0" smtClean="0">
                          <a:latin typeface="XCCW Joined 10a" panose="03050602040000000000" pitchFamily="66" charset="0"/>
                        </a:rPr>
                        <a:t>Planning different types of scientific enquiries to answer questions, including</a:t>
                      </a:r>
                      <a:r>
                        <a:rPr lang="en-GB" sz="600" baseline="0" dirty="0" smtClean="0">
                          <a:latin typeface="XCCW Joined 10a" panose="03050602040000000000" pitchFamily="66" charset="0"/>
                        </a:rPr>
                        <a:t> </a:t>
                      </a:r>
                      <a:r>
                        <a:rPr lang="en-GB" sz="600" dirty="0" smtClean="0">
                          <a:latin typeface="XCCW Joined 10a" panose="03050602040000000000" pitchFamily="66" charset="0"/>
                        </a:rPr>
                        <a:t>recognising and controlling variables where necessary</a:t>
                      </a:r>
                    </a:p>
                    <a:p>
                      <a:pPr marL="171450" indent="-171450">
                        <a:buFont typeface="Arial" panose="020B0604020202020204" pitchFamily="34" charset="0"/>
                        <a:buChar char="•"/>
                      </a:pPr>
                      <a:r>
                        <a:rPr lang="en-GB" sz="600" dirty="0" smtClean="0">
                          <a:latin typeface="XCCW Joined 10a" panose="03050602040000000000" pitchFamily="66" charset="0"/>
                        </a:rPr>
                        <a:t>Taking measurements, using a range of scientific equipment, with increasing</a:t>
                      </a:r>
                      <a:r>
                        <a:rPr lang="en-GB" sz="600" baseline="0" dirty="0" smtClean="0">
                          <a:latin typeface="XCCW Joined 10a" panose="03050602040000000000" pitchFamily="66" charset="0"/>
                        </a:rPr>
                        <a:t> </a:t>
                      </a:r>
                      <a:r>
                        <a:rPr lang="en-GB" sz="600" dirty="0" smtClean="0">
                          <a:latin typeface="XCCW Joined 10a" panose="03050602040000000000" pitchFamily="66" charset="0"/>
                        </a:rPr>
                        <a:t>accuracy and precision, taking repeat readings when appropriate</a:t>
                      </a:r>
                    </a:p>
                    <a:p>
                      <a:pPr marL="171450" indent="-171450">
                        <a:buFont typeface="Arial" panose="020B0604020202020204" pitchFamily="34" charset="0"/>
                        <a:buChar char="•"/>
                      </a:pPr>
                      <a:r>
                        <a:rPr lang="en-GB" sz="600" dirty="0" smtClean="0">
                          <a:latin typeface="XCCW Joined 10a" panose="03050602040000000000" pitchFamily="66" charset="0"/>
                        </a:rPr>
                        <a:t>Recording data and results of increasing complexity using scientific diagrams and</a:t>
                      </a:r>
                      <a:r>
                        <a:rPr lang="en-GB" sz="600" baseline="0" dirty="0" smtClean="0">
                          <a:latin typeface="XCCW Joined 10a" panose="03050602040000000000" pitchFamily="66" charset="0"/>
                        </a:rPr>
                        <a:t> </a:t>
                      </a:r>
                      <a:r>
                        <a:rPr lang="en-GB" sz="600" dirty="0" smtClean="0">
                          <a:latin typeface="XCCW Joined 10a" panose="03050602040000000000" pitchFamily="66" charset="0"/>
                        </a:rPr>
                        <a:t>labels, classification keys, tables, scatter graphs, bar and line graphs</a:t>
                      </a:r>
                    </a:p>
                    <a:p>
                      <a:pPr marL="171450" indent="-171450">
                        <a:buFont typeface="Arial" panose="020B0604020202020204" pitchFamily="34" charset="0"/>
                        <a:buChar char="•"/>
                      </a:pPr>
                      <a:r>
                        <a:rPr lang="en-GB" sz="600" dirty="0" smtClean="0">
                          <a:latin typeface="XCCW Joined 10a" panose="03050602040000000000" pitchFamily="66" charset="0"/>
                        </a:rPr>
                        <a:t>Using test results to make predictions to set up further comparative and fair tests</a:t>
                      </a:r>
                    </a:p>
                    <a:p>
                      <a:pPr marL="171450" indent="-171450">
                        <a:buFont typeface="Arial" panose="020B0604020202020204" pitchFamily="34" charset="0"/>
                        <a:buChar char="•"/>
                      </a:pPr>
                      <a:r>
                        <a:rPr lang="en-GB" sz="600" dirty="0" smtClean="0">
                          <a:latin typeface="XCCW Joined 10a" panose="03050602040000000000" pitchFamily="66" charset="0"/>
                        </a:rPr>
                        <a:t>Reporting and presenting findings from enquiries, including conclusions, causal</a:t>
                      </a:r>
                      <a:r>
                        <a:rPr lang="en-GB" sz="600" baseline="0" dirty="0" smtClean="0">
                          <a:latin typeface="XCCW Joined 10a" panose="03050602040000000000" pitchFamily="66" charset="0"/>
                        </a:rPr>
                        <a:t> </a:t>
                      </a:r>
                      <a:r>
                        <a:rPr lang="en-GB" sz="600" dirty="0" smtClean="0">
                          <a:latin typeface="XCCW Joined 10a" panose="03050602040000000000" pitchFamily="66" charset="0"/>
                        </a:rPr>
                        <a:t>relationships and explanations of and degree of trust in results, in oral and written</a:t>
                      </a:r>
                      <a:r>
                        <a:rPr lang="en-GB" sz="600" baseline="0" dirty="0" smtClean="0">
                          <a:latin typeface="XCCW Joined 10a" panose="03050602040000000000" pitchFamily="66" charset="0"/>
                        </a:rPr>
                        <a:t> </a:t>
                      </a:r>
                      <a:r>
                        <a:rPr lang="en-GB" sz="600" dirty="0" smtClean="0">
                          <a:latin typeface="XCCW Joined 10a" panose="03050602040000000000" pitchFamily="66" charset="0"/>
                        </a:rPr>
                        <a:t>forms such as displays and other presentations</a:t>
                      </a:r>
                    </a:p>
                    <a:p>
                      <a:pPr marL="171450" indent="-171450">
                        <a:buFont typeface="Arial" panose="020B0604020202020204" pitchFamily="34" charset="0"/>
                        <a:buChar char="•"/>
                      </a:pPr>
                      <a:r>
                        <a:rPr lang="en-GB" sz="600" dirty="0" smtClean="0">
                          <a:latin typeface="XCCW Joined 10a" panose="03050602040000000000" pitchFamily="66" charset="0"/>
                        </a:rPr>
                        <a:t>Identifying scientific evidence that has been used to support or refute ideas or</a:t>
                      </a:r>
                      <a:r>
                        <a:rPr lang="en-GB" sz="600" baseline="0" dirty="0" smtClean="0">
                          <a:latin typeface="XCCW Joined 10a" panose="03050602040000000000" pitchFamily="66" charset="0"/>
                        </a:rPr>
                        <a:t> </a:t>
                      </a:r>
                      <a:r>
                        <a:rPr lang="en-GB" sz="600" dirty="0" smtClean="0">
                          <a:latin typeface="XCCW Joined 10a" panose="03050602040000000000" pitchFamily="66" charset="0"/>
                        </a:rPr>
                        <a:t>arguments.</a:t>
                      </a:r>
                      <a:endParaRPr lang="en-GB" sz="600" dirty="0">
                        <a:latin typeface="XCCW Joined 10a" panose="03050602040000000000" pitchFamily="66" charset="0"/>
                      </a:endParaRPr>
                    </a:p>
                  </a:txBody>
                  <a:tcPr/>
                </a:tc>
                <a:extLst>
                  <a:ext uri="{0D108BD9-81ED-4DB2-BD59-A6C34878D82A}">
                    <a16:rowId xmlns:a16="http://schemas.microsoft.com/office/drawing/2014/main" val="17048059"/>
                  </a:ext>
                </a:extLst>
              </a:tr>
              <a:tr h="2098389">
                <a:tc>
                  <a:txBody>
                    <a:bodyPr/>
                    <a:lstStyle/>
                    <a:p>
                      <a:pPr algn="ctr"/>
                      <a:r>
                        <a:rPr lang="en-GB" sz="1200" b="1" dirty="0" smtClean="0">
                          <a:latin typeface="XCCW Joined 10a" panose="03050602040000000000" pitchFamily="66" charset="0"/>
                        </a:rPr>
                        <a:t>Year 5</a:t>
                      </a:r>
                    </a:p>
                    <a:p>
                      <a:pPr algn="ctr"/>
                      <a:r>
                        <a:rPr lang="en-GB" sz="1200" b="1" dirty="0" smtClean="0">
                          <a:latin typeface="XCCW Joined 10a" panose="03050602040000000000" pitchFamily="66" charset="0"/>
                        </a:rPr>
                        <a:t>Topic and</a:t>
                      </a:r>
                    </a:p>
                    <a:p>
                      <a:pPr algn="ctr"/>
                      <a:r>
                        <a:rPr lang="en-GB" sz="1200" b="1" dirty="0" smtClean="0">
                          <a:latin typeface="XCCW Joined 10a" panose="03050602040000000000" pitchFamily="66" charset="0"/>
                        </a:rPr>
                        <a:t>lesson</a:t>
                      </a:r>
                    </a:p>
                    <a:p>
                      <a:pPr algn="ctr"/>
                      <a:r>
                        <a:rPr lang="en-GB" sz="1200" b="1" dirty="0" smtClean="0">
                          <a:latin typeface="XCCW Joined 10a" panose="03050602040000000000" pitchFamily="66" charset="0"/>
                        </a:rPr>
                        <a:t>objectives</a:t>
                      </a:r>
                      <a:endParaRPr lang="en-GB" sz="1200" b="1" dirty="0">
                        <a:latin typeface="XCCW Joined 10a" panose="03050602040000000000" pitchFamily="66" charset="0"/>
                      </a:endParaRPr>
                    </a:p>
                  </a:txBody>
                  <a:tcPr/>
                </a:tc>
                <a:tc>
                  <a:txBody>
                    <a:bodyPr/>
                    <a:lstStyle/>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Living </a:t>
                      </a: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Things</a:t>
                      </a:r>
                    </a:p>
                    <a:p>
                      <a:pPr algn="ctr">
                        <a:lnSpc>
                          <a:spcPct val="107000"/>
                        </a:lnSpc>
                        <a:spcAft>
                          <a:spcPts val="0"/>
                        </a:spcAft>
                      </a:pP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recognise how plants and animals in our local area change throughout the year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Mammals and amphibians have different life cycles.</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Insects and birds have different life cycles</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flowering plants need pollen to reproduce.</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Jane Goodall and David Attenborough have dedicated their lives to studying the natural world and communicating their findings.</a:t>
                      </a:r>
                      <a:endParaRPr lang="en-GB" sz="6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Materials</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that materials can be grouped according to their properties and to know the definitions of some properties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thermal conductivity means heat can be transferred through a material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that a solution is a mixture of a solid in a liquid where the solid has broken into parts too small to see</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there are methods for separating mixtures including solutions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that all changes are either reversible or irreversible.</a:t>
                      </a:r>
                      <a:endParaRPr lang="en-GB" sz="6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a:effectLst/>
                          <a:latin typeface="XCCW Joined 10a" panose="03050602040000000000" pitchFamily="66" charset="0"/>
                          <a:ea typeface="Calibri" panose="020F0502020204030204" pitchFamily="34" charset="0"/>
                          <a:cs typeface="Times New Roman" panose="02020603050405020304" pitchFamily="18" charset="0"/>
                        </a:rPr>
                        <a:t>The Human </a:t>
                      </a: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Body</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recognise the first stages of human growth: gestation, birth and infancy.</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the human body changes as it goes through puberty</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identify physical and mental changes to the human body that happen from adulthood to old age</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Humans and animals have growth stages of different lengths</a:t>
                      </a:r>
                    </a:p>
                    <a:p>
                      <a:pPr marL="171450" indent="-171450" algn="l">
                        <a:lnSpc>
                          <a:spcPct val="107000"/>
                        </a:lnSpc>
                        <a:spcAft>
                          <a:spcPts val="0"/>
                        </a:spcAft>
                        <a:buFont typeface="Arial" panose="020B0604020202020204" pitchFamily="34" charset="0"/>
                        <a:buChar char="•"/>
                      </a:pP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Forces</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A force is either a push or a pull.</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Friction occurs when two objects move against each other.</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Objects with a large surface area will have greater air resistance than other objects with a small surface area.</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How does surface area affect speed of fall in air (or water)?</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Simple machines help us to increase the force we apply to an object to help us move it.</a:t>
                      </a:r>
                    </a:p>
                  </a:txBody>
                  <a:tcPr marL="68580" marR="68580" marT="0" marB="0"/>
                </a:tc>
                <a:tc>
                  <a:txBody>
                    <a:bodyPr/>
                    <a:lstStyle/>
                    <a:p>
                      <a:pPr algn="ctr">
                        <a:lnSpc>
                          <a:spcPct val="107000"/>
                        </a:lnSpc>
                        <a:spcAft>
                          <a:spcPts val="0"/>
                        </a:spcAft>
                      </a:pP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Astronomy</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astronomers believe the universe began with the Big Bang, and that it is still expanding today</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that gravity is a force that holds objects together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the planets of our solar system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the Moon’s phases</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that the solar system is just a small part of our universe.</a:t>
                      </a: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rPr>
                        <a:t>Meteorology</a:t>
                      </a:r>
                    </a:p>
                    <a:p>
                      <a:pPr algn="ctr">
                        <a:lnSpc>
                          <a:spcPct val="107000"/>
                        </a:lnSpc>
                        <a:spcAft>
                          <a:spcPts val="0"/>
                        </a:spcAft>
                      </a:pPr>
                      <a:endParaRPr lang="en-GB" sz="1200" b="1" dirty="0" smtClean="0">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650" dirty="0" smtClean="0">
                          <a:latin typeface="XCCW Joined 10a" panose="03050602040000000000" pitchFamily="66" charset="0"/>
                        </a:rPr>
                        <a:t>To know the atmosphere protects Earth and enables life</a:t>
                      </a:r>
                    </a:p>
                    <a:p>
                      <a:pPr marL="171450" indent="-171450" algn="l">
                        <a:lnSpc>
                          <a:spcPct val="107000"/>
                        </a:lnSpc>
                        <a:spcAft>
                          <a:spcPts val="0"/>
                        </a:spcAft>
                        <a:buFont typeface="Arial" panose="020B0604020202020204" pitchFamily="34" charset="0"/>
                        <a:buChar char="•"/>
                      </a:pPr>
                      <a:r>
                        <a:rPr lang="en-GB" sz="650" dirty="0" smtClean="0">
                          <a:latin typeface="XCCW Joined 10a" panose="03050602040000000000" pitchFamily="66" charset="0"/>
                        </a:rPr>
                        <a:t>To know that human actions can impact the Earth’s atmosphere </a:t>
                      </a:r>
                    </a:p>
                    <a:p>
                      <a:pPr marL="171450" indent="-171450" algn="l">
                        <a:lnSpc>
                          <a:spcPct val="107000"/>
                        </a:lnSpc>
                        <a:spcAft>
                          <a:spcPts val="0"/>
                        </a:spcAft>
                        <a:buFont typeface="Arial" panose="020B0604020202020204" pitchFamily="34" charset="0"/>
                        <a:buChar char="•"/>
                      </a:pPr>
                      <a:r>
                        <a:rPr lang="en-GB" sz="650" dirty="0" smtClean="0">
                          <a:latin typeface="XCCW Joined 10a" panose="03050602040000000000" pitchFamily="66" charset="0"/>
                        </a:rPr>
                        <a:t>To know that the UK experiences six air masses affecting the weather </a:t>
                      </a:r>
                    </a:p>
                    <a:p>
                      <a:pPr marL="171450" indent="-171450" algn="l">
                        <a:lnSpc>
                          <a:spcPct val="107000"/>
                        </a:lnSpc>
                        <a:spcAft>
                          <a:spcPts val="0"/>
                        </a:spcAft>
                        <a:buFont typeface="Arial" panose="020B0604020202020204" pitchFamily="34" charset="0"/>
                        <a:buChar char="•"/>
                      </a:pPr>
                      <a:r>
                        <a:rPr lang="en-GB" sz="650" dirty="0" smtClean="0">
                          <a:latin typeface="XCCW Joined 10a" panose="03050602040000000000" pitchFamily="66" charset="0"/>
                        </a:rPr>
                        <a:t>To know a weather front is a boundary where warm and cold air meet </a:t>
                      </a:r>
                    </a:p>
                    <a:p>
                      <a:pPr marL="171450" indent="-171450" algn="l">
                        <a:lnSpc>
                          <a:spcPct val="107000"/>
                        </a:lnSpc>
                        <a:spcAft>
                          <a:spcPts val="0"/>
                        </a:spcAft>
                        <a:buFont typeface="Arial" panose="020B0604020202020204" pitchFamily="34" charset="0"/>
                        <a:buChar char="•"/>
                      </a:pPr>
                      <a:r>
                        <a:rPr lang="en-GB" sz="650" dirty="0" smtClean="0">
                          <a:latin typeface="XCCW Joined 10a" panose="03050602040000000000" pitchFamily="66" charset="0"/>
                        </a:rPr>
                        <a:t>To know thunder and lightning is caused by electrical charge moving through the air.</a:t>
                      </a:r>
                      <a:endParaRPr lang="en-GB" sz="65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30599034"/>
                  </a:ext>
                </a:extLst>
              </a:tr>
            </a:tbl>
          </a:graphicData>
        </a:graphic>
      </p:graphicFrame>
    </p:spTree>
    <p:extLst>
      <p:ext uri="{BB962C8B-B14F-4D97-AF65-F5344CB8AC3E}">
        <p14:creationId xmlns:p14="http://schemas.microsoft.com/office/powerpoint/2010/main" val="10542794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291668541"/>
              </p:ext>
            </p:extLst>
          </p:nvPr>
        </p:nvGraphicFramePr>
        <p:xfrm>
          <a:off x="478154" y="157297"/>
          <a:ext cx="11243582" cy="6379610"/>
        </p:xfrm>
        <a:graphic>
          <a:graphicData uri="http://schemas.openxmlformats.org/drawingml/2006/table">
            <a:tbl>
              <a:tblPr firstRow="1" bandRow="1">
                <a:tableStyleId>{5940675A-B579-460E-94D1-54222C63F5DA}</a:tableStyleId>
              </a:tblPr>
              <a:tblGrid>
                <a:gridCol w="1606226">
                  <a:extLst>
                    <a:ext uri="{9D8B030D-6E8A-4147-A177-3AD203B41FA5}">
                      <a16:colId xmlns:a16="http://schemas.microsoft.com/office/drawing/2014/main" val="3435926197"/>
                    </a:ext>
                  </a:extLst>
                </a:gridCol>
                <a:gridCol w="1606226">
                  <a:extLst>
                    <a:ext uri="{9D8B030D-6E8A-4147-A177-3AD203B41FA5}">
                      <a16:colId xmlns:a16="http://schemas.microsoft.com/office/drawing/2014/main" val="201684574"/>
                    </a:ext>
                  </a:extLst>
                </a:gridCol>
                <a:gridCol w="1606226">
                  <a:extLst>
                    <a:ext uri="{9D8B030D-6E8A-4147-A177-3AD203B41FA5}">
                      <a16:colId xmlns:a16="http://schemas.microsoft.com/office/drawing/2014/main" val="859284130"/>
                    </a:ext>
                  </a:extLst>
                </a:gridCol>
                <a:gridCol w="1606226">
                  <a:extLst>
                    <a:ext uri="{9D8B030D-6E8A-4147-A177-3AD203B41FA5}">
                      <a16:colId xmlns:a16="http://schemas.microsoft.com/office/drawing/2014/main" val="428722944"/>
                    </a:ext>
                  </a:extLst>
                </a:gridCol>
                <a:gridCol w="1606226">
                  <a:extLst>
                    <a:ext uri="{9D8B030D-6E8A-4147-A177-3AD203B41FA5}">
                      <a16:colId xmlns:a16="http://schemas.microsoft.com/office/drawing/2014/main" val="3571205429"/>
                    </a:ext>
                  </a:extLst>
                </a:gridCol>
                <a:gridCol w="1606226">
                  <a:extLst>
                    <a:ext uri="{9D8B030D-6E8A-4147-A177-3AD203B41FA5}">
                      <a16:colId xmlns:a16="http://schemas.microsoft.com/office/drawing/2014/main" val="3243494432"/>
                    </a:ext>
                  </a:extLst>
                </a:gridCol>
                <a:gridCol w="1606226">
                  <a:extLst>
                    <a:ext uri="{9D8B030D-6E8A-4147-A177-3AD203B41FA5}">
                      <a16:colId xmlns:a16="http://schemas.microsoft.com/office/drawing/2014/main" val="3150906852"/>
                    </a:ext>
                  </a:extLst>
                </a:gridCol>
              </a:tblGrid>
              <a:tr h="493350">
                <a:tc>
                  <a:txBody>
                    <a:bodyPr/>
                    <a:lstStyle/>
                    <a:p>
                      <a:pPr algn="ctr"/>
                      <a:r>
                        <a:rPr lang="en-GB" sz="1400" b="1" dirty="0" smtClean="0">
                          <a:latin typeface="XCCW Joined 10a" panose="03050602040000000000" pitchFamily="66" charset="0"/>
                        </a:rPr>
                        <a:t>Year Group</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Autumn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Autumn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Spring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Spring 2</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Summer 1</a:t>
                      </a:r>
                      <a:endParaRPr lang="en-GB" sz="1400" b="1" dirty="0">
                        <a:latin typeface="XCCW Joined 10a" panose="03050602040000000000" pitchFamily="66" charset="0"/>
                      </a:endParaRPr>
                    </a:p>
                  </a:txBody>
                  <a:tcPr>
                    <a:solidFill>
                      <a:schemeClr val="accent1">
                        <a:lumMod val="20000"/>
                        <a:lumOff val="80000"/>
                      </a:schemeClr>
                    </a:solidFill>
                  </a:tcPr>
                </a:tc>
                <a:tc>
                  <a:txBody>
                    <a:bodyPr/>
                    <a:lstStyle/>
                    <a:p>
                      <a:pPr algn="ctr"/>
                      <a:r>
                        <a:rPr lang="en-GB" sz="1400" b="1" dirty="0" smtClean="0">
                          <a:latin typeface="XCCW Joined 10a" panose="03050602040000000000" pitchFamily="66" charset="0"/>
                        </a:rPr>
                        <a:t>Summer 2</a:t>
                      </a:r>
                      <a:endParaRPr lang="en-GB" sz="1400" b="1" dirty="0">
                        <a:latin typeface="XCCW Joined 10a" panose="03050602040000000000" pitchFamily="66" charset="0"/>
                      </a:endParaRPr>
                    </a:p>
                  </a:txBody>
                  <a:tcPr>
                    <a:solidFill>
                      <a:schemeClr val="accent1">
                        <a:lumMod val="20000"/>
                        <a:lumOff val="80000"/>
                      </a:schemeClr>
                    </a:solidFill>
                  </a:tcPr>
                </a:tc>
                <a:extLst>
                  <a:ext uri="{0D108BD9-81ED-4DB2-BD59-A6C34878D82A}">
                    <a16:rowId xmlns:a16="http://schemas.microsoft.com/office/drawing/2014/main" val="3170499957"/>
                  </a:ext>
                </a:extLst>
              </a:tr>
              <a:tr h="3269381">
                <a:tc>
                  <a:txBody>
                    <a:bodyPr/>
                    <a:lstStyle/>
                    <a:p>
                      <a:pPr algn="ctr"/>
                      <a:r>
                        <a:rPr lang="en-GB" sz="1200" b="1" dirty="0" smtClean="0">
                          <a:latin typeface="XCCW Joined 10a" panose="03050602040000000000" pitchFamily="66" charset="0"/>
                        </a:rPr>
                        <a:t>Year 6</a:t>
                      </a:r>
                    </a:p>
                    <a:p>
                      <a:pPr algn="ctr"/>
                      <a:r>
                        <a:rPr lang="en-GB" sz="1200" b="1" dirty="0" smtClean="0">
                          <a:latin typeface="XCCW Joined 10a" panose="03050602040000000000" pitchFamily="66" charset="0"/>
                        </a:rPr>
                        <a:t>National</a:t>
                      </a:r>
                    </a:p>
                    <a:p>
                      <a:pPr algn="ctr"/>
                      <a:r>
                        <a:rPr lang="en-GB" sz="1200" b="1" dirty="0" smtClean="0">
                          <a:latin typeface="XCCW Joined 10a" panose="03050602040000000000" pitchFamily="66" charset="0"/>
                        </a:rPr>
                        <a:t>Curriculum</a:t>
                      </a:r>
                    </a:p>
                    <a:p>
                      <a:pPr algn="ctr"/>
                      <a:r>
                        <a:rPr lang="en-GB" sz="1200" b="1" dirty="0" smtClean="0">
                          <a:latin typeface="XCCW Joined 10a" panose="03050602040000000000" pitchFamily="66" charset="0"/>
                        </a:rPr>
                        <a:t>Coverage</a:t>
                      </a:r>
                      <a:endParaRPr lang="en-GB" sz="1200" b="1"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Identify and name the main parts of the human circulatory system, and describe the</a:t>
                      </a:r>
                      <a:r>
                        <a:rPr lang="en-GB" sz="800" baseline="0" dirty="0" smtClean="0">
                          <a:latin typeface="XCCW Joined 10a" panose="03050602040000000000" pitchFamily="66" charset="0"/>
                        </a:rPr>
                        <a:t> </a:t>
                      </a:r>
                      <a:r>
                        <a:rPr lang="en-GB" sz="800" dirty="0" smtClean="0">
                          <a:latin typeface="XCCW Joined 10a" panose="03050602040000000000" pitchFamily="66" charset="0"/>
                        </a:rPr>
                        <a:t>functions of the heart, blood vessels and blood</a:t>
                      </a:r>
                    </a:p>
                    <a:p>
                      <a:pPr marL="171450" indent="-171450">
                        <a:buFont typeface="Arial" panose="020B0604020202020204" pitchFamily="34" charset="0"/>
                        <a:buChar char="•"/>
                      </a:pPr>
                      <a:r>
                        <a:rPr lang="en-GB" sz="800" dirty="0" smtClean="0">
                          <a:latin typeface="XCCW Joined 10a" panose="03050602040000000000" pitchFamily="66" charset="0"/>
                        </a:rPr>
                        <a:t>Recognise the impact of diet, exercise, drugs and lifestyle on the way their bodies</a:t>
                      </a:r>
                      <a:r>
                        <a:rPr lang="en-GB" sz="800" baseline="0" dirty="0" smtClean="0">
                          <a:latin typeface="XCCW Joined 10a" panose="03050602040000000000" pitchFamily="66" charset="0"/>
                        </a:rPr>
                        <a:t> </a:t>
                      </a:r>
                      <a:r>
                        <a:rPr lang="en-GB" sz="800" dirty="0" smtClean="0">
                          <a:latin typeface="XCCW Joined 10a" panose="03050602040000000000" pitchFamily="66" charset="0"/>
                        </a:rPr>
                        <a:t>function</a:t>
                      </a:r>
                    </a:p>
                    <a:p>
                      <a:pPr marL="171450" indent="-171450">
                        <a:buFont typeface="Arial" panose="020B0604020202020204" pitchFamily="34" charset="0"/>
                        <a:buChar char="•"/>
                      </a:pPr>
                      <a:r>
                        <a:rPr lang="en-GB" sz="800" dirty="0" smtClean="0">
                          <a:latin typeface="XCCW Joined 10a" panose="03050602040000000000" pitchFamily="66" charset="0"/>
                        </a:rPr>
                        <a:t>Describe the ways in which nutrients and water are transported within animals,</a:t>
                      </a:r>
                      <a:r>
                        <a:rPr lang="en-GB" sz="800" baseline="0" dirty="0" smtClean="0">
                          <a:latin typeface="XCCW Joined 10a" panose="03050602040000000000" pitchFamily="66" charset="0"/>
                        </a:rPr>
                        <a:t> </a:t>
                      </a:r>
                      <a:r>
                        <a:rPr lang="en-GB" sz="800" dirty="0" smtClean="0">
                          <a:latin typeface="XCCW Joined 10a" panose="03050602040000000000" pitchFamily="66" charset="0"/>
                        </a:rPr>
                        <a:t>including humans.</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Describe how living things are classified into broad groups according to common</a:t>
                      </a:r>
                      <a:r>
                        <a:rPr lang="en-GB" sz="800" baseline="0" dirty="0" smtClean="0">
                          <a:latin typeface="XCCW Joined 10a" panose="03050602040000000000" pitchFamily="66" charset="0"/>
                        </a:rPr>
                        <a:t> </a:t>
                      </a:r>
                      <a:r>
                        <a:rPr lang="en-GB" sz="800" dirty="0" smtClean="0">
                          <a:latin typeface="XCCW Joined 10a" panose="03050602040000000000" pitchFamily="66" charset="0"/>
                        </a:rPr>
                        <a:t>observable characteristics and based on similarities and differences, including microorganisms, plants and animals</a:t>
                      </a:r>
                    </a:p>
                    <a:p>
                      <a:pPr marL="171450" indent="-171450">
                        <a:buFont typeface="Arial" panose="020B0604020202020204" pitchFamily="34" charset="0"/>
                        <a:buChar char="•"/>
                      </a:pPr>
                      <a:r>
                        <a:rPr lang="en-GB" sz="800" dirty="0" smtClean="0">
                          <a:latin typeface="XCCW Joined 10a" panose="03050602040000000000" pitchFamily="66" charset="0"/>
                        </a:rPr>
                        <a:t>Give reasons for classifying plants and animals based on specific characteristics.</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Associate the brightness of a lamp or the volume of a buzzer with the number and</a:t>
                      </a:r>
                      <a:r>
                        <a:rPr lang="en-GB" sz="800" baseline="0" dirty="0" smtClean="0">
                          <a:latin typeface="XCCW Joined 10a" panose="03050602040000000000" pitchFamily="66" charset="0"/>
                        </a:rPr>
                        <a:t> </a:t>
                      </a:r>
                      <a:r>
                        <a:rPr lang="en-GB" sz="800" dirty="0" smtClean="0">
                          <a:latin typeface="XCCW Joined 10a" panose="03050602040000000000" pitchFamily="66" charset="0"/>
                        </a:rPr>
                        <a:t>voltage of cells used in the circuit</a:t>
                      </a:r>
                    </a:p>
                    <a:p>
                      <a:pPr marL="171450" indent="-171450">
                        <a:buFont typeface="Arial" panose="020B0604020202020204" pitchFamily="34" charset="0"/>
                        <a:buChar char="•"/>
                      </a:pPr>
                      <a:r>
                        <a:rPr lang="en-GB" sz="800" dirty="0" smtClean="0">
                          <a:latin typeface="XCCW Joined 10a" panose="03050602040000000000" pitchFamily="66" charset="0"/>
                        </a:rPr>
                        <a:t>Compare and give reasons for variations in how components function, including the</a:t>
                      </a:r>
                      <a:r>
                        <a:rPr lang="en-GB" sz="800" baseline="0" dirty="0" smtClean="0">
                          <a:latin typeface="XCCW Joined 10a" panose="03050602040000000000" pitchFamily="66" charset="0"/>
                        </a:rPr>
                        <a:t> </a:t>
                      </a:r>
                      <a:r>
                        <a:rPr lang="en-GB" sz="800" dirty="0" smtClean="0">
                          <a:latin typeface="XCCW Joined 10a" panose="03050602040000000000" pitchFamily="66" charset="0"/>
                        </a:rPr>
                        <a:t>brightness of bulbs, the loudness of buzzers and the on/off position of switches</a:t>
                      </a:r>
                    </a:p>
                    <a:p>
                      <a:pPr marL="171450" indent="-171450">
                        <a:buFont typeface="Arial" panose="020B0604020202020204" pitchFamily="34" charset="0"/>
                        <a:buChar char="•"/>
                      </a:pPr>
                      <a:r>
                        <a:rPr lang="en-GB" sz="800" dirty="0" smtClean="0">
                          <a:latin typeface="XCCW Joined 10a" panose="03050602040000000000" pitchFamily="66" charset="0"/>
                        </a:rPr>
                        <a:t>Use recognised symbols when representing a simple circuit in a diagram. </a:t>
                      </a:r>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Recognise that light appears to travel in straight lines</a:t>
                      </a:r>
                    </a:p>
                    <a:p>
                      <a:pPr marL="171450" indent="-171450">
                        <a:buFont typeface="Arial" panose="020B0604020202020204" pitchFamily="34" charset="0"/>
                        <a:buChar char="•"/>
                      </a:pPr>
                      <a:r>
                        <a:rPr lang="en-GB" sz="800" dirty="0" smtClean="0">
                          <a:latin typeface="XCCW Joined 10a" panose="03050602040000000000" pitchFamily="66" charset="0"/>
                        </a:rPr>
                        <a:t>Use the idea that light travels in straight lines to explain that objects are seen</a:t>
                      </a:r>
                      <a:r>
                        <a:rPr lang="en-GB" sz="800" baseline="0" dirty="0" smtClean="0">
                          <a:latin typeface="XCCW Joined 10a" panose="03050602040000000000" pitchFamily="66" charset="0"/>
                        </a:rPr>
                        <a:t> </a:t>
                      </a:r>
                      <a:r>
                        <a:rPr lang="en-GB" sz="800" dirty="0" smtClean="0">
                          <a:latin typeface="XCCW Joined 10a" panose="03050602040000000000" pitchFamily="66" charset="0"/>
                        </a:rPr>
                        <a:t>because they give out or reflect light into the eye</a:t>
                      </a:r>
                    </a:p>
                    <a:p>
                      <a:pPr marL="171450" indent="-171450">
                        <a:buFont typeface="Arial" panose="020B0604020202020204" pitchFamily="34" charset="0"/>
                        <a:buChar char="•"/>
                      </a:pPr>
                      <a:r>
                        <a:rPr lang="en-GB" sz="800" dirty="0" smtClean="0">
                          <a:latin typeface="XCCW Joined 10a" panose="03050602040000000000" pitchFamily="66" charset="0"/>
                        </a:rPr>
                        <a:t>Explain that we see things because light travels from light sources to our eyes or</a:t>
                      </a:r>
                      <a:r>
                        <a:rPr lang="en-GB" sz="800" baseline="0" dirty="0" smtClean="0">
                          <a:latin typeface="XCCW Joined 10a" panose="03050602040000000000" pitchFamily="66" charset="0"/>
                        </a:rPr>
                        <a:t> </a:t>
                      </a:r>
                      <a:r>
                        <a:rPr lang="en-GB" sz="800" dirty="0" smtClean="0">
                          <a:latin typeface="XCCW Joined 10a" panose="03050602040000000000" pitchFamily="66" charset="0"/>
                        </a:rPr>
                        <a:t>from light sources to objects and then to our eyes</a:t>
                      </a:r>
                    </a:p>
                    <a:p>
                      <a:pPr marL="171450" indent="-171450">
                        <a:buFont typeface="Arial" panose="020B0604020202020204" pitchFamily="34" charset="0"/>
                        <a:buChar char="•"/>
                      </a:pPr>
                      <a:r>
                        <a:rPr lang="en-GB" sz="800" dirty="0" smtClean="0">
                          <a:latin typeface="XCCW Joined 10a" panose="03050602040000000000" pitchFamily="66" charset="0"/>
                        </a:rPr>
                        <a:t>Use the idea that light travels in straight lines to explain why shadows have the same</a:t>
                      </a:r>
                      <a:r>
                        <a:rPr lang="en-GB" sz="800" baseline="0" dirty="0" smtClean="0">
                          <a:latin typeface="XCCW Joined 10a" panose="03050602040000000000" pitchFamily="66" charset="0"/>
                        </a:rPr>
                        <a:t> </a:t>
                      </a:r>
                      <a:r>
                        <a:rPr lang="en-GB" sz="800" dirty="0" smtClean="0">
                          <a:latin typeface="XCCW Joined 10a" panose="03050602040000000000" pitchFamily="66" charset="0"/>
                        </a:rPr>
                        <a:t>shape as the objects that cast them</a:t>
                      </a:r>
                      <a:endParaRPr lang="en-GB" sz="800" dirty="0">
                        <a:latin typeface="XCCW Joined 10a" panose="03050602040000000000" pitchFamily="66" charset="0"/>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600" b="0" i="0" u="none" strike="noStrike" kern="1200" cap="none" spc="0" normalizeH="0" baseline="0" noProof="0" dirty="0" smtClean="0">
                          <a:ln>
                            <a:noFill/>
                          </a:ln>
                          <a:solidFill>
                            <a:prstClr val="black"/>
                          </a:solidFill>
                          <a:effectLst/>
                          <a:uLnTx/>
                          <a:uFillTx/>
                          <a:latin typeface="XCCW Joined 10a" panose="03050602040000000000" pitchFamily="66" charset="0"/>
                          <a:ea typeface="+mn-ea"/>
                          <a:cs typeface="+mn-cs"/>
                        </a:rPr>
                        <a:t>Planning different types of scientific enquiries to answer questions, including recognising and controlling variables where necessary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600" b="0" i="0" u="none" strike="noStrike" kern="1200" cap="none" spc="0" normalizeH="0" baseline="0" noProof="0" dirty="0" smtClean="0">
                          <a:ln>
                            <a:noFill/>
                          </a:ln>
                          <a:solidFill>
                            <a:prstClr val="black"/>
                          </a:solidFill>
                          <a:effectLst/>
                          <a:uLnTx/>
                          <a:uFillTx/>
                          <a:latin typeface="XCCW Joined 10a" panose="03050602040000000000" pitchFamily="66" charset="0"/>
                          <a:ea typeface="+mn-ea"/>
                          <a:cs typeface="+mn-cs"/>
                        </a:rPr>
                        <a:t>Taking measurements, using a range of scientific equipment, with increasing accuracy and precision, taking repeat readings when appropriate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600" b="0" i="0" u="none" strike="noStrike" kern="1200" cap="none" spc="0" normalizeH="0" baseline="0" noProof="0" dirty="0" smtClean="0">
                          <a:ln>
                            <a:noFill/>
                          </a:ln>
                          <a:solidFill>
                            <a:prstClr val="black"/>
                          </a:solidFill>
                          <a:effectLst/>
                          <a:uLnTx/>
                          <a:uFillTx/>
                          <a:latin typeface="XCCW Joined 10a" panose="03050602040000000000" pitchFamily="66" charset="0"/>
                          <a:ea typeface="+mn-ea"/>
                          <a:cs typeface="+mn-cs"/>
                        </a:rPr>
                        <a:t>Recording data and results of increasing complexity using scientific diagrams and labels, classification keys, tables, scatter graphs, bar and line graphs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600" b="0" i="0" u="none" strike="noStrike" kern="1200" cap="none" spc="0" normalizeH="0" baseline="0" noProof="0" dirty="0" smtClean="0">
                          <a:ln>
                            <a:noFill/>
                          </a:ln>
                          <a:solidFill>
                            <a:prstClr val="black"/>
                          </a:solidFill>
                          <a:effectLst/>
                          <a:uLnTx/>
                          <a:uFillTx/>
                          <a:latin typeface="XCCW Joined 10a" panose="03050602040000000000" pitchFamily="66" charset="0"/>
                          <a:ea typeface="+mn-ea"/>
                          <a:cs typeface="+mn-cs"/>
                        </a:rPr>
                        <a:t>Using test results to make predictions to set up further comparative and fair tests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600" b="0" i="0" u="none" strike="noStrike" kern="1200" cap="none" spc="0" normalizeH="0" baseline="0" noProof="0" dirty="0" smtClean="0">
                          <a:ln>
                            <a:noFill/>
                          </a:ln>
                          <a:solidFill>
                            <a:prstClr val="black"/>
                          </a:solidFill>
                          <a:effectLst/>
                          <a:uLnTx/>
                          <a:uFillTx/>
                          <a:latin typeface="XCCW Joined 10a" panose="03050602040000000000" pitchFamily="66" charset="0"/>
                          <a:ea typeface="+mn-ea"/>
                          <a:cs typeface="+mn-cs"/>
                        </a:rPr>
                        <a:t>Reporting and presenting findings from enquiries, including conclusions, causal relationships and explanations of and degree of trust in results, in oral and written forms such as displays and other presentations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600" b="0" i="0" u="none" strike="noStrike" kern="1200" cap="none" spc="0" normalizeH="0" baseline="0" noProof="0" dirty="0" smtClean="0">
                          <a:ln>
                            <a:noFill/>
                          </a:ln>
                          <a:solidFill>
                            <a:prstClr val="black"/>
                          </a:solidFill>
                          <a:effectLst/>
                          <a:uLnTx/>
                          <a:uFillTx/>
                          <a:latin typeface="XCCW Joined 10a" panose="03050602040000000000" pitchFamily="66" charset="0"/>
                          <a:ea typeface="+mn-ea"/>
                          <a:cs typeface="+mn-cs"/>
                        </a:rPr>
                        <a:t>Identifying scientific evidence that has been used to support or refute ideas or arguments.</a:t>
                      </a:r>
                    </a:p>
                    <a:p>
                      <a:endParaRPr lang="en-GB" sz="800" dirty="0">
                        <a:latin typeface="XCCW Joined 10a" panose="03050602040000000000" pitchFamily="66" charset="0"/>
                      </a:endParaRPr>
                    </a:p>
                  </a:txBody>
                  <a:tcPr/>
                </a:tc>
                <a:tc>
                  <a:txBody>
                    <a:bodyPr/>
                    <a:lstStyle/>
                    <a:p>
                      <a:pPr marL="171450" indent="-171450">
                        <a:buFont typeface="Arial" panose="020B0604020202020204" pitchFamily="34" charset="0"/>
                        <a:buChar char="•"/>
                      </a:pPr>
                      <a:r>
                        <a:rPr lang="en-GB" sz="800" dirty="0" smtClean="0">
                          <a:latin typeface="XCCW Joined 10a" panose="03050602040000000000" pitchFamily="66" charset="0"/>
                        </a:rPr>
                        <a:t>Recognise that living things have changed over time and that fossils provide</a:t>
                      </a:r>
                      <a:r>
                        <a:rPr lang="en-GB" sz="800" baseline="0" dirty="0" smtClean="0">
                          <a:latin typeface="XCCW Joined 10a" panose="03050602040000000000" pitchFamily="66" charset="0"/>
                        </a:rPr>
                        <a:t> </a:t>
                      </a:r>
                      <a:r>
                        <a:rPr lang="en-GB" sz="800" dirty="0" smtClean="0">
                          <a:latin typeface="XCCW Joined 10a" panose="03050602040000000000" pitchFamily="66" charset="0"/>
                        </a:rPr>
                        <a:t>information about living things that inhabited the Earth millions of years ago</a:t>
                      </a:r>
                    </a:p>
                    <a:p>
                      <a:pPr marL="171450" indent="-171450">
                        <a:buFont typeface="Arial" panose="020B0604020202020204" pitchFamily="34" charset="0"/>
                        <a:buChar char="•"/>
                      </a:pPr>
                      <a:r>
                        <a:rPr lang="en-GB" sz="800" dirty="0" smtClean="0">
                          <a:latin typeface="XCCW Joined 10a" panose="03050602040000000000" pitchFamily="66" charset="0"/>
                        </a:rPr>
                        <a:t>Recognise that living things produce offspring of the same kind, but normally offspring</a:t>
                      </a:r>
                      <a:r>
                        <a:rPr lang="en-GB" sz="800" baseline="0" dirty="0" smtClean="0">
                          <a:latin typeface="XCCW Joined 10a" panose="03050602040000000000" pitchFamily="66" charset="0"/>
                        </a:rPr>
                        <a:t> </a:t>
                      </a:r>
                      <a:r>
                        <a:rPr lang="en-GB" sz="800" dirty="0" smtClean="0">
                          <a:latin typeface="XCCW Joined 10a" panose="03050602040000000000" pitchFamily="66" charset="0"/>
                        </a:rPr>
                        <a:t>vary and are not identical to their parents</a:t>
                      </a:r>
                    </a:p>
                    <a:p>
                      <a:pPr marL="171450" indent="-171450">
                        <a:buFont typeface="Arial" panose="020B0604020202020204" pitchFamily="34" charset="0"/>
                        <a:buChar char="•"/>
                      </a:pPr>
                      <a:r>
                        <a:rPr lang="en-GB" sz="800" dirty="0" smtClean="0">
                          <a:latin typeface="XCCW Joined 10a" panose="03050602040000000000" pitchFamily="66" charset="0"/>
                        </a:rPr>
                        <a:t>Identify how animals and plants are adapted to suit their environment in different</a:t>
                      </a:r>
                      <a:r>
                        <a:rPr lang="en-GB" sz="800" baseline="0" dirty="0" smtClean="0">
                          <a:latin typeface="XCCW Joined 10a" panose="03050602040000000000" pitchFamily="66" charset="0"/>
                        </a:rPr>
                        <a:t> </a:t>
                      </a:r>
                      <a:r>
                        <a:rPr lang="en-GB" sz="800" dirty="0" smtClean="0">
                          <a:latin typeface="XCCW Joined 10a" panose="03050602040000000000" pitchFamily="66" charset="0"/>
                        </a:rPr>
                        <a:t>ways and that adaptation may lead to evolution.</a:t>
                      </a:r>
                      <a:endParaRPr lang="en-GB" sz="800" dirty="0">
                        <a:latin typeface="XCCW Joined 10a" panose="03050602040000000000" pitchFamily="66" charset="0"/>
                      </a:endParaRPr>
                    </a:p>
                  </a:txBody>
                  <a:tcPr/>
                </a:tc>
                <a:extLst>
                  <a:ext uri="{0D108BD9-81ED-4DB2-BD59-A6C34878D82A}">
                    <a16:rowId xmlns:a16="http://schemas.microsoft.com/office/drawing/2014/main" val="17048059"/>
                  </a:ext>
                </a:extLst>
              </a:tr>
              <a:tr h="2245096">
                <a:tc>
                  <a:txBody>
                    <a:bodyPr/>
                    <a:lstStyle/>
                    <a:p>
                      <a:pPr algn="ctr"/>
                      <a:r>
                        <a:rPr lang="en-GB" sz="1200" b="1" dirty="0" smtClean="0">
                          <a:latin typeface="XCCW Joined 10a" panose="03050602040000000000" pitchFamily="66" charset="0"/>
                        </a:rPr>
                        <a:t>Year 6</a:t>
                      </a:r>
                    </a:p>
                    <a:p>
                      <a:pPr algn="ctr"/>
                      <a:r>
                        <a:rPr lang="en-GB" sz="1200" b="1" dirty="0" smtClean="0">
                          <a:latin typeface="XCCW Joined 10a" panose="03050602040000000000" pitchFamily="66" charset="0"/>
                        </a:rPr>
                        <a:t>Topic and</a:t>
                      </a:r>
                    </a:p>
                    <a:p>
                      <a:pPr algn="ctr"/>
                      <a:r>
                        <a:rPr lang="en-GB" sz="1200" b="1" dirty="0" smtClean="0">
                          <a:latin typeface="XCCW Joined 10a" panose="03050602040000000000" pitchFamily="66" charset="0"/>
                        </a:rPr>
                        <a:t>lesson</a:t>
                      </a:r>
                    </a:p>
                    <a:p>
                      <a:pPr algn="ctr"/>
                      <a:r>
                        <a:rPr lang="en-GB" sz="1200" b="1" dirty="0" smtClean="0">
                          <a:latin typeface="XCCW Joined 10a" panose="03050602040000000000" pitchFamily="66" charset="0"/>
                        </a:rPr>
                        <a:t>objectives</a:t>
                      </a:r>
                      <a:endParaRPr lang="en-GB" sz="1200" b="1" dirty="0">
                        <a:latin typeface="XCCW Joined 10a" panose="03050602040000000000" pitchFamily="66" charset="0"/>
                      </a:endParaRPr>
                    </a:p>
                  </a:txBody>
                  <a:tcPr/>
                </a:tc>
                <a:tc>
                  <a:txBody>
                    <a:bodyPr/>
                    <a:lstStyle/>
                    <a:p>
                      <a:pPr algn="ctr">
                        <a:lnSpc>
                          <a:spcPct val="107000"/>
                        </a:lnSpc>
                        <a:spcAft>
                          <a:spcPts val="0"/>
                        </a:spcAft>
                      </a:pPr>
                      <a:r>
                        <a:rPr lang="en-GB" sz="1200" b="1" dirty="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The Human </a:t>
                      </a:r>
                      <a:r>
                        <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Body</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that the heart pumps blood around the body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that blood vessels transport blood around the body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how the heart rate can speed up or slow down, depending on what is happening to the body</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There are many things that can be varied and changed in an experiment, we call the things we can change variables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that blood is made up of different components.</a:t>
                      </a:r>
                      <a:endParaRPr lang="en-GB" sz="6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Classification of Living </a:t>
                      </a:r>
                      <a:r>
                        <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Things</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there are five kingdoms of organisms</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plant and animal cells are different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taxonomy is used to show how organisms are related to each other</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vertebrates are classified into five groups: fish, amphibians, reptiles, birds and mammals.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that scientists divide invertebrates into groups including insects, arachnids and molluscs</a:t>
                      </a:r>
                      <a:r>
                        <a:rPr lang="en-GB" sz="800" dirty="0" smtClean="0"/>
                        <a:t>.. </a:t>
                      </a: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Electricity</a:t>
                      </a:r>
                    </a:p>
                    <a:p>
                      <a:pPr marL="171450" indent="-171450" algn="l">
                        <a:lnSpc>
                          <a:spcPct val="107000"/>
                        </a:lnSpc>
                        <a:spcAft>
                          <a:spcPts val="0"/>
                        </a:spcAft>
                        <a:buFont typeface="Arial" panose="020B0604020202020204" pitchFamily="34" charset="0"/>
                        <a:buChar char="•"/>
                      </a:pPr>
                      <a:endParaRPr lang="en-GB" sz="700" b="0"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Electricity flows in a circuit.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The brightness of a lamp or the volume of a buzzer depends on the number and voltage of cells used in a circuit.</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Switches control the flow of electricity in a circuit.</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circuits can be used to make electrical toys.</a:t>
                      </a:r>
                    </a:p>
                    <a:p>
                      <a:pPr marL="171450" indent="-171450" algn="l">
                        <a:lnSpc>
                          <a:spcPct val="107000"/>
                        </a:lnSpc>
                        <a:spcAft>
                          <a:spcPts val="0"/>
                        </a:spcAft>
                        <a:buFont typeface="Arial" panose="020B0604020202020204" pitchFamily="34" charset="0"/>
                        <a:buChar char="•"/>
                      </a:pP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Light</a:t>
                      </a:r>
                    </a:p>
                    <a:p>
                      <a:pPr algn="ctr">
                        <a:lnSpc>
                          <a:spcPct val="107000"/>
                        </a:lnSpc>
                        <a:spcAft>
                          <a:spcPts val="0"/>
                        </a:spcAft>
                      </a:pPr>
                      <a:endPar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light is a source of illumination that allows us to see.</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that light enters our eyes, enabling us to see.</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test the hypothesis that shadows are always the same shape as the object that made them.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understand what light is made of and how a prism works.</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A periscope uses mirrors to reflect an image of something out of sight.</a:t>
                      </a:r>
                      <a:endParaRPr lang="en-GB" sz="6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Reproduction</a:t>
                      </a:r>
                    </a:p>
                    <a:p>
                      <a:pPr algn="ctr">
                        <a:lnSpc>
                          <a:spcPct val="107000"/>
                        </a:lnSpc>
                        <a:spcAft>
                          <a:spcPts val="0"/>
                        </a:spcAft>
                      </a:pPr>
                      <a:endPar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asexual reproduction does not require male and female cells.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sexual reproduction in flowering plants.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many plants clothe their seeds with fruit.</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understand sexual reproduction in animals. </a:t>
                      </a:r>
                    </a:p>
                    <a:p>
                      <a:pPr marL="171450" indent="-171450" algn="l">
                        <a:lnSpc>
                          <a:spcPct val="107000"/>
                        </a:lnSpc>
                        <a:spcAft>
                          <a:spcPts val="0"/>
                        </a:spcAft>
                        <a:buFont typeface="Arial" panose="020B0604020202020204" pitchFamily="34" charset="0"/>
                        <a:buChar char="•"/>
                      </a:pPr>
                      <a:r>
                        <a:rPr lang="en-GB" sz="700" dirty="0" smtClean="0">
                          <a:latin typeface="XCCW Joined 10a" panose="03050602040000000000" pitchFamily="66" charset="0"/>
                        </a:rPr>
                        <a:t>To know that different animals have different growth stages</a:t>
                      </a:r>
                      <a:r>
                        <a:rPr lang="en-GB" sz="800" dirty="0" smtClean="0">
                          <a:latin typeface="+mn-lt"/>
                        </a:rPr>
                        <a:t>.</a:t>
                      </a:r>
                      <a:endParaRPr lang="en-GB" sz="700" b="0"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rPr>
                        <a:t>Evolution</a:t>
                      </a:r>
                    </a:p>
                    <a:p>
                      <a:pPr algn="ctr">
                        <a:lnSpc>
                          <a:spcPct val="107000"/>
                        </a:lnSpc>
                        <a:spcAft>
                          <a:spcPts val="0"/>
                        </a:spcAft>
                      </a:pPr>
                      <a:endParaRPr lang="en-GB" sz="1200" b="1" dirty="0" smtClean="0">
                        <a:solidFill>
                          <a:srgbClr val="000000"/>
                        </a:solidFill>
                        <a:effectLst/>
                        <a:latin typeface="XCCW Joined 10a" panose="03050602040000000000" pitchFamily="66" charset="0"/>
                        <a:ea typeface="Calibri" panose="020F0502020204030204" pitchFamily="34" charset="0"/>
                        <a:cs typeface="Times New Roman" panose="02020603050405020304" pitchFamily="18" charset="0"/>
                      </a:endParaRP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fossils are physical evidence of life from long ago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offspring are usually similar, but not identical, to their parents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living things can adapt to suit their environment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who Charles Darwin was and what natural selection is </a:t>
                      </a:r>
                    </a:p>
                    <a:p>
                      <a:pPr marL="171450" indent="-171450" algn="l">
                        <a:lnSpc>
                          <a:spcPct val="107000"/>
                        </a:lnSpc>
                        <a:spcAft>
                          <a:spcPts val="0"/>
                        </a:spcAft>
                        <a:buFont typeface="Arial" panose="020B0604020202020204" pitchFamily="34" charset="0"/>
                        <a:buChar char="•"/>
                      </a:pPr>
                      <a:r>
                        <a:rPr lang="en-GB" sz="600" dirty="0" smtClean="0">
                          <a:latin typeface="XCCW Joined 10a" panose="03050602040000000000" pitchFamily="66" charset="0"/>
                        </a:rPr>
                        <a:t>To know who Alfred Wallace was and understand his contribution to the theory of evolution. </a:t>
                      </a:r>
                      <a:endParaRPr lang="en-GB" sz="600" b="0" dirty="0">
                        <a:effectLst/>
                        <a:latin typeface="XCCW Joined 10a" panose="03050602040000000000" pitchFamily="66" charset="0"/>
                        <a:ea typeface="Calibri" panose="020F0502020204030204" pitchFamily="34" charset="0"/>
                        <a:cs typeface="Times New Roman" panose="02020603050405020304" pitchFamily="18" charset="0"/>
                      </a:endParaRPr>
                    </a:p>
                    <a:p>
                      <a:pPr algn="ctr">
                        <a:lnSpc>
                          <a:spcPct val="107000"/>
                        </a:lnSpc>
                        <a:spcAft>
                          <a:spcPts val="0"/>
                        </a:spcAft>
                      </a:pPr>
                      <a:r>
                        <a:rPr lang="en-GB" sz="1200" b="1" dirty="0">
                          <a:solidFill>
                            <a:srgbClr val="FF0000"/>
                          </a:solidFill>
                          <a:effectLst/>
                          <a:latin typeface="XCCW Joined 10a" panose="03050602040000000000" pitchFamily="66" charset="0"/>
                          <a:ea typeface="Calibri" panose="020F0502020204030204" pitchFamily="34" charset="0"/>
                          <a:cs typeface="Times New Roman" panose="02020603050405020304" pitchFamily="18" charset="0"/>
                        </a:rPr>
                        <a:t> </a:t>
                      </a:r>
                      <a:endParaRPr lang="en-GB" sz="1200" b="1" dirty="0">
                        <a:effectLst/>
                        <a:latin typeface="XCCW Joined 10a" panose="03050602040000000000"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30599034"/>
                  </a:ext>
                </a:extLst>
              </a:tr>
            </a:tbl>
          </a:graphicData>
        </a:graphic>
      </p:graphicFrame>
    </p:spTree>
    <p:extLst>
      <p:ext uri="{BB962C8B-B14F-4D97-AF65-F5344CB8AC3E}">
        <p14:creationId xmlns:p14="http://schemas.microsoft.com/office/powerpoint/2010/main" val="1309403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337</TotalTime>
  <Words>8390</Words>
  <Application>Microsoft Office PowerPoint</Application>
  <PresentationFormat>Widescreen</PresentationFormat>
  <Paragraphs>720</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Times New Roman</vt:lpstr>
      <vt:lpstr>XCCW Joined 10a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Solihull MBC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Jemma Piskula</dc:creator>
  <cp:lastModifiedBy>Jemma Piskula</cp:lastModifiedBy>
  <cp:revision>29</cp:revision>
  <dcterms:created xsi:type="dcterms:W3CDTF">2023-11-01T17:12:49Z</dcterms:created>
  <dcterms:modified xsi:type="dcterms:W3CDTF">2023-11-02T10:41:24Z</dcterms:modified>
</cp:coreProperties>
</file>