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78" r:id="rId4"/>
    <p:sldId id="258" r:id="rId5"/>
    <p:sldId id="272" r:id="rId6"/>
    <p:sldId id="277" r:id="rId7"/>
    <p:sldId id="263" r:id="rId8"/>
    <p:sldId id="264" r:id="rId9"/>
    <p:sldId id="271" r:id="rId10"/>
    <p:sldId id="259" r:id="rId11"/>
    <p:sldId id="266" r:id="rId12"/>
    <p:sldId id="268" r:id="rId13"/>
    <p:sldId id="270" r:id="rId14"/>
    <p:sldId id="26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5266"/>
    <a:srgbClr val="96191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31"/>
    <p:restoredTop sz="94669"/>
  </p:normalViewPr>
  <p:slideViewPr>
    <p:cSldViewPr snapToGrid="0" snapToObjects="1">
      <p:cViewPr varScale="1">
        <p:scale>
          <a:sx n="83" d="100"/>
          <a:sy n="83" d="100"/>
        </p:scale>
        <p:origin x="437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4DCBD-3A30-1C4C-B800-229C55F5E9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32C74C-E6F2-4748-AFE0-FF463828D9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E350C5-FBBA-5341-995D-D3BD12353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C9246-A5C0-4145-A064-00EAE43CAAD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1717A0-178B-D74C-9CDB-504FBE713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465013-25C7-2E43-A1F4-00180B0AB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434E-17D3-9B4B-B9B4-30BC1DC73C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10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AFDCE-C78C-1D48-8883-33B1583EE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1F615-87B4-E946-A12B-468135C093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32E12D-2898-4546-A36D-2ED68B06C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C9246-A5C0-4145-A064-00EAE43CAAD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E5C556-1DCC-944F-8222-0F3D1A2E4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1BF9A3-2639-F74E-8C42-CC30AB4AF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434E-17D3-9B4B-B9B4-30BC1DC73C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2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E5F76-3ACA-8146-8B25-33BB8AEBD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F4E9A4-1E39-844D-B9D9-4035F583F5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A2F5B0-B36E-E14B-B606-B95361601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C9246-A5C0-4145-A064-00EAE43CAAD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117E34-4282-3147-8BC5-4798D1E1A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4438D8-E4AC-8341-BD68-4E128AF74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434E-17D3-9B4B-B9B4-30BC1DC73C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75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4AD67F-C344-2C40-A53C-4CDC6E28C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72067E-EBA3-5E48-8CC6-E9FE7E200E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45E73-A0E9-724B-BC02-D11C31BB0D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BC4938-C4C1-6949-BAF3-8E569A186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C9246-A5C0-4145-A064-00EAE43CAAD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6FDB0B-6285-B246-BE79-9E0DE3D84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08B0C0-2958-6E4F-93F0-2F16F0C65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434E-17D3-9B4B-B9B4-30BC1DC73C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30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2CCB1-42F4-A747-A53E-05DB29DB7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7580C3-5FC8-6445-AB62-0B5E291C88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E01D12-270A-3940-A82A-82BC6D89AF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D88A57-A1FE-204C-B22A-4D1A4EB4DD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E82F89-9F90-BF4C-BF9B-C1EDE56F81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98DC27-50C8-0A42-B996-5C2C36C87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C9246-A5C0-4145-A064-00EAE43CAAD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B04E43-AF53-824A-92EB-498D49657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C11B4D-A3C1-4841-BEEF-F7E751065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434E-17D3-9B4B-B9B4-30BC1DC73C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41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F2036-C516-F148-BE5A-09C12CA8E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C17B2A-3772-DF46-9360-CE22CC843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C9246-A5C0-4145-A064-00EAE43CAAD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6AC997-286E-3145-903F-5F4DF98BC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3BC20A-29C2-4744-A05D-7063D222C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434E-17D3-9B4B-B9B4-30BC1DC73C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48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EC50DB-1466-B944-8318-68DF597DF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C9246-A5C0-4145-A064-00EAE43CAAD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5C69BF-F3F6-1949-B159-77D800C7E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CF3291-0F0A-4A48-81A8-8F9AE7EA8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434E-17D3-9B4B-B9B4-30BC1DC73C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13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45C000-2900-DB46-AEDD-494B2D183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52F809-3E00-2444-A785-EA64A37D2D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B2A947-BAAE-3648-8F01-6B249B5B8C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A1B75F-0560-FB40-9174-E32201E6C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C9246-A5C0-4145-A064-00EAE43CAAD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E8E749-B2D4-5848-BA6A-CE9426A11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98D320-C0F3-F841-90E6-8FB5D452B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434E-17D3-9B4B-B9B4-30BC1DC73C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49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5FDD1-32DD-374E-97B2-91DA63A20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7C5FA5-D4BE-6F4B-B7F1-04E6CA704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E13C26-26EF-5E4C-AA6B-716C7BC335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765A0B-0F72-BD4F-AA08-2A06154C3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C9246-A5C0-4145-A064-00EAE43CAAD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2C867E-0E0E-954A-B835-BE026FCE3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B4CFFC-42F2-B846-8367-4531BC7B4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434E-17D3-9B4B-B9B4-30BC1DC73C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82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CDB11-2EBE-9F49-8ECB-FB73B64FD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A152A6-DEAF-1641-835A-680769CADC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5B9A5D-6792-2E49-8F45-C1F5D9BBC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C9246-A5C0-4145-A064-00EAE43CAAD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211909-7051-EF46-9963-9AF2E287A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AB69EC-2A06-164A-986A-A095FC1B6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434E-17D3-9B4B-B9B4-30BC1DC73C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174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41EC25-7481-894A-9DFD-1363A9FC74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2BD3C9-E3CA-174C-8069-1F7E5F6D4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BBBF44-8455-9A48-89BD-AC25F5402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C9246-A5C0-4145-A064-00EAE43CAAD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0A980-B999-0C48-A91E-F83008EA2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1C8ED-815A-F345-A5E2-C1AC46044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434E-17D3-9B4B-B9B4-30BC1DC73C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95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-60325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EF28DD-A731-DE4B-BAA1-8AC7B388E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54E32B-CA0E-1A4B-BDA1-3ABB46EA2C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2D6B48-CF1B-1743-A21A-E2F538A11F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C9246-A5C0-4145-A064-00EAE43CAAD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87A141-F7A3-1941-B7B3-412A54385F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513F4F-05C2-394C-8973-87603C6E24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BA434E-17D3-9B4B-B9B4-30BC1DC73C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75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8AC7FDE-36B4-F141-8504-439A709EDAA9}"/>
              </a:ext>
            </a:extLst>
          </p:cNvPr>
          <p:cNvSpPr/>
          <p:nvPr/>
        </p:nvSpPr>
        <p:spPr>
          <a:xfrm>
            <a:off x="321733" y="287867"/>
            <a:ext cx="5556554" cy="6299200"/>
          </a:xfrm>
          <a:prstGeom prst="rect">
            <a:avLst/>
          </a:prstGeom>
          <a:solidFill>
            <a:srgbClr val="FFFFFF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1C9C07-AE06-F348-9BA7-BDC5B2BCA9E0}"/>
              </a:ext>
            </a:extLst>
          </p:cNvPr>
          <p:cNvSpPr txBox="1"/>
          <p:nvPr/>
        </p:nvSpPr>
        <p:spPr>
          <a:xfrm>
            <a:off x="319316" y="367697"/>
            <a:ext cx="5558971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rgbClr val="1E5266"/>
                </a:solidFill>
                <a:latin typeface="Century Gothic" panose="020B0502020202020204" pitchFamily="34" charset="0"/>
              </a:rPr>
              <a:t>Vocations Sunday</a:t>
            </a:r>
          </a:p>
          <a:p>
            <a:pPr algn="ctr"/>
            <a:r>
              <a:rPr lang="en-US" sz="2400" dirty="0">
                <a:solidFill>
                  <a:srgbClr val="1E5266"/>
                </a:solidFill>
                <a:latin typeface="Century Gothic" panose="020B0502020202020204" pitchFamily="34" charset="0"/>
              </a:rPr>
              <a:t>3</a:t>
            </a:r>
            <a:r>
              <a:rPr lang="en-US" sz="2400" baseline="30000" dirty="0">
                <a:solidFill>
                  <a:srgbClr val="1E5266"/>
                </a:solidFill>
                <a:latin typeface="Century Gothic" panose="020B0502020202020204" pitchFamily="34" charset="0"/>
              </a:rPr>
              <a:t>rd</a:t>
            </a:r>
            <a:r>
              <a:rPr lang="en-US" sz="2400" dirty="0">
                <a:solidFill>
                  <a:srgbClr val="1E5266"/>
                </a:solidFill>
                <a:latin typeface="Century Gothic" panose="020B0502020202020204" pitchFamily="34" charset="0"/>
              </a:rPr>
              <a:t> May 2020</a:t>
            </a:r>
          </a:p>
          <a:p>
            <a:pPr algn="ctr"/>
            <a:endParaRPr lang="en-US" sz="1400" dirty="0">
              <a:solidFill>
                <a:srgbClr val="1E5266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3200" dirty="0">
                <a:solidFill>
                  <a:srgbClr val="1E5266"/>
                </a:solidFill>
                <a:latin typeface="Century Gothic" panose="020B0502020202020204" pitchFamily="34" charset="0"/>
              </a:rPr>
              <a:t>“Good Shepherd Sunday”</a:t>
            </a:r>
          </a:p>
          <a:p>
            <a:pPr algn="ctr"/>
            <a:endParaRPr lang="en-US" sz="3600" dirty="0">
              <a:latin typeface="Century Gothic" panose="020B0502020202020204" pitchFamily="34" charset="0"/>
            </a:endParaRPr>
          </a:p>
          <a:p>
            <a:pPr algn="ctr"/>
            <a:endParaRPr lang="en-US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US" sz="4000" b="1" dirty="0">
                <a:latin typeface="Century Gothic" panose="020B0502020202020204" pitchFamily="34" charset="0"/>
              </a:rPr>
              <a:t>A Virtual Assembly</a:t>
            </a:r>
          </a:p>
        </p:txBody>
      </p:sp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:a16="http://schemas.microsoft.com/office/drawing/2014/main" id="{0ADD8FA9-FBBE-D14F-89DE-4B09A458A9D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2078" y="4439882"/>
            <a:ext cx="1127010" cy="130966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D5E7A91-8EC0-FF49-A00E-A18C8D76B7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7234" y="5696445"/>
            <a:ext cx="3903133" cy="79385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DF74266-E128-C948-896F-364BF5AD7807}"/>
              </a:ext>
            </a:extLst>
          </p:cNvPr>
          <p:cNvSpPr/>
          <p:nvPr/>
        </p:nvSpPr>
        <p:spPr>
          <a:xfrm>
            <a:off x="2205765" y="6217735"/>
            <a:ext cx="178606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00" dirty="0">
                <a:solidFill>
                  <a:srgbClr val="1E5266"/>
                </a:solidFill>
                <a:latin typeface="Century Gothic" panose="020B0502020202020204" pitchFamily="34" charset="0"/>
              </a:rPr>
              <a:t>Registered Charity 234216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79E76CA-BEA2-F24B-8F71-7BDED4AF10FB}"/>
              </a:ext>
            </a:extLst>
          </p:cNvPr>
          <p:cNvSpPr txBox="1"/>
          <p:nvPr/>
        </p:nvSpPr>
        <p:spPr>
          <a:xfrm>
            <a:off x="990647" y="4416174"/>
            <a:ext cx="24302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C00000"/>
                </a:solidFill>
                <a:latin typeface="Century Gothic" panose="020B0502020202020204" pitchFamily="34" charset="0"/>
              </a:rPr>
              <a:t>Diocesan</a:t>
            </a:r>
          </a:p>
          <a:p>
            <a:pPr algn="ctr"/>
            <a:r>
              <a:rPr lang="en-US" sz="2800" dirty="0">
                <a:solidFill>
                  <a:srgbClr val="C00000"/>
                </a:solidFill>
                <a:latin typeface="Century Gothic" panose="020B0502020202020204" pitchFamily="34" charset="0"/>
              </a:rPr>
              <a:t>Vocations</a:t>
            </a:r>
          </a:p>
          <a:p>
            <a:pPr algn="ctr"/>
            <a:r>
              <a:rPr lang="en-US" sz="2800" dirty="0">
                <a:solidFill>
                  <a:srgbClr val="C00000"/>
                </a:solidFill>
                <a:latin typeface="Century Gothic" panose="020B0502020202020204" pitchFamily="34" charset="0"/>
              </a:rPr>
              <a:t>Office</a:t>
            </a:r>
          </a:p>
        </p:txBody>
      </p:sp>
    </p:spTree>
    <p:extLst>
      <p:ext uri="{BB962C8B-B14F-4D97-AF65-F5344CB8AC3E}">
        <p14:creationId xmlns:p14="http://schemas.microsoft.com/office/powerpoint/2010/main" val="297328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EA4FF8E-27E2-A640-A830-7A9E02A1A789}"/>
              </a:ext>
            </a:extLst>
          </p:cNvPr>
          <p:cNvSpPr/>
          <p:nvPr/>
        </p:nvSpPr>
        <p:spPr>
          <a:xfrm>
            <a:off x="321733" y="287867"/>
            <a:ext cx="5556554" cy="6299200"/>
          </a:xfrm>
          <a:prstGeom prst="rect">
            <a:avLst/>
          </a:prstGeom>
          <a:solidFill>
            <a:srgbClr val="FFFFFF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823072-0F8D-0549-961C-FA9CF6004E1E}"/>
              </a:ext>
            </a:extLst>
          </p:cNvPr>
          <p:cNvSpPr txBox="1"/>
          <p:nvPr/>
        </p:nvSpPr>
        <p:spPr>
          <a:xfrm>
            <a:off x="319316" y="367697"/>
            <a:ext cx="5558971" cy="6755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Century Gothic" panose="020B0502020202020204" pitchFamily="34" charset="0"/>
              </a:rPr>
              <a:t>Welcome to our assembly</a:t>
            </a:r>
          </a:p>
          <a:p>
            <a:pPr algn="ctr"/>
            <a:endParaRPr lang="en-US" sz="16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As we can’t gather together, we’ve prepared this virtual assembly, so that hopefully young people from all the schools of our Archdiocese can still reflect and pray together.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There are some clips as part of this assembly, so you will need the sound turned up.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Let us begin this assembly with the Sign of the Cross: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2400" b="1" dirty="0">
                <a:latin typeface="Century Gothic" panose="020B0502020202020204" pitchFamily="34" charset="0"/>
              </a:rPr>
              <a:t>In the name of the Father, and of the Son, and of the Holy Spirit. Amen</a:t>
            </a:r>
            <a:r>
              <a:rPr lang="en-GB" sz="2400" dirty="0">
                <a:latin typeface="Century Gothic" panose="020B0502020202020204" pitchFamily="34" charset="0"/>
              </a:rPr>
              <a:t>.</a:t>
            </a:r>
          </a:p>
          <a:p>
            <a:pPr algn="ctr"/>
            <a:endParaRPr lang="en-US" sz="28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01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1EE462E-0B6A-3E4F-97B6-616D00EAE4DC}"/>
              </a:ext>
            </a:extLst>
          </p:cNvPr>
          <p:cNvSpPr/>
          <p:nvPr/>
        </p:nvSpPr>
        <p:spPr>
          <a:xfrm>
            <a:off x="321733" y="287867"/>
            <a:ext cx="5556554" cy="6299200"/>
          </a:xfrm>
          <a:prstGeom prst="rect">
            <a:avLst/>
          </a:prstGeom>
          <a:solidFill>
            <a:srgbClr val="FFFFFF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08D1BC-23AF-ED42-B6E3-0E3F147ACE2B}"/>
              </a:ext>
            </a:extLst>
          </p:cNvPr>
          <p:cNvSpPr txBox="1"/>
          <p:nvPr/>
        </p:nvSpPr>
        <p:spPr>
          <a:xfrm>
            <a:off x="319316" y="367697"/>
            <a:ext cx="5558971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Century Gothic" panose="020B0502020202020204" pitchFamily="34" charset="0"/>
              </a:rPr>
              <a:t>We all have a vocation</a:t>
            </a:r>
          </a:p>
          <a:p>
            <a:endParaRPr lang="en-US" sz="1600" dirty="0">
              <a:latin typeface="Century Gothic" panose="020B0502020202020204" pitchFamily="34" charset="0"/>
            </a:endParaRPr>
          </a:p>
          <a:p>
            <a:r>
              <a:rPr lang="en-US" sz="2400" dirty="0">
                <a:latin typeface="Century Gothic" panose="020B0502020202020204" pitchFamily="34" charset="0"/>
              </a:rPr>
              <a:t>In the life of Church, most people are called to </a:t>
            </a:r>
            <a:r>
              <a:rPr lang="en-US" sz="2400" b="1" dirty="0">
                <a:latin typeface="Century Gothic" panose="020B0502020202020204" pitchFamily="34" charset="0"/>
              </a:rPr>
              <a:t>marriage</a:t>
            </a:r>
            <a:r>
              <a:rPr lang="en-US" sz="2400" dirty="0">
                <a:latin typeface="Century Gothic" panose="020B0502020202020204" pitchFamily="34" charset="0"/>
              </a:rPr>
              <a:t> or </a:t>
            </a:r>
            <a:r>
              <a:rPr lang="en-US" sz="2400" b="1" dirty="0">
                <a:latin typeface="Century Gothic" panose="020B0502020202020204" pitchFamily="34" charset="0"/>
              </a:rPr>
              <a:t>single</a:t>
            </a:r>
            <a:r>
              <a:rPr lang="en-US" sz="2400" dirty="0">
                <a:latin typeface="Century Gothic" panose="020B0502020202020204" pitchFamily="34" charset="0"/>
              </a:rPr>
              <a:t> life, and have other important vocations - serving God and serving others in their life, whether through their job, or in other ways they bring Jesus’ love to others.</a:t>
            </a:r>
            <a:endParaRPr 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6B825D-A001-D346-9307-248C626BD3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8815" y="3619226"/>
            <a:ext cx="2099419" cy="2094136"/>
          </a:xfrm>
          <a:prstGeom prst="ellipse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F11282-25CD-2542-885F-FCD313BE4E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64774" y="3966815"/>
            <a:ext cx="2099419" cy="2094913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CF97FB-F4C2-FD4B-A47B-262ED23D20C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12"/>
          <a:stretch/>
        </p:blipFill>
        <p:spPr>
          <a:xfrm>
            <a:off x="3771637" y="4395390"/>
            <a:ext cx="2078559" cy="2094913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2898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1EE462E-0B6A-3E4F-97B6-616D00EAE4DC}"/>
              </a:ext>
            </a:extLst>
          </p:cNvPr>
          <p:cNvSpPr/>
          <p:nvPr/>
        </p:nvSpPr>
        <p:spPr>
          <a:xfrm>
            <a:off x="321733" y="287867"/>
            <a:ext cx="5556554" cy="6299200"/>
          </a:xfrm>
          <a:prstGeom prst="rect">
            <a:avLst/>
          </a:prstGeom>
          <a:solidFill>
            <a:srgbClr val="FFFFFF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08D1BC-23AF-ED42-B6E3-0E3F147ACE2B}"/>
              </a:ext>
            </a:extLst>
          </p:cNvPr>
          <p:cNvSpPr txBox="1"/>
          <p:nvPr/>
        </p:nvSpPr>
        <p:spPr>
          <a:xfrm>
            <a:off x="319316" y="367697"/>
            <a:ext cx="5558971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Century Gothic" panose="020B0502020202020204" pitchFamily="34" charset="0"/>
              </a:rPr>
              <a:t>The 4</a:t>
            </a:r>
            <a:r>
              <a:rPr lang="en-US" sz="2800" b="1" baseline="30000" dirty="0">
                <a:latin typeface="Century Gothic" panose="020B0502020202020204" pitchFamily="34" charset="0"/>
              </a:rPr>
              <a:t>th</a:t>
            </a:r>
            <a:r>
              <a:rPr lang="en-US" sz="2800" b="1" dirty="0">
                <a:latin typeface="Century Gothic" panose="020B0502020202020204" pitchFamily="34" charset="0"/>
              </a:rPr>
              <a:t> Sunday of Easter</a:t>
            </a:r>
          </a:p>
          <a:p>
            <a:pPr algn="ctr"/>
            <a:r>
              <a:rPr lang="en-US" sz="2800" b="1" dirty="0">
                <a:latin typeface="Century Gothic" panose="020B0502020202020204" pitchFamily="34" charset="0"/>
              </a:rPr>
              <a:t>every year is</a:t>
            </a:r>
          </a:p>
          <a:p>
            <a:pPr algn="ctr"/>
            <a:r>
              <a:rPr lang="en-US" sz="2800" b="1" dirty="0">
                <a:latin typeface="Century Gothic" panose="020B0502020202020204" pitchFamily="34" charset="0"/>
              </a:rPr>
              <a:t>Vocations Sunday</a:t>
            </a:r>
          </a:p>
          <a:p>
            <a:pPr algn="ctr"/>
            <a:r>
              <a:rPr lang="en-US" sz="2800" b="1" dirty="0">
                <a:latin typeface="Century Gothic" panose="020B0502020202020204" pitchFamily="34" charset="0"/>
              </a:rPr>
              <a:t>or “Good Shepherd Sunday”</a:t>
            </a:r>
          </a:p>
          <a:p>
            <a:endParaRPr lang="en-US" sz="1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entury Gothic" panose="020B0502020202020204" pitchFamily="34" charset="0"/>
              </a:rPr>
              <a:t>The readings are always about Jesus as our shepherd, who cares for us and guides us.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entury Gothic" panose="020B0502020202020204" pitchFamily="34" charset="0"/>
              </a:rPr>
              <a:t>We pray for </a:t>
            </a:r>
            <a:r>
              <a:rPr lang="en-US" sz="2800" b="1" dirty="0">
                <a:latin typeface="Century Gothic" panose="020B0502020202020204" pitchFamily="34" charset="0"/>
              </a:rPr>
              <a:t>vocations</a:t>
            </a:r>
            <a:r>
              <a:rPr lang="en-US" sz="2800" dirty="0">
                <a:latin typeface="Century Gothic" panose="020B0502020202020204" pitchFamily="34" charset="0"/>
              </a:rPr>
              <a:t> in the Church.</a:t>
            </a:r>
          </a:p>
          <a:p>
            <a:endParaRPr lang="en-US" sz="1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entury Gothic" panose="020B0502020202020204" pitchFamily="34" charset="0"/>
              </a:rPr>
              <a:t>We ask God to send us people who will be shepherds to care for us.</a:t>
            </a:r>
          </a:p>
        </p:txBody>
      </p:sp>
    </p:spTree>
    <p:extLst>
      <p:ext uri="{BB962C8B-B14F-4D97-AF65-F5344CB8AC3E}">
        <p14:creationId xmlns:p14="http://schemas.microsoft.com/office/powerpoint/2010/main" val="114655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1EE462E-0B6A-3E4F-97B6-616D00EAE4DC}"/>
              </a:ext>
            </a:extLst>
          </p:cNvPr>
          <p:cNvSpPr/>
          <p:nvPr/>
        </p:nvSpPr>
        <p:spPr>
          <a:xfrm>
            <a:off x="321733" y="287867"/>
            <a:ext cx="5556554" cy="6299200"/>
          </a:xfrm>
          <a:prstGeom prst="rect">
            <a:avLst/>
          </a:prstGeom>
          <a:solidFill>
            <a:srgbClr val="FFFFFF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08D1BC-23AF-ED42-B6E3-0E3F147ACE2B}"/>
              </a:ext>
            </a:extLst>
          </p:cNvPr>
          <p:cNvSpPr txBox="1"/>
          <p:nvPr/>
        </p:nvSpPr>
        <p:spPr>
          <a:xfrm>
            <a:off x="319316" y="367697"/>
            <a:ext cx="5558971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Century Gothic" panose="020B0502020202020204" pitchFamily="34" charset="0"/>
              </a:rPr>
              <a:t>We pray especially for people to answer the call to vocations in the Church</a:t>
            </a:r>
          </a:p>
          <a:p>
            <a:endParaRPr lang="en-US" sz="2800" b="1" dirty="0">
              <a:latin typeface="Century Gothic" panose="020B0502020202020204" pitchFamily="34" charset="0"/>
            </a:endParaRPr>
          </a:p>
          <a:p>
            <a:r>
              <a:rPr lang="en-US" sz="2800" b="1" dirty="0">
                <a:latin typeface="Century Gothic" panose="020B0502020202020204" pitchFamily="34" charset="0"/>
              </a:rPr>
              <a:t>Priests</a:t>
            </a:r>
          </a:p>
          <a:p>
            <a:r>
              <a:rPr lang="en-US" sz="2400" dirty="0">
                <a:latin typeface="Century Gothic" panose="020B0502020202020204" pitchFamily="34" charset="0"/>
              </a:rPr>
              <a:t>These are men</a:t>
            </a:r>
          </a:p>
          <a:p>
            <a:r>
              <a:rPr lang="en-US" sz="2400" dirty="0">
                <a:latin typeface="Century Gothic" panose="020B0502020202020204" pitchFamily="34" charset="0"/>
              </a:rPr>
              <a:t>whom God calls to</a:t>
            </a:r>
          </a:p>
          <a:p>
            <a:r>
              <a:rPr lang="en-US" sz="2400" dirty="0">
                <a:latin typeface="Century Gothic" panose="020B0502020202020204" pitchFamily="34" charset="0"/>
              </a:rPr>
              <a:t>be shepherds for us</a:t>
            </a:r>
          </a:p>
          <a:p>
            <a:r>
              <a:rPr lang="en-US" sz="2400" dirty="0">
                <a:latin typeface="Century Gothic" panose="020B0502020202020204" pitchFamily="34" charset="0"/>
              </a:rPr>
              <a:t>in the Church today.</a:t>
            </a:r>
          </a:p>
          <a:p>
            <a:pPr lvl="3"/>
            <a:endParaRPr lang="en-US" sz="2400" dirty="0">
              <a:latin typeface="Century Gothic" panose="020B0502020202020204" pitchFamily="34" charset="0"/>
            </a:endParaRPr>
          </a:p>
          <a:p>
            <a:pPr lvl="5"/>
            <a:r>
              <a:rPr lang="en-US" sz="2400" dirty="0">
                <a:latin typeface="Century Gothic" panose="020B0502020202020204" pitchFamily="34" charset="0"/>
              </a:rPr>
              <a:t>They bring Jesus to us by their </a:t>
            </a:r>
            <a:r>
              <a:rPr lang="en-US" sz="2400" b="1" dirty="0">
                <a:latin typeface="Century Gothic" panose="020B0502020202020204" pitchFamily="34" charset="0"/>
              </a:rPr>
              <a:t>teaching</a:t>
            </a:r>
            <a:r>
              <a:rPr lang="en-US" sz="2400" dirty="0">
                <a:latin typeface="Century Gothic" panose="020B0502020202020204" pitchFamily="34" charset="0"/>
              </a:rPr>
              <a:t>, by </a:t>
            </a:r>
            <a:r>
              <a:rPr lang="en-US" sz="2400" b="1" dirty="0">
                <a:latin typeface="Century Gothic" panose="020B0502020202020204" pitchFamily="34" charset="0"/>
              </a:rPr>
              <a:t>leading</a:t>
            </a:r>
            <a:r>
              <a:rPr lang="en-US" sz="2400" dirty="0">
                <a:latin typeface="Century Gothic" panose="020B0502020202020204" pitchFamily="34" charset="0"/>
              </a:rPr>
              <a:t> us and by </a:t>
            </a:r>
            <a:r>
              <a:rPr lang="en-US" sz="2400" b="1" dirty="0">
                <a:latin typeface="Century Gothic" panose="020B0502020202020204" pitchFamily="34" charset="0"/>
              </a:rPr>
              <a:t>sanctifying</a:t>
            </a:r>
            <a:r>
              <a:rPr lang="en-US" sz="2400" dirty="0">
                <a:latin typeface="Century Gothic" panose="020B0502020202020204" pitchFamily="34" charset="0"/>
              </a:rPr>
              <a:t>, especially through sacraments.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C1ECC0-4486-F64D-AD0F-1447235007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79"/>
          <a:stretch/>
        </p:blipFill>
        <p:spPr>
          <a:xfrm flipH="1">
            <a:off x="3589139" y="2142950"/>
            <a:ext cx="2031630" cy="2124781"/>
          </a:xfrm>
          <a:prstGeom prst="ellipse">
            <a:avLst/>
          </a:prstGeom>
        </p:spPr>
      </p:pic>
      <p:pic>
        <p:nvPicPr>
          <p:cNvPr id="7" name="Picture 6" descr="A picture containing person, outdoor, fence, man&#10;&#10;Description automatically generated">
            <a:extLst>
              <a:ext uri="{FF2B5EF4-FFF2-40B4-BE49-F238E27FC236}">
                <a16:creationId xmlns:a16="http://schemas.microsoft.com/office/drawing/2014/main" id="{F8E2D854-88F0-2844-8059-DDB8C241A59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213" y="4370968"/>
            <a:ext cx="2141466" cy="212478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3466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1EE462E-0B6A-3E4F-97B6-616D00EAE4DC}"/>
              </a:ext>
            </a:extLst>
          </p:cNvPr>
          <p:cNvSpPr/>
          <p:nvPr/>
        </p:nvSpPr>
        <p:spPr>
          <a:xfrm>
            <a:off x="321733" y="287867"/>
            <a:ext cx="5556554" cy="6299200"/>
          </a:xfrm>
          <a:prstGeom prst="rect">
            <a:avLst/>
          </a:prstGeom>
          <a:solidFill>
            <a:srgbClr val="FFFFFF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08D1BC-23AF-ED42-B6E3-0E3F147ACE2B}"/>
              </a:ext>
            </a:extLst>
          </p:cNvPr>
          <p:cNvSpPr txBox="1"/>
          <p:nvPr/>
        </p:nvSpPr>
        <p:spPr>
          <a:xfrm>
            <a:off x="319317" y="367697"/>
            <a:ext cx="464215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entury Gothic" panose="020B0502020202020204" pitchFamily="34" charset="0"/>
              </a:rPr>
              <a:t>Deacons</a:t>
            </a:r>
          </a:p>
          <a:p>
            <a:r>
              <a:rPr lang="en-US" sz="2400" dirty="0">
                <a:latin typeface="Century Gothic" panose="020B0502020202020204" pitchFamily="34" charset="0"/>
              </a:rPr>
              <a:t>These are men who</a:t>
            </a:r>
          </a:p>
          <a:p>
            <a:r>
              <a:rPr lang="en-US" sz="2400" b="1" dirty="0">
                <a:latin typeface="Century Gothic" panose="020B0502020202020204" pitchFamily="34" charset="0"/>
              </a:rPr>
              <a:t>serve</a:t>
            </a:r>
            <a:r>
              <a:rPr lang="en-US" sz="2400" dirty="0">
                <a:latin typeface="Century Gothic" panose="020B0502020202020204" pitchFamily="34" charset="0"/>
              </a:rPr>
              <a:t> us by bringing</a:t>
            </a:r>
          </a:p>
          <a:p>
            <a:r>
              <a:rPr lang="en-US" sz="2400" dirty="0">
                <a:latin typeface="Century Gothic" panose="020B0502020202020204" pitchFamily="34" charset="0"/>
              </a:rPr>
              <a:t>Jesus to us in the</a:t>
            </a:r>
          </a:p>
          <a:p>
            <a:r>
              <a:rPr lang="en-US" sz="2400" dirty="0">
                <a:latin typeface="Century Gothic" panose="020B0502020202020204" pitchFamily="34" charset="0"/>
              </a:rPr>
              <a:t>sacraments, helping us understand God’s Word</a:t>
            </a:r>
          </a:p>
          <a:p>
            <a:r>
              <a:rPr lang="en-US" sz="2400" dirty="0">
                <a:latin typeface="Century Gothic" panose="020B0502020202020204" pitchFamily="34" charset="0"/>
              </a:rPr>
              <a:t>and his love through charity.</a:t>
            </a:r>
          </a:p>
          <a:p>
            <a:endParaRPr lang="en-US" sz="2400" dirty="0"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6167FD6-A046-874F-9DEC-42DC629883C8}"/>
              </a:ext>
            </a:extLst>
          </p:cNvPr>
          <p:cNvSpPr/>
          <p:nvPr/>
        </p:nvSpPr>
        <p:spPr>
          <a:xfrm>
            <a:off x="319317" y="3103023"/>
            <a:ext cx="542834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Century Gothic" panose="020B0502020202020204" pitchFamily="34" charset="0"/>
              </a:rPr>
              <a:t>Religious Brothers and Sisters</a:t>
            </a:r>
          </a:p>
          <a:p>
            <a:r>
              <a:rPr lang="en-US" sz="2400" dirty="0">
                <a:latin typeface="Century Gothic" panose="020B0502020202020204" pitchFamily="34" charset="0"/>
              </a:rPr>
              <a:t>These are people who either help the Church in the community, or pray for us constantly.</a:t>
            </a:r>
          </a:p>
        </p:txBody>
      </p:sp>
      <p:pic>
        <p:nvPicPr>
          <p:cNvPr id="10" name="Picture 9" descr="A picture containing person, indoor, sitting, people&#10;&#10;Description automatically generated">
            <a:extLst>
              <a:ext uri="{FF2B5EF4-FFF2-40B4-BE49-F238E27FC236}">
                <a16:creationId xmlns:a16="http://schemas.microsoft.com/office/drawing/2014/main" id="{DE52D120-7158-2642-9119-BA6D33C208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4648" y="4734239"/>
            <a:ext cx="1779641" cy="1835894"/>
          </a:xfrm>
          <a:prstGeom prst="ellipse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88E8A0-3D2C-7641-9BE1-E4A9ECDB66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56700" y="4734238"/>
            <a:ext cx="1803015" cy="1835895"/>
          </a:xfrm>
          <a:prstGeom prst="ellipse">
            <a:avLst/>
          </a:prstGeom>
        </p:spPr>
      </p:pic>
      <p:pic>
        <p:nvPicPr>
          <p:cNvPr id="13" name="Picture 12" descr="A person standing on a sidewalk&#10;&#10;Description automatically generated">
            <a:extLst>
              <a:ext uri="{FF2B5EF4-FFF2-40B4-BE49-F238E27FC236}">
                <a16:creationId xmlns:a16="http://schemas.microsoft.com/office/drawing/2014/main" id="{A9A59C45-8330-F540-802C-25034D0AC5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18335" y="4729806"/>
            <a:ext cx="1866862" cy="1835895"/>
          </a:xfrm>
          <a:prstGeom prst="ellipse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B48B13B-FB77-2F40-85D7-627D8C72A46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5512" y="646201"/>
            <a:ext cx="1982146" cy="1982146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5249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42702A4-7E09-614B-9EF9-022160E2896A}"/>
              </a:ext>
            </a:extLst>
          </p:cNvPr>
          <p:cNvSpPr/>
          <p:nvPr/>
        </p:nvSpPr>
        <p:spPr>
          <a:xfrm>
            <a:off x="321733" y="287867"/>
            <a:ext cx="5556554" cy="6299200"/>
          </a:xfrm>
          <a:prstGeom prst="rect">
            <a:avLst/>
          </a:prstGeom>
          <a:solidFill>
            <a:srgbClr val="FFFFFF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A5BF9D-8955-724D-9B9D-8D702D555FC3}"/>
              </a:ext>
            </a:extLst>
          </p:cNvPr>
          <p:cNvSpPr txBox="1"/>
          <p:nvPr/>
        </p:nvSpPr>
        <p:spPr>
          <a:xfrm>
            <a:off x="319316" y="367697"/>
            <a:ext cx="5558971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Century Gothic" panose="020B0502020202020204" pitchFamily="34" charset="0"/>
              </a:rPr>
              <a:t>Pope Francis has written a letter for Vocations Sunday 2020</a:t>
            </a:r>
          </a:p>
          <a:p>
            <a:endParaRPr lang="en-US" sz="2400" dirty="0">
              <a:latin typeface="Century Gothic" panose="020B0502020202020204" pitchFamily="34" charset="0"/>
            </a:endParaRPr>
          </a:p>
          <a:p>
            <a:pPr marL="2743200" lvl="5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entury Gothic" panose="020B0502020202020204" pitchFamily="34" charset="0"/>
              </a:rPr>
              <a:t>He asks us to reflect on the Gospel of Jesus calming the storm (Matthew 14:22-33).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EDC68F-F70A-5341-963B-F8124A2333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37" y="2353733"/>
            <a:ext cx="3284346" cy="423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22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42702A4-7E09-614B-9EF9-022160E2896A}"/>
              </a:ext>
            </a:extLst>
          </p:cNvPr>
          <p:cNvSpPr/>
          <p:nvPr/>
        </p:nvSpPr>
        <p:spPr>
          <a:xfrm>
            <a:off x="319316" y="279400"/>
            <a:ext cx="5556554" cy="6299200"/>
          </a:xfrm>
          <a:prstGeom prst="rect">
            <a:avLst/>
          </a:prstGeom>
          <a:solidFill>
            <a:srgbClr val="FFFFFF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745D13-A270-B14A-A47B-7381CA7DDA57}"/>
              </a:ext>
            </a:extLst>
          </p:cNvPr>
          <p:cNvSpPr txBox="1"/>
          <p:nvPr/>
        </p:nvSpPr>
        <p:spPr>
          <a:xfrm>
            <a:off x="319316" y="367697"/>
            <a:ext cx="55589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Century Gothic" panose="020B0502020202020204" pitchFamily="34" charset="0"/>
              </a:rPr>
              <a:t>Let us listen to this Gospel being proclaimed</a:t>
            </a:r>
          </a:p>
        </p:txBody>
      </p:sp>
      <p:pic>
        <p:nvPicPr>
          <p:cNvPr id="6" name="Picture 5" descr="A painting of a book&#10;&#10;Description automatically generated">
            <a:extLst>
              <a:ext uri="{FF2B5EF4-FFF2-40B4-BE49-F238E27FC236}">
                <a16:creationId xmlns:a16="http://schemas.microsoft.com/office/drawing/2014/main" id="{F81A31FF-D981-C84F-AC0B-8B5515FB525D}"/>
              </a:ext>
            </a:extLst>
          </p:cNvPr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73042" y="1432107"/>
            <a:ext cx="3690375" cy="496237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New Recording.m4a" descr="New Recording.m4a">
            <a:hlinkClick r:id="" action="ppaction://media"/>
            <a:extLst>
              <a:ext uri="{FF2B5EF4-FFF2-40B4-BE49-F238E27FC236}">
                <a16:creationId xmlns:a16="http://schemas.microsoft.com/office/drawing/2014/main" id="{3D3FF9DD-71B5-4E45-BEDF-E98802DB2D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2634" y="3096613"/>
            <a:ext cx="812800" cy="8128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76D67B9-6928-644A-ADD9-A8A061A52185}"/>
              </a:ext>
            </a:extLst>
          </p:cNvPr>
          <p:cNvSpPr txBox="1"/>
          <p:nvPr/>
        </p:nvSpPr>
        <p:spPr>
          <a:xfrm>
            <a:off x="319317" y="4040815"/>
            <a:ext cx="15513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Century Gothic" panose="020B0502020202020204" pitchFamily="34" charset="0"/>
              </a:rPr>
              <a:t>Click to listen</a:t>
            </a:r>
            <a:endParaRPr 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15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4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42702A4-7E09-614B-9EF9-022160E2896A}"/>
              </a:ext>
            </a:extLst>
          </p:cNvPr>
          <p:cNvSpPr/>
          <p:nvPr/>
        </p:nvSpPr>
        <p:spPr>
          <a:xfrm>
            <a:off x="321733" y="287867"/>
            <a:ext cx="5556554" cy="6299200"/>
          </a:xfrm>
          <a:prstGeom prst="rect">
            <a:avLst/>
          </a:prstGeom>
          <a:solidFill>
            <a:srgbClr val="FFFFFF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745D13-A270-B14A-A47B-7381CA7DDA57}"/>
              </a:ext>
            </a:extLst>
          </p:cNvPr>
          <p:cNvSpPr txBox="1"/>
          <p:nvPr/>
        </p:nvSpPr>
        <p:spPr>
          <a:xfrm>
            <a:off x="319316" y="367697"/>
            <a:ext cx="5558971" cy="7325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Century Gothic" panose="020B0502020202020204" pitchFamily="34" charset="0"/>
              </a:rPr>
              <a:t>We reflect on how this</a:t>
            </a:r>
          </a:p>
          <a:p>
            <a:pPr algn="ctr"/>
            <a:r>
              <a:rPr lang="en-US" sz="2800" b="1" dirty="0">
                <a:latin typeface="Century Gothic" panose="020B0502020202020204" pitchFamily="34" charset="0"/>
              </a:rPr>
              <a:t>passage speaks to us today</a:t>
            </a:r>
          </a:p>
          <a:p>
            <a:pPr algn="ctr"/>
            <a:endParaRPr lang="en-US" sz="2800" b="1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Jesus himself makes time to pray to his Father.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Jesus tells the disciples to go to the other shore. Do I, in prayer, ask for help with the right way to go in life?</a:t>
            </a:r>
            <a:endParaRPr lang="en-US" sz="1200" dirty="0">
              <a:latin typeface="Century Gothic" panose="020B0502020202020204" pitchFamily="34" charset="0"/>
            </a:endParaRPr>
          </a:p>
          <a:p>
            <a:endParaRPr lang="en-US" sz="12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Jesus calls Peter to come to him. He invites us all to a relationship with him.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2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He holds out his hand to Peter. Jesus is with us to keep us safe.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Century Gothic" panose="020B0502020202020204" pitchFamily="34" charset="0"/>
            </a:endParaRPr>
          </a:p>
          <a:p>
            <a:pPr algn="ctr"/>
            <a:endParaRPr lang="en-US" sz="2800" dirty="0">
              <a:latin typeface="Century Gothic" panose="020B0502020202020204" pitchFamily="34" charset="0"/>
            </a:endParaRPr>
          </a:p>
          <a:p>
            <a:endParaRPr lang="en-US" sz="28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800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42702A4-7E09-614B-9EF9-022160E2896A}"/>
              </a:ext>
            </a:extLst>
          </p:cNvPr>
          <p:cNvSpPr/>
          <p:nvPr/>
        </p:nvSpPr>
        <p:spPr>
          <a:xfrm>
            <a:off x="321733" y="287867"/>
            <a:ext cx="5556554" cy="6299200"/>
          </a:xfrm>
          <a:prstGeom prst="rect">
            <a:avLst/>
          </a:prstGeom>
          <a:solidFill>
            <a:srgbClr val="FFFFFF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A5BF9D-8955-724D-9B9D-8D702D555FC3}"/>
              </a:ext>
            </a:extLst>
          </p:cNvPr>
          <p:cNvSpPr txBox="1"/>
          <p:nvPr/>
        </p:nvSpPr>
        <p:spPr>
          <a:xfrm>
            <a:off x="319316" y="367697"/>
            <a:ext cx="555897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Century Gothic" panose="020B0502020202020204" pitchFamily="34" charset="0"/>
              </a:rPr>
              <a:t>Pope Francis wants us to remember 5 words when thinking about vocation:</a:t>
            </a:r>
          </a:p>
          <a:p>
            <a:endParaRPr lang="en-US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entury Gothic" panose="020B0502020202020204" pitchFamily="34" charset="0"/>
              </a:rPr>
              <a:t>Gratitude</a:t>
            </a:r>
          </a:p>
          <a:p>
            <a:endParaRPr lang="en-US" sz="28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entury Gothic" panose="020B0502020202020204" pitchFamily="34" charset="0"/>
              </a:rPr>
              <a:t>Encouragement</a:t>
            </a:r>
          </a:p>
          <a:p>
            <a:endParaRPr lang="en-US" sz="28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entury Gothic" panose="020B0502020202020204" pitchFamily="34" charset="0"/>
              </a:rPr>
              <a:t>Courage</a:t>
            </a:r>
          </a:p>
          <a:p>
            <a:endParaRPr lang="en-US" sz="28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entury Gothic" panose="020B0502020202020204" pitchFamily="34" charset="0"/>
              </a:rPr>
              <a:t>Fatigue</a:t>
            </a:r>
          </a:p>
          <a:p>
            <a:endParaRPr lang="en-US" sz="28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entury Gothic" panose="020B0502020202020204" pitchFamily="34" charset="0"/>
              </a:rPr>
              <a:t>Praise</a:t>
            </a:r>
          </a:p>
        </p:txBody>
      </p:sp>
    </p:spTree>
    <p:extLst>
      <p:ext uri="{BB962C8B-B14F-4D97-AF65-F5344CB8AC3E}">
        <p14:creationId xmlns:p14="http://schemas.microsoft.com/office/powerpoint/2010/main" val="187848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42702A4-7E09-614B-9EF9-022160E2896A}"/>
              </a:ext>
            </a:extLst>
          </p:cNvPr>
          <p:cNvSpPr/>
          <p:nvPr/>
        </p:nvSpPr>
        <p:spPr>
          <a:xfrm>
            <a:off x="321733" y="287867"/>
            <a:ext cx="5556554" cy="6299200"/>
          </a:xfrm>
          <a:prstGeom prst="rect">
            <a:avLst/>
          </a:prstGeom>
          <a:solidFill>
            <a:srgbClr val="FFFFFF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A5BF9D-8955-724D-9B9D-8D702D555FC3}"/>
              </a:ext>
            </a:extLst>
          </p:cNvPr>
          <p:cNvSpPr txBox="1"/>
          <p:nvPr/>
        </p:nvSpPr>
        <p:spPr>
          <a:xfrm>
            <a:off x="319316" y="367697"/>
            <a:ext cx="5558971" cy="738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entury Gothic" panose="020B0502020202020204" pitchFamily="34" charset="0"/>
              </a:rPr>
              <a:t>Gratitude</a:t>
            </a:r>
            <a:endParaRPr lang="en-US" sz="1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Our </a:t>
            </a:r>
            <a:r>
              <a:rPr lang="en-US" sz="2400" b="1" dirty="0">
                <a:latin typeface="Century Gothic" panose="020B0502020202020204" pitchFamily="34" charset="0"/>
              </a:rPr>
              <a:t>vocation</a:t>
            </a:r>
            <a:r>
              <a:rPr lang="en-US" sz="2400" dirty="0">
                <a:latin typeface="Century Gothic" panose="020B0502020202020204" pitchFamily="34" charset="0"/>
              </a:rPr>
              <a:t> comes from Jesus’ love for us, which we perhaps </a:t>
            </a:r>
            <a:r>
              <a:rPr lang="en-GB" sz="2400" dirty="0">
                <a:latin typeface="Century Gothic" panose="020B0502020202020204" pitchFamily="34" charset="0"/>
              </a:rPr>
              <a:t>realise</a:t>
            </a:r>
            <a:r>
              <a:rPr lang="en-US" sz="2400" dirty="0">
                <a:latin typeface="Century Gothic" panose="020B0502020202020204" pitchFamily="34" charset="0"/>
              </a:rPr>
              <a:t> in stormy times.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We show </a:t>
            </a:r>
            <a:r>
              <a:rPr lang="en-US" sz="2400" b="1" dirty="0">
                <a:latin typeface="Century Gothic" panose="020B0502020202020204" pitchFamily="34" charset="0"/>
              </a:rPr>
              <a:t>gratitude</a:t>
            </a:r>
            <a:r>
              <a:rPr lang="en-US" sz="2400" dirty="0">
                <a:latin typeface="Century Gothic" panose="020B0502020202020204" pitchFamily="34" charset="0"/>
              </a:rPr>
              <a:t> – we thank Jesus for his call to us.</a:t>
            </a:r>
          </a:p>
          <a:p>
            <a:endParaRPr lang="en-US" sz="1200" dirty="0">
              <a:latin typeface="Century Gothic" panose="020B0502020202020204" pitchFamily="34" charset="0"/>
            </a:endParaRPr>
          </a:p>
          <a:p>
            <a:r>
              <a:rPr lang="en-US" sz="2800" b="1" dirty="0">
                <a:latin typeface="Century Gothic" panose="020B0502020202020204" pitchFamily="34" charset="0"/>
              </a:rPr>
              <a:t>Encouragement</a:t>
            </a:r>
            <a:endParaRPr lang="en-US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The disciples see Jesus on the water. The think he’s a ghost and are filled with fear.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Jesus gives </a:t>
            </a:r>
            <a:r>
              <a:rPr lang="en-US" sz="2400" b="1" dirty="0">
                <a:latin typeface="Century Gothic" panose="020B0502020202020204" pitchFamily="34" charset="0"/>
              </a:rPr>
              <a:t>encouragement</a:t>
            </a:r>
            <a:r>
              <a:rPr lang="en-US" sz="2400" dirty="0">
                <a:latin typeface="Century Gothic" panose="020B0502020202020204" pitchFamily="34" charset="0"/>
              </a:rPr>
              <a:t> that we can use on our vocational journey in life: </a:t>
            </a:r>
            <a:r>
              <a:rPr lang="en-US" sz="2400" b="1" dirty="0">
                <a:latin typeface="Century Gothic" panose="020B0502020202020204" pitchFamily="34" charset="0"/>
              </a:rPr>
              <a:t>“Take heart, it is I; have no fear.”</a:t>
            </a:r>
          </a:p>
          <a:p>
            <a:endParaRPr lang="en-US" sz="28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941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42702A4-7E09-614B-9EF9-022160E2896A}"/>
              </a:ext>
            </a:extLst>
          </p:cNvPr>
          <p:cNvSpPr/>
          <p:nvPr/>
        </p:nvSpPr>
        <p:spPr>
          <a:xfrm>
            <a:off x="321733" y="287867"/>
            <a:ext cx="5556554" cy="6299200"/>
          </a:xfrm>
          <a:prstGeom prst="rect">
            <a:avLst/>
          </a:prstGeom>
          <a:solidFill>
            <a:srgbClr val="FFFFFF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A5BF9D-8955-724D-9B9D-8D702D555FC3}"/>
              </a:ext>
            </a:extLst>
          </p:cNvPr>
          <p:cNvSpPr txBox="1"/>
          <p:nvPr/>
        </p:nvSpPr>
        <p:spPr>
          <a:xfrm>
            <a:off x="319316" y="367697"/>
            <a:ext cx="5558971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entury Gothic" panose="020B0502020202020204" pitchFamily="34" charset="0"/>
              </a:rPr>
              <a:t>Courage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We can find it difficult to say “yes” to Jesus, but he knows the questions, doubts and fears in our heart.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We can have </a:t>
            </a:r>
            <a:r>
              <a:rPr lang="en-US" sz="2400" b="1" dirty="0">
                <a:latin typeface="Century Gothic" panose="020B0502020202020204" pitchFamily="34" charset="0"/>
              </a:rPr>
              <a:t>courage</a:t>
            </a:r>
            <a:r>
              <a:rPr lang="en-US" sz="2400" dirty="0">
                <a:latin typeface="Century Gothic" panose="020B0502020202020204" pitchFamily="34" charset="0"/>
              </a:rPr>
              <a:t>, knowing Jesus is by our side, remembering </a:t>
            </a:r>
            <a:r>
              <a:rPr lang="en-US" sz="2400" b="1" dirty="0">
                <a:latin typeface="Century Gothic" panose="020B0502020202020204" pitchFamily="34" charset="0"/>
              </a:rPr>
              <a:t>“Take heart, it is I; have no fear.”</a:t>
            </a:r>
          </a:p>
          <a:p>
            <a:endParaRPr lang="en-US" sz="1000" b="1" dirty="0">
              <a:latin typeface="Century Gothic" panose="020B0502020202020204" pitchFamily="34" charset="0"/>
            </a:endParaRPr>
          </a:p>
          <a:p>
            <a:r>
              <a:rPr lang="en-US" sz="2800" b="1" dirty="0">
                <a:latin typeface="Century Gothic" panose="020B0502020202020204" pitchFamily="34" charset="0"/>
              </a:rPr>
              <a:t>Fatigue</a:t>
            </a:r>
            <a:endParaRPr lang="en-US" sz="28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All vocations come with </a:t>
            </a:r>
            <a:r>
              <a:rPr lang="en-US" sz="2400" b="1" dirty="0">
                <a:latin typeface="Century Gothic" panose="020B0502020202020204" pitchFamily="34" charset="0"/>
              </a:rPr>
              <a:t>responsibilities</a:t>
            </a:r>
            <a:r>
              <a:rPr lang="en-US" sz="2400" dirty="0">
                <a:latin typeface="Century Gothic" panose="020B0502020202020204" pitchFamily="34" charset="0"/>
              </a:rPr>
              <a:t>, which can be difficult.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When </a:t>
            </a:r>
            <a:r>
              <a:rPr lang="en-US" sz="2400" b="1" dirty="0">
                <a:latin typeface="Century Gothic" panose="020B0502020202020204" pitchFamily="34" charset="0"/>
              </a:rPr>
              <a:t>fatigue</a:t>
            </a:r>
            <a:r>
              <a:rPr lang="en-US" sz="2400" dirty="0">
                <a:latin typeface="Century Gothic" panose="020B0502020202020204" pitchFamily="34" charset="0"/>
              </a:rPr>
              <a:t> or tiredness makes us start to sink, Jesus helps us, like he helped Peter walk on water.</a:t>
            </a:r>
            <a:endParaRPr lang="en-US" sz="28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53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42702A4-7E09-614B-9EF9-022160E2896A}"/>
              </a:ext>
            </a:extLst>
          </p:cNvPr>
          <p:cNvSpPr/>
          <p:nvPr/>
        </p:nvSpPr>
        <p:spPr>
          <a:xfrm>
            <a:off x="321733" y="287867"/>
            <a:ext cx="5556554" cy="6299200"/>
          </a:xfrm>
          <a:prstGeom prst="rect">
            <a:avLst/>
          </a:prstGeom>
          <a:solidFill>
            <a:srgbClr val="FFFFFF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A5BF9D-8955-724D-9B9D-8D702D555FC3}"/>
              </a:ext>
            </a:extLst>
          </p:cNvPr>
          <p:cNvSpPr txBox="1"/>
          <p:nvPr/>
        </p:nvSpPr>
        <p:spPr>
          <a:xfrm>
            <a:off x="319316" y="367697"/>
            <a:ext cx="5558971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entury Gothic" panose="020B0502020202020204" pitchFamily="34" charset="0"/>
              </a:rPr>
              <a:t>Praise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When Jesus boards the boat, the winds die down.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Jesus is stretching his hand our to us always - take it!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Even in stormy times we must </a:t>
            </a:r>
            <a:r>
              <a:rPr lang="en-US" sz="2400" b="1" dirty="0">
                <a:latin typeface="Century Gothic" panose="020B0502020202020204" pitchFamily="34" charset="0"/>
              </a:rPr>
              <a:t>praise</a:t>
            </a:r>
            <a:r>
              <a:rPr lang="en-US" sz="2400" dirty="0">
                <a:latin typeface="Century Gothic" panose="020B0502020202020204" pitchFamily="34" charset="0"/>
              </a:rPr>
              <a:t> God for the wonderful things he does for us.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400" dirty="0">
              <a:latin typeface="Century Gothic" panose="020B0502020202020204" pitchFamily="34" charset="0"/>
            </a:endParaRPr>
          </a:p>
          <a:p>
            <a:r>
              <a:rPr lang="en-US" sz="2400" dirty="0">
                <a:latin typeface="Century Gothic" panose="020B0502020202020204" pitchFamily="34" charset="0"/>
              </a:rPr>
              <a:t>In your prayers, ask that that you</a:t>
            </a:r>
          </a:p>
          <a:p>
            <a:r>
              <a:rPr lang="en-US" sz="2400" dirty="0">
                <a:latin typeface="Century Gothic" panose="020B0502020202020204" pitchFamily="34" charset="0"/>
              </a:rPr>
              <a:t>will </a:t>
            </a:r>
            <a:r>
              <a:rPr lang="en-US" sz="2400" b="1" dirty="0">
                <a:latin typeface="Century Gothic" panose="020B0502020202020204" pitchFamily="34" charset="0"/>
              </a:rPr>
              <a:t>encourage</a:t>
            </a:r>
            <a:r>
              <a:rPr lang="en-US" sz="2400" dirty="0">
                <a:latin typeface="Century Gothic" panose="020B0502020202020204" pitchFamily="34" charset="0"/>
              </a:rPr>
              <a:t> others in their vocation and that all of us will </a:t>
            </a:r>
            <a:r>
              <a:rPr lang="en-US" sz="2400" b="1" dirty="0">
                <a:latin typeface="Century Gothic" panose="020B0502020202020204" pitchFamily="34" charset="0"/>
              </a:rPr>
              <a:t>gratefully</a:t>
            </a:r>
            <a:r>
              <a:rPr lang="en-US" sz="2400" dirty="0">
                <a:latin typeface="Century Gothic" panose="020B0502020202020204" pitchFamily="34" charset="0"/>
              </a:rPr>
              <a:t> discover God’s call - to find the </a:t>
            </a:r>
            <a:r>
              <a:rPr lang="en-US" sz="2400" b="1" dirty="0">
                <a:latin typeface="Century Gothic" panose="020B0502020202020204" pitchFamily="34" charset="0"/>
              </a:rPr>
              <a:t>courage</a:t>
            </a:r>
            <a:r>
              <a:rPr lang="en-US" sz="2400" dirty="0">
                <a:latin typeface="Century Gothic" panose="020B0502020202020204" pitchFamily="34" charset="0"/>
              </a:rPr>
              <a:t> to say “yes”, to overcome all </a:t>
            </a:r>
            <a:r>
              <a:rPr lang="en-US" sz="2400" b="1" dirty="0">
                <a:latin typeface="Century Gothic" panose="020B0502020202020204" pitchFamily="34" charset="0"/>
              </a:rPr>
              <a:t>fatigue</a:t>
            </a:r>
            <a:r>
              <a:rPr lang="en-US" sz="2400" dirty="0">
                <a:latin typeface="Century Gothic" panose="020B0502020202020204" pitchFamily="34" charset="0"/>
              </a:rPr>
              <a:t> and to make our lives a song of </a:t>
            </a:r>
            <a:r>
              <a:rPr lang="en-US" sz="2400" b="1" dirty="0">
                <a:latin typeface="Century Gothic" panose="020B0502020202020204" pitchFamily="34" charset="0"/>
              </a:rPr>
              <a:t>praise</a:t>
            </a:r>
            <a:r>
              <a:rPr lang="en-US" sz="2400" dirty="0">
                <a:latin typeface="Century Gothic" panose="020B0502020202020204" pitchFamily="34" charset="0"/>
              </a:rPr>
              <a:t> to God.</a:t>
            </a:r>
          </a:p>
        </p:txBody>
      </p:sp>
    </p:spTree>
    <p:extLst>
      <p:ext uri="{BB962C8B-B14F-4D97-AF65-F5344CB8AC3E}">
        <p14:creationId xmlns:p14="http://schemas.microsoft.com/office/powerpoint/2010/main" val="274117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42702A4-7E09-614B-9EF9-022160E2896A}"/>
              </a:ext>
            </a:extLst>
          </p:cNvPr>
          <p:cNvSpPr/>
          <p:nvPr/>
        </p:nvSpPr>
        <p:spPr>
          <a:xfrm>
            <a:off x="321733" y="287867"/>
            <a:ext cx="5556554" cy="6299200"/>
          </a:xfrm>
          <a:prstGeom prst="rect">
            <a:avLst/>
          </a:prstGeom>
          <a:solidFill>
            <a:srgbClr val="FFFFFF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A5BF9D-8955-724D-9B9D-8D702D555FC3}"/>
              </a:ext>
            </a:extLst>
          </p:cNvPr>
          <p:cNvSpPr txBox="1"/>
          <p:nvPr/>
        </p:nvSpPr>
        <p:spPr>
          <a:xfrm>
            <a:off x="319316" y="367697"/>
            <a:ext cx="5558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Prayer for Vocations Sunday 2020</a:t>
            </a:r>
            <a:endParaRPr lang="en-US" sz="3600" b="1" dirty="0">
              <a:latin typeface="Century Gothic" panose="020B0502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D11D0C-D620-DA41-B4FF-EC4EF552EB7F}"/>
              </a:ext>
            </a:extLst>
          </p:cNvPr>
          <p:cNvSpPr txBox="1"/>
          <p:nvPr/>
        </p:nvSpPr>
        <p:spPr>
          <a:xfrm>
            <a:off x="319316" y="1868038"/>
            <a:ext cx="55589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Heavenly Father,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we thank you for the witness and 	ministry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of the bishops, priests and deacons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and consecrated men and women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in the Archdiocese of Birmingham.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 </a:t>
            </a:r>
          </a:p>
        </p:txBody>
      </p:sp>
      <p:pic>
        <p:nvPicPr>
          <p:cNvPr id="5" name="New Recording 2.m4a" descr="New Recording 2.m4a">
            <a:hlinkClick r:id="" action="ppaction://media"/>
            <a:extLst>
              <a:ext uri="{FF2B5EF4-FFF2-40B4-BE49-F238E27FC236}">
                <a16:creationId xmlns:a16="http://schemas.microsoft.com/office/drawing/2014/main" id="{3E713154-96F8-8442-98A4-475006A229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8133" y="1037248"/>
            <a:ext cx="812800" cy="8128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5E168D0-3BBE-AF4F-A6F6-C76A057F8983}"/>
              </a:ext>
            </a:extLst>
          </p:cNvPr>
          <p:cNvSpPr/>
          <p:nvPr/>
        </p:nvSpPr>
        <p:spPr>
          <a:xfrm>
            <a:off x="319316" y="1850048"/>
            <a:ext cx="55565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Continue to send labourers into your 	harvest.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Inspire the hearts of your people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to answer your call to the priesthood, the diaconate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and to the religious life.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3B49CE7-909E-A04B-A39B-DC78DF59FED1}"/>
              </a:ext>
            </a:extLst>
          </p:cNvPr>
          <p:cNvSpPr/>
          <p:nvPr/>
        </p:nvSpPr>
        <p:spPr>
          <a:xfrm>
            <a:off x="319316" y="1868038"/>
            <a:ext cx="55584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Bless our families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with a spirit of generosity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and may those you call have the 	courage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to give themselves to your Church in 	faith.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019A68D-3FEB-6C47-8D5C-EE3A73D1DDF9}"/>
              </a:ext>
            </a:extLst>
          </p:cNvPr>
          <p:cNvSpPr/>
          <p:nvPr/>
        </p:nvSpPr>
        <p:spPr>
          <a:xfrm>
            <a:off x="318745" y="1868038"/>
            <a:ext cx="5558400" cy="52168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Send your Holy Spirit upon me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to guide me in my own vocation.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Enlighten my mind to show me what 	you want of me;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fill my heart with the determination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to answer your call in faith, hope 	and love.</a:t>
            </a:r>
          </a:p>
          <a:p>
            <a:endParaRPr lang="en-GB" sz="105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Through Jesus Christ, our Lord.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Amen.</a:t>
            </a:r>
          </a:p>
          <a:p>
            <a:endParaRPr lang="en-GB" sz="1000" dirty="0">
              <a:latin typeface="Century Gothic" panose="020B0502020202020204" pitchFamily="34" charset="0"/>
            </a:endParaRPr>
          </a:p>
          <a:p>
            <a:r>
              <a:rPr lang="en-GB" sz="2400" b="1" dirty="0">
                <a:latin typeface="Century Gothic" panose="020B0502020202020204" pitchFamily="34" charset="0"/>
              </a:rPr>
              <a:t>In the name of the Father, and of the Son, and of the Holy Spirit. Amen.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844D54-E419-9747-BE82-F0840CB96F8D}"/>
              </a:ext>
            </a:extLst>
          </p:cNvPr>
          <p:cNvSpPr txBox="1"/>
          <p:nvPr/>
        </p:nvSpPr>
        <p:spPr>
          <a:xfrm>
            <a:off x="1707850" y="1254524"/>
            <a:ext cx="32028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Century Gothic" panose="020B0502020202020204" pitchFamily="34" charset="0"/>
              </a:rPr>
              <a:t>Click to join in with the prayer</a:t>
            </a:r>
            <a:endParaRPr 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58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5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xit" presetSubtype="0" repeatCount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xit" presetSubtype="0" fill="hold" grpId="0" nodeType="withEffect">
                                  <p:stCondLst>
                                    <p:cond delay="29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1" nodeType="withEffect">
                                  <p:stCondLst>
                                    <p:cond delay="29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xit" presetSubtype="0" fill="hold" grpId="0" nodeType="withEffect">
                                  <p:stCondLst>
                                    <p:cond delay="40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1" nodeType="withEffect">
                                  <p:stCondLst>
                                    <p:cond delay="40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  <p:bldP spid="4" grpId="1"/>
      <p:bldP spid="6" grpId="0"/>
      <p:bldP spid="6" grpId="1"/>
      <p:bldP spid="7" grpId="0"/>
      <p:bldP spid="7" grpId="1"/>
      <p:bldP spid="8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15007</TotalTime>
  <Words>776</Words>
  <Application>Microsoft Office PowerPoint</Application>
  <PresentationFormat>Widescreen</PresentationFormat>
  <Paragraphs>131</Paragraphs>
  <Slides>14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Deacon Owen Gresty</dc:creator>
  <cp:lastModifiedBy>Lauren Jackson</cp:lastModifiedBy>
  <cp:revision>42</cp:revision>
  <dcterms:created xsi:type="dcterms:W3CDTF">2020-04-06T09:03:29Z</dcterms:created>
  <dcterms:modified xsi:type="dcterms:W3CDTF">2020-04-28T18:06:20Z</dcterms:modified>
</cp:coreProperties>
</file>