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8"/>
  </p:notesMasterIdLst>
  <p:sldIdLst>
    <p:sldId id="309" r:id="rId5"/>
    <p:sldId id="310" r:id="rId6"/>
    <p:sldId id="311" r:id="rId7"/>
    <p:sldId id="279" r:id="rId8"/>
    <p:sldId id="287" r:id="rId9"/>
    <p:sldId id="269" r:id="rId10"/>
    <p:sldId id="312" r:id="rId11"/>
    <p:sldId id="292" r:id="rId12"/>
    <p:sldId id="267" r:id="rId13"/>
    <p:sldId id="265" r:id="rId14"/>
    <p:sldId id="288" r:id="rId15"/>
    <p:sldId id="264" r:id="rId16"/>
    <p:sldId id="313" r:id="rId17"/>
    <p:sldId id="321" r:id="rId18"/>
    <p:sldId id="322" r:id="rId19"/>
    <p:sldId id="323" r:id="rId20"/>
    <p:sldId id="333" r:id="rId21"/>
    <p:sldId id="314" r:id="rId22"/>
    <p:sldId id="324" r:id="rId23"/>
    <p:sldId id="325" r:id="rId24"/>
    <p:sldId id="315" r:id="rId25"/>
    <p:sldId id="295" r:id="rId26"/>
    <p:sldId id="302" r:id="rId27"/>
    <p:sldId id="293" r:id="rId28"/>
    <p:sldId id="294" r:id="rId29"/>
    <p:sldId id="296" r:id="rId30"/>
    <p:sldId id="327" r:id="rId31"/>
    <p:sldId id="316" r:id="rId32"/>
    <p:sldId id="317" r:id="rId33"/>
    <p:sldId id="328" r:id="rId34"/>
    <p:sldId id="271" r:id="rId35"/>
    <p:sldId id="273" r:id="rId36"/>
    <p:sldId id="281" r:id="rId3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B394BD-0667-40C1-B5E8-F90AAF7EFC93}" v="36" dt="2025-07-08T12:31:26.3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5882" autoAdjust="0"/>
  </p:normalViewPr>
  <p:slideViewPr>
    <p:cSldViewPr snapToGrid="0">
      <p:cViewPr varScale="1">
        <p:scale>
          <a:sx n="97" d="100"/>
          <a:sy n="97" d="100"/>
        </p:scale>
        <p:origin x="111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5"/>
          </a:xfrm>
          <a:prstGeom prst="rect">
            <a:avLst/>
          </a:prstGeom>
        </p:spPr>
        <p:txBody>
          <a:bodyPr vert="horz" lIns="93172" tIns="46587" rIns="93172" bIns="46587" rtlCol="0"/>
          <a:lstStyle>
            <a:lvl1pPr algn="l">
              <a:defRPr sz="1200"/>
            </a:lvl1pPr>
          </a:lstStyle>
          <a:p>
            <a:endParaRPr lang="en-GB"/>
          </a:p>
        </p:txBody>
      </p:sp>
      <p:sp>
        <p:nvSpPr>
          <p:cNvPr id="3" name="Date Placeholder 2"/>
          <p:cNvSpPr>
            <a:spLocks noGrp="1"/>
          </p:cNvSpPr>
          <p:nvPr>
            <p:ph type="dt" idx="1"/>
          </p:nvPr>
        </p:nvSpPr>
        <p:spPr>
          <a:xfrm>
            <a:off x="3850443" y="0"/>
            <a:ext cx="2945659" cy="498055"/>
          </a:xfrm>
          <a:prstGeom prst="rect">
            <a:avLst/>
          </a:prstGeom>
        </p:spPr>
        <p:txBody>
          <a:bodyPr vert="horz" lIns="93172" tIns="46587" rIns="93172" bIns="46587" rtlCol="0"/>
          <a:lstStyle>
            <a:lvl1pPr algn="r">
              <a:defRPr sz="1200"/>
            </a:lvl1pPr>
          </a:lstStyle>
          <a:p>
            <a:fld id="{C0EB9A51-4A5E-4287-8F40-9FD97C0D3A4A}" type="datetimeFigureOut">
              <a:rPr lang="en-GB" smtClean="0"/>
              <a:t>16/09/2025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3172" tIns="46587" rIns="93172" bIns="46587"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3172" tIns="46587" rIns="93172" bIns="4658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5"/>
            <a:ext cx="2945659" cy="498054"/>
          </a:xfrm>
          <a:prstGeom prst="rect">
            <a:avLst/>
          </a:prstGeom>
        </p:spPr>
        <p:txBody>
          <a:bodyPr vert="horz" lIns="93172" tIns="46587" rIns="93172" bIns="46587"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5"/>
            <a:ext cx="2945659" cy="498054"/>
          </a:xfrm>
          <a:prstGeom prst="rect">
            <a:avLst/>
          </a:prstGeom>
        </p:spPr>
        <p:txBody>
          <a:bodyPr vert="horz" lIns="93172" tIns="46587" rIns="93172" bIns="46587" rtlCol="0" anchor="b"/>
          <a:lstStyle>
            <a:lvl1pPr algn="r">
              <a:defRPr sz="1200"/>
            </a:lvl1pPr>
          </a:lstStyle>
          <a:p>
            <a:fld id="{BDC44973-E770-4B25-893F-C244870FC398}" type="slidenum">
              <a:rPr lang="en-GB" smtClean="0"/>
              <a:t>‹#›</a:t>
            </a:fld>
            <a:endParaRPr lang="en-GB"/>
          </a:p>
        </p:txBody>
      </p:sp>
    </p:spTree>
    <p:extLst>
      <p:ext uri="{BB962C8B-B14F-4D97-AF65-F5344CB8AC3E}">
        <p14:creationId xmlns:p14="http://schemas.microsoft.com/office/powerpoint/2010/main" val="300007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Press ctrl + the link to go to the prayer within the PP</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a:t>
            </a:fld>
            <a:endParaRPr lang="en-GB">
              <a:solidFill>
                <a:prstClr val="black"/>
              </a:solidFill>
              <a:latin typeface="Calibri" panose="020F0502020204030204"/>
            </a:endParaRPr>
          </a:p>
        </p:txBody>
      </p:sp>
    </p:spTree>
    <p:extLst>
      <p:ext uri="{BB962C8B-B14F-4D97-AF65-F5344CB8AC3E}">
        <p14:creationId xmlns:p14="http://schemas.microsoft.com/office/powerpoint/2010/main" val="4164280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sign of the cross is both an action and a statement of faith. A physical reminder of our redemption in the cross and an expression of faith in the Trinity.</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prayer is most often used to enter in to prayer and to demarcate the end of prayer. In both the words and actions we acknowledge God in three persons of the Trinity. Foundation teachers may need to mirror the actions in order to help the children make it correctly.</a:t>
            </a:r>
          </a:p>
          <a:p>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a:t>
            </a:fld>
            <a:endParaRPr lang="en-GB">
              <a:solidFill>
                <a:prstClr val="black"/>
              </a:solidFill>
              <a:latin typeface="Calibri" panose="020F0502020204030204"/>
            </a:endParaRPr>
          </a:p>
        </p:txBody>
      </p:sp>
    </p:spTree>
    <p:extLst>
      <p:ext uri="{BB962C8B-B14F-4D97-AF65-F5344CB8AC3E}">
        <p14:creationId xmlns:p14="http://schemas.microsoft.com/office/powerpoint/2010/main" val="1620663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Lord’s Prayer ‘is truly the summary of the whole of the Gospel’. (CCC 2761.)</a:t>
            </a:r>
          </a:p>
          <a:p>
            <a:endParaRPr lang="en-US" dirty="0"/>
          </a:p>
          <a:p>
            <a:r>
              <a:rPr lang="en-GB" sz="1200" kern="1200" dirty="0">
                <a:solidFill>
                  <a:schemeClr val="tx1"/>
                </a:solidFill>
                <a:effectLst/>
                <a:latin typeface="+mn-lt"/>
                <a:ea typeface="+mn-ea"/>
                <a:cs typeface="+mn-cs"/>
              </a:rPr>
              <a:t>This prayer is also known as the Lord’s prayer as the words were used by Jesus when his disciples asked how they should pray. In this prayer we ask for God’s kingdom to come, not to be put to the test in case we fail and we also ask for forgiveness. This prayer should form part of prayer on a regular and frequent basis. Sung versions can also be used.</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5</a:t>
            </a:fld>
            <a:endParaRPr lang="en-GB">
              <a:solidFill>
                <a:prstClr val="black"/>
              </a:solidFill>
              <a:latin typeface="Calibri" panose="020F0502020204030204"/>
            </a:endParaRPr>
          </a:p>
        </p:txBody>
      </p:sp>
    </p:spTree>
    <p:extLst>
      <p:ext uri="{BB962C8B-B14F-4D97-AF65-F5344CB8AC3E}">
        <p14:creationId xmlns:p14="http://schemas.microsoft.com/office/powerpoint/2010/main" val="1253229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prayer is based on the words of the angel Gabriel at the Annunciation and Elizabeth, Mary’s cousin at the Visitation. Gabriel greets Mary and shares God’s plan for her. Elizabeth is the first to acknowledge Mary’s role in God’s plan. In this prayer we ask Mary to pray for us/intercede for us both in the present moment and at the moment of our death. This is a prayer that should be used very regularly. Note that it forms the basis of other Marian prayers : The Rosary and the Angelus.</a:t>
            </a:r>
          </a:p>
          <a:p>
            <a:r>
              <a:rPr lang="en-GB" sz="1200" kern="1200" dirty="0">
                <a:solidFill>
                  <a:schemeClr val="tx1"/>
                </a:solidFill>
                <a:effectLst/>
                <a:latin typeface="+mn-lt"/>
                <a:ea typeface="+mn-ea"/>
                <a:cs typeface="+mn-cs"/>
              </a:rPr>
              <a:t>Some of the phrases in this Marian prayer are associated with the Solemnity of the Immaculate Conception. These are ‘full of grace’, ‘the Lord is with you’, ‘Blessed are you among women.’</a:t>
            </a:r>
          </a:p>
          <a:p>
            <a:r>
              <a:rPr lang="en-GB" sz="1200" kern="1200" dirty="0">
                <a:solidFill>
                  <a:schemeClr val="tx1"/>
                </a:solidFill>
                <a:effectLst/>
                <a:latin typeface="+mn-lt"/>
                <a:ea typeface="+mn-ea"/>
                <a:cs typeface="+mn-cs"/>
              </a:rPr>
              <a:t>The phrase ‘Holy Mary Mother of God’ emphasises our belief in Mary’s place in the Church.</a:t>
            </a:r>
          </a:p>
          <a:p>
            <a:r>
              <a:rPr lang="en-GB" sz="1200" kern="1200" dirty="0">
                <a:solidFill>
                  <a:schemeClr val="tx1"/>
                </a:solidFill>
                <a:effectLst/>
                <a:latin typeface="+mn-lt"/>
                <a:ea typeface="+mn-ea"/>
                <a:cs typeface="+mn-cs"/>
              </a:rPr>
              <a:t>Sung versions can also be used.</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6</a:t>
            </a:fld>
            <a:endParaRPr lang="en-GB">
              <a:solidFill>
                <a:prstClr val="black"/>
              </a:solidFill>
              <a:latin typeface="Calibri" panose="020F0502020204030204"/>
            </a:endParaRPr>
          </a:p>
        </p:txBody>
      </p:sp>
    </p:spTree>
    <p:extLst>
      <p:ext uri="{BB962C8B-B14F-4D97-AF65-F5344CB8AC3E}">
        <p14:creationId xmlns:p14="http://schemas.microsoft.com/office/powerpoint/2010/main" val="2899006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Church prays at particular times of the day (known as the Liturgy of the Hours) including the start and end of the day. This habit of prayer is reflected in the school day.</a:t>
            </a:r>
          </a:p>
          <a:p>
            <a:r>
              <a:rPr lang="en-GB" sz="1200" kern="1200" dirty="0">
                <a:solidFill>
                  <a:schemeClr val="tx1"/>
                </a:solidFill>
                <a:effectLst/>
                <a:latin typeface="+mn-lt"/>
                <a:ea typeface="+mn-ea"/>
                <a:cs typeface="+mn-cs"/>
              </a:rPr>
              <a:t>At the start of the day we give thanks to God for the gift of life and a new day to share with others and we offer all we do to him. At the end of the day we reflect on how the day has been: the ways in which we have followed God as well as the times we have failed.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8</a:t>
            </a:fld>
            <a:endParaRPr lang="en-GB"/>
          </a:p>
        </p:txBody>
      </p:sp>
    </p:spTree>
    <p:extLst>
      <p:ext uri="{BB962C8B-B14F-4D97-AF65-F5344CB8AC3E}">
        <p14:creationId xmlns:p14="http://schemas.microsoft.com/office/powerpoint/2010/main" val="8665921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These prayers are said before and after every meal. In them we give praise and thanks to God for providing us with what we need to sustain us. We also give thanks to him for those people who have prepared the meal. These prayers can be said either in the classroom or in the dining room.</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9</a:t>
            </a:fld>
            <a:endParaRPr lang="en-GB"/>
          </a:p>
        </p:txBody>
      </p:sp>
    </p:spTree>
    <p:extLst>
      <p:ext uri="{BB962C8B-B14F-4D97-AF65-F5344CB8AC3E}">
        <p14:creationId xmlns:p14="http://schemas.microsoft.com/office/powerpoint/2010/main" val="527271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These prayers are said before and after every meal. In them we give praise and thanks to God for providing us with what we need to sustain us. We also give thanks to him for those people who have prepared the meal. These prayers can be said either in the classroom or in the dining room.</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10</a:t>
            </a:fld>
            <a:endParaRPr lang="en-GB"/>
          </a:p>
        </p:txBody>
      </p:sp>
    </p:spTree>
    <p:extLst>
      <p:ext uri="{BB962C8B-B14F-4D97-AF65-F5344CB8AC3E}">
        <p14:creationId xmlns:p14="http://schemas.microsoft.com/office/powerpoint/2010/main" val="490990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Church prays at particular times of the day (known as the Liturgy of the Hours) including the start and end of the day. This habit of prayer is reflected in the school day.</a:t>
            </a:r>
          </a:p>
          <a:p>
            <a:r>
              <a:rPr lang="en-GB" sz="1200" kern="1200" dirty="0">
                <a:solidFill>
                  <a:schemeClr val="tx1"/>
                </a:solidFill>
                <a:effectLst/>
                <a:latin typeface="+mn-lt"/>
                <a:ea typeface="+mn-ea"/>
                <a:cs typeface="+mn-cs"/>
              </a:rPr>
              <a:t>At the start of the day we give thanks to God for the gift of life and a new day to share with others and we offer all we do to him. At the end of the day we reflect on how the day has been: the ways in which we have followed God as well as the times we have failed.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11</a:t>
            </a:fld>
            <a:endParaRPr lang="en-GB"/>
          </a:p>
        </p:txBody>
      </p:sp>
    </p:spTree>
    <p:extLst>
      <p:ext uri="{BB962C8B-B14F-4D97-AF65-F5344CB8AC3E}">
        <p14:creationId xmlns:p14="http://schemas.microsoft.com/office/powerpoint/2010/main" val="4069895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Like the Sign of the Cross this prayer acknowledges the Blessed Trinity. It is a prayer of praise acknowledging God’s timeless presence from before the beginning of time and into all eternity. It is also a form of doxology (a short, formulaic prayer giving praise to God) like that used by the priest at the end of the Eucharistic Prayer. </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12</a:t>
            </a:fld>
            <a:endParaRPr lang="en-GB"/>
          </a:p>
        </p:txBody>
      </p:sp>
    </p:spTree>
    <p:extLst>
      <p:ext uri="{BB962C8B-B14F-4D97-AF65-F5344CB8AC3E}">
        <p14:creationId xmlns:p14="http://schemas.microsoft.com/office/powerpoint/2010/main" val="31161891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Church prays at particular times of the day (known as the Liturgy of the Hours) including the start and end of the day. This habit of prayer is reflected in the school day.</a:t>
            </a:r>
          </a:p>
          <a:p>
            <a:r>
              <a:rPr lang="en-GB" sz="1200" kern="1200" dirty="0">
                <a:solidFill>
                  <a:schemeClr val="tx1"/>
                </a:solidFill>
                <a:effectLst/>
                <a:latin typeface="+mn-lt"/>
                <a:ea typeface="+mn-ea"/>
                <a:cs typeface="+mn-cs"/>
              </a:rPr>
              <a:t>At the start of the day we give thanks to God for the gift of life and a new day to share with others and we offer all we do to him. At the end of the day we reflect on how the day has been: the ways in which we have followed God as well as the times we have failed.</a:t>
            </a:r>
            <a:endParaRPr lang="en-GB" dirty="0"/>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14</a:t>
            </a:fld>
            <a:endParaRPr lang="en-GB"/>
          </a:p>
        </p:txBody>
      </p:sp>
    </p:spTree>
    <p:extLst>
      <p:ext uri="{BB962C8B-B14F-4D97-AF65-F5344CB8AC3E}">
        <p14:creationId xmlns:p14="http://schemas.microsoft.com/office/powerpoint/2010/main" val="28806708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These prayers are said before and after every meal. In them we give praise and thanks to God for providing us with what we need to sustain us. We also give thanks to him for those people who have prepared the meal. These prayers can be said either in the classroom or in the dining room.</a:t>
            </a:r>
            <a:endParaRPr lang="en-GB" dirty="0"/>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15</a:t>
            </a:fld>
            <a:endParaRPr lang="en-GB"/>
          </a:p>
        </p:txBody>
      </p:sp>
    </p:spTree>
    <p:extLst>
      <p:ext uri="{BB962C8B-B14F-4D97-AF65-F5344CB8AC3E}">
        <p14:creationId xmlns:p14="http://schemas.microsoft.com/office/powerpoint/2010/main" val="344467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These prayers are said before and after every meal. In them we give praise and thanks to God for providing us with what we need to sustain us. We also give thanks to him for those people who have prepared the meal. These prayers can be said either in the classroom or in the dining room.</a:t>
            </a:r>
            <a:endParaRPr lang="en-GB" dirty="0"/>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16</a:t>
            </a:fld>
            <a:endParaRPr lang="en-GB"/>
          </a:p>
        </p:txBody>
      </p:sp>
    </p:spTree>
    <p:extLst>
      <p:ext uri="{BB962C8B-B14F-4D97-AF65-F5344CB8AC3E}">
        <p14:creationId xmlns:p14="http://schemas.microsoft.com/office/powerpoint/2010/main" val="40337481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Church prays at particular times of the day (known as the Liturgy of the Hours) including the start and end of the day. This habit of prayer is reflected in the school day.</a:t>
            </a:r>
          </a:p>
          <a:p>
            <a:r>
              <a:rPr lang="en-GB" sz="1200" kern="1200" dirty="0">
                <a:solidFill>
                  <a:schemeClr val="tx1"/>
                </a:solidFill>
                <a:effectLst/>
                <a:latin typeface="+mn-lt"/>
                <a:ea typeface="+mn-ea"/>
                <a:cs typeface="+mn-cs"/>
              </a:rPr>
              <a:t>At the start of the day we give thanks to God for the gift of life and a new day to share with others and we offer all we do to him. At the end of the day we reflect on how the day has been: the ways in which we have followed God as well as the times we have failed.</a:t>
            </a:r>
            <a:endParaRPr lang="en-GB" dirty="0"/>
          </a:p>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17</a:t>
            </a:fld>
            <a:endParaRPr lang="en-GB"/>
          </a:p>
        </p:txBody>
      </p:sp>
    </p:spTree>
    <p:extLst>
      <p:ext uri="{BB962C8B-B14F-4D97-AF65-F5344CB8AC3E}">
        <p14:creationId xmlns:p14="http://schemas.microsoft.com/office/powerpoint/2010/main" val="3862753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baptismal documents of the 8th century but related to texts of an earlier origin.</a:t>
            </a:r>
          </a:p>
          <a:p>
            <a:endParaRPr lang="en-US" dirty="0"/>
          </a:p>
          <a:p>
            <a:r>
              <a:rPr lang="en-GB" sz="1200" kern="1200" dirty="0">
                <a:solidFill>
                  <a:schemeClr val="tx1"/>
                </a:solidFill>
                <a:effectLst/>
                <a:latin typeface="+mn-lt"/>
                <a:ea typeface="+mn-ea"/>
                <a:cs typeface="+mn-cs"/>
              </a:rPr>
              <a:t>The Creed is a prayer in which we profess our faith. The Apostles Creed is shorter than the Nicene Creed.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Apostles’ Creed may be used at Mass during Lent and Easter time.</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18</a:t>
            </a:fld>
            <a:endParaRPr lang="en-GB">
              <a:solidFill>
                <a:prstClr val="black"/>
              </a:solidFill>
              <a:latin typeface="Calibri" panose="020F0502020204030204"/>
            </a:endParaRPr>
          </a:p>
        </p:txBody>
      </p:sp>
    </p:spTree>
    <p:extLst>
      <p:ext uri="{BB962C8B-B14F-4D97-AF65-F5344CB8AC3E}">
        <p14:creationId xmlns:p14="http://schemas.microsoft.com/office/powerpoint/2010/main" val="1137143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54A1E-DC23-BF94-D668-B29F817FC3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723083-C99B-8850-6094-6239544AF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909F7D-8B9C-8238-1900-DEF6805FE52E}"/>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7DC4983B-7B9F-7801-294D-16485F0260E7}"/>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19</a:t>
            </a:fld>
            <a:endParaRPr lang="en-GB">
              <a:solidFill>
                <a:prstClr val="black"/>
              </a:solidFill>
              <a:latin typeface="Calibri" panose="020F0502020204030204"/>
            </a:endParaRPr>
          </a:p>
        </p:txBody>
      </p:sp>
    </p:spTree>
    <p:extLst>
      <p:ext uri="{BB962C8B-B14F-4D97-AF65-F5344CB8AC3E}">
        <p14:creationId xmlns:p14="http://schemas.microsoft.com/office/powerpoint/2010/main" val="1871897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F895C-CD60-39D4-DCA6-63CDD6FCE2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9CC59D-FA26-B360-C353-7AF0711869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3A817C-EE3F-EFA1-24F5-0A19EF115C5D}"/>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2BFE3106-31B2-BC50-274E-AE0E91AF6D95}"/>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20</a:t>
            </a:fld>
            <a:endParaRPr lang="en-GB">
              <a:solidFill>
                <a:prstClr val="black"/>
              </a:solidFill>
              <a:latin typeface="Calibri" panose="020F0502020204030204"/>
            </a:endParaRPr>
          </a:p>
        </p:txBody>
      </p:sp>
    </p:spTree>
    <p:extLst>
      <p:ext uri="{BB962C8B-B14F-4D97-AF65-F5344CB8AC3E}">
        <p14:creationId xmlns:p14="http://schemas.microsoft.com/office/powerpoint/2010/main" val="28809211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sorry prayer can be used at any time. In it we ask God for his forgiveness. This prayer can also be used as an act of contrition during the Sacrament of Reconciliation (usually made for the first time in Y3). </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21</a:t>
            </a:fld>
            <a:endParaRPr lang="en-GB">
              <a:solidFill>
                <a:prstClr val="black"/>
              </a:solidFill>
              <a:latin typeface="Calibri" panose="020F0502020204030204"/>
            </a:endParaRPr>
          </a:p>
        </p:txBody>
      </p:sp>
    </p:spTree>
    <p:extLst>
      <p:ext uri="{BB962C8B-B14F-4D97-AF65-F5344CB8AC3E}">
        <p14:creationId xmlns:p14="http://schemas.microsoft.com/office/powerpoint/2010/main" val="34278329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prayer is based on one by Reginald of Canterbury in the early 12th century. </a:t>
            </a:r>
          </a:p>
          <a:p>
            <a:r>
              <a:rPr lang="en-GB" sz="1200" kern="1200" dirty="0">
                <a:solidFill>
                  <a:schemeClr val="tx1"/>
                </a:solidFill>
                <a:effectLst/>
                <a:latin typeface="+mn-lt"/>
                <a:ea typeface="+mn-ea"/>
                <a:cs typeface="+mn-cs"/>
              </a:rPr>
              <a:t>It is part of our belief that part of the role of angels is to watch over us. The feast of the Guardian Angels is on October 2</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22</a:t>
            </a:fld>
            <a:endParaRPr lang="en-GB">
              <a:solidFill>
                <a:prstClr val="black"/>
              </a:solidFill>
              <a:latin typeface="Calibri" panose="020F0502020204030204"/>
            </a:endParaRPr>
          </a:p>
        </p:txBody>
      </p:sp>
    </p:spTree>
    <p:extLst>
      <p:ext uri="{BB962C8B-B14F-4D97-AF65-F5344CB8AC3E}">
        <p14:creationId xmlns:p14="http://schemas.microsoft.com/office/powerpoint/2010/main" val="13057661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prayer helps to remind us that our relationship with God develops over time. In it we are asking that bit by bit we will come to deepen our need, love and understanding of God and thus our faith in him is strengthened.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23</a:t>
            </a:fld>
            <a:endParaRPr lang="en-GB"/>
          </a:p>
        </p:txBody>
      </p:sp>
    </p:spTree>
    <p:extLst>
      <p:ext uri="{BB962C8B-B14F-4D97-AF65-F5344CB8AC3E}">
        <p14:creationId xmlns:p14="http://schemas.microsoft.com/office/powerpoint/2010/main" val="10080379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prayer is an expression of the virtues of Faith, Hope and Love which are gifts received through the Holy Spirit at the Sacrament of Baptism. In this prayer our belief, hope and love for Jesus is expressed.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24</a:t>
            </a:fld>
            <a:endParaRPr lang="en-GB"/>
          </a:p>
        </p:txBody>
      </p:sp>
    </p:spTree>
    <p:extLst>
      <p:ext uri="{BB962C8B-B14F-4D97-AF65-F5344CB8AC3E}">
        <p14:creationId xmlns:p14="http://schemas.microsoft.com/office/powerpoint/2010/main" val="31772951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These prayers are an expression of the virtues of Faith, Hope and Love which are gifts received through the Holy Spirit at the Sacrament of Baptism. In these prayers our belief, hope and love for God is expressed and is accompanied by a recognition of awe and wonder for God.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25</a:t>
            </a:fld>
            <a:endParaRPr lang="en-GB"/>
          </a:p>
        </p:txBody>
      </p:sp>
    </p:spTree>
    <p:extLst>
      <p:ext uri="{BB962C8B-B14F-4D97-AF65-F5344CB8AC3E}">
        <p14:creationId xmlns:p14="http://schemas.microsoft.com/office/powerpoint/2010/main" val="23637784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These prayers are an expression of the virtues of Faith, Hope and Love which are gifts received through the Holy Spirit at the Sacrament of Baptism. In these prayers our belief, hope and love for God is expressed and is accompanied by a recognition of awe and wonder for God.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26</a:t>
            </a:fld>
            <a:endParaRPr lang="en-GB"/>
          </a:p>
        </p:txBody>
      </p:sp>
    </p:spTree>
    <p:extLst>
      <p:ext uri="{BB962C8B-B14F-4D97-AF65-F5344CB8AC3E}">
        <p14:creationId xmlns:p14="http://schemas.microsoft.com/office/powerpoint/2010/main" val="9565067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These prayers are an expression of the virtues of Faith, Hope and Love which are gifts received through the Holy Spirit at the Sacrament of Baptism. In these prayers our belief, hope and love for God is expressed and is accompanied by a recognition of awe and wonder for God.</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27</a:t>
            </a:fld>
            <a:endParaRPr lang="en-GB"/>
          </a:p>
        </p:txBody>
      </p:sp>
    </p:spTree>
    <p:extLst>
      <p:ext uri="{BB962C8B-B14F-4D97-AF65-F5344CB8AC3E}">
        <p14:creationId xmlns:p14="http://schemas.microsoft.com/office/powerpoint/2010/main" val="21751520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Rosary is a devotional prayer made up of four Mysteries. The word mystery means ‘the telling’ and through praying the Rosary we recall the Joyful, Sorrowful and Glorious events in the life of Jesus and Our Lady. Pope John Paul II added a fourth mystery known as the Luminous Mysteries (Mysteries of Light). The prayer centres upon the recitation of the Hail Mary. Each Mystery is made up of five decades. Each decade includes 10 repetitions of the Hail Mary. Rosary beads are used to help count off each prayer. If praying it aloud it is usual for one person to say the first part of each prayer and the others to respond with the second half.</a:t>
            </a:r>
          </a:p>
          <a:p>
            <a:endParaRPr lang="en-US" dirty="0"/>
          </a:p>
          <a:p>
            <a:endParaRPr lang="en-US" dirty="0"/>
          </a:p>
          <a:p>
            <a:r>
              <a:rPr lang="en-US" dirty="0"/>
              <a:t>The Joyful Mysteries (Recited Monday and Saturday) The Annunciation (Luke 1:26–38) The Visitation (Luke 1:39–45) The Nativity (Luke 2:1–7) The Presentation in the Temple (Luke 2:22–35) The Finding in the Temple (Luke 2:41–52) The Mysteries of Light (Recited Thursday) The Baptism of Jesus (Matthew 3:13–17) The Wedding Feast of Cana (John 2:1–12) The Proclamation of the Kingdom, with the call to Conversion (Mark 1:14–15; 2:3–12) The Transfiguration (Luke 9:28–36) The Institution of the Eucharist (Matthew 26:26–29) The Sorrowful Mysteries (Recited Tuesday and Friday) The Agony in the Garden (Mark 14:32–42) The Scourging at the Pillar (Matthew 27:15–26) The Crowning with Thorns (Matthew 27:27–31) The Carrying of the Cross (John 19:15–17; Luke 23:27–32) The Crucifixion (Luke 23:33–38, 44–46) The Glorious Mysteries (Recited Wednesday and Sunday) The Resurrection (Matthew 28:1–8) The Ascension (Acts 1:6–11) The Descent of the Holy Spirit (Acts 2:1-12) The Assumption (1 Thessalonians 4:13–19) The Coronation of Mary Queen of Heaven and Earth (Revelation 12:1; 14:1–5; Isaiah 6:1–3)</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29</a:t>
            </a:fld>
            <a:endParaRPr lang="en-GB">
              <a:solidFill>
                <a:prstClr val="black"/>
              </a:solidFill>
              <a:latin typeface="Calibri" panose="020F0502020204030204"/>
            </a:endParaRPr>
          </a:p>
        </p:txBody>
      </p:sp>
    </p:spTree>
    <p:extLst>
      <p:ext uri="{BB962C8B-B14F-4D97-AF65-F5344CB8AC3E}">
        <p14:creationId xmlns:p14="http://schemas.microsoft.com/office/powerpoint/2010/main" val="36973387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49A44-7225-131C-78C0-A0C87C746B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08B4D0-A1BA-2E7B-0EC5-B1C257AEC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0506B1-6D2F-E9D6-295A-0A46977FE19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46A30FD-CB08-559F-7B2D-E3466FBB0A16}"/>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30</a:t>
            </a:fld>
            <a:endParaRPr lang="en-GB">
              <a:solidFill>
                <a:prstClr val="black"/>
              </a:solidFill>
              <a:latin typeface="Calibri" panose="020F0502020204030204"/>
            </a:endParaRPr>
          </a:p>
        </p:txBody>
      </p:sp>
    </p:spTree>
    <p:extLst>
      <p:ext uri="{BB962C8B-B14F-4D97-AF65-F5344CB8AC3E}">
        <p14:creationId xmlns:p14="http://schemas.microsoft.com/office/powerpoint/2010/main" val="15426075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Mary’s song of praise was first sung to her cousin Elizabeth (Luke 1:46–55). It is sung daily at Evening Prayer.</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prayer or canticle (a song or chant containing words from Scripture) is a song of joy (Luke 1:46-55). In this song Our Lady is singing in her humble role as God’s servant “My soul proclaims the greatness of the Lord.” She is also singing as the Mother of God and of the Church because the hope expressed in the Old Testament is being fulfilled “even as he promised our fathers, Abraham and his descendants forever.  Another element of this prayer is her declaration that “people forever will call me blessed.” The Evening Prayer of the Church said by priests and religious everyday includes the Magnificat.</a:t>
            </a:r>
          </a:p>
          <a:p>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31</a:t>
            </a:fld>
            <a:endParaRPr lang="en-GB">
              <a:solidFill>
                <a:prstClr val="black"/>
              </a:solidFill>
              <a:latin typeface="Calibri" panose="020F0502020204030204"/>
            </a:endParaRPr>
          </a:p>
        </p:txBody>
      </p:sp>
    </p:spTree>
    <p:extLst>
      <p:ext uri="{BB962C8B-B14F-4D97-AF65-F5344CB8AC3E}">
        <p14:creationId xmlns:p14="http://schemas.microsoft.com/office/powerpoint/2010/main" val="7452064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this prayer we ask the Holy Spirit to transform us as he transformed the disciples at Pentecost.</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33</a:t>
            </a:fld>
            <a:endParaRPr lang="en-GB"/>
          </a:p>
        </p:txBody>
      </p:sp>
    </p:spTree>
    <p:extLst>
      <p:ext uri="{BB962C8B-B14F-4D97-AF65-F5344CB8AC3E}">
        <p14:creationId xmlns:p14="http://schemas.microsoft.com/office/powerpoint/2010/main" val="1970470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72533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ill Sans MT" panose="020B0502020104020203" pitchFamily="34" charset="0"/>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61AC5619-5733-41DA-A379-9922B4631C24}"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14871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AC5619-5733-41DA-A379-9922B4631C24}"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541773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1AC5619-5733-41DA-A379-9922B4631C24}"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20549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1AC5619-5733-41DA-A379-9922B4631C24}" type="datetimeFigureOut">
              <a:rPr lang="en-GB" smtClean="0"/>
              <a:t>16/09/2025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911639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1AC5619-5733-41DA-A379-9922B4631C24}" type="datetimeFigureOut">
              <a:rPr lang="en-GB" smtClean="0"/>
              <a:t>16/09/2025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139824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AC5619-5733-41DA-A379-9922B4631C24}" type="datetimeFigureOut">
              <a:rPr lang="en-GB" smtClean="0"/>
              <a:t>16/09/2025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4156958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255761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964069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23971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822690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AC5619-5733-41DA-A379-9922B4631C24}" type="datetimeFigureOut">
              <a:rPr lang="en-GB" smtClean="0"/>
              <a:t>16/09/2025</a:t>
            </a:fld>
            <a:endParaRPr lang="en-GB"/>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77DA6C-2618-42D4-ADAA-25CBA8005ABB}" type="slidenum">
              <a:rPr lang="en-GB" smtClean="0"/>
              <a:t>‹#›</a:t>
            </a:fld>
            <a:endParaRPr lang="en-GB"/>
          </a:p>
        </p:txBody>
      </p:sp>
    </p:spTree>
    <p:extLst>
      <p:ext uri="{BB962C8B-B14F-4D97-AF65-F5344CB8AC3E}">
        <p14:creationId xmlns:p14="http://schemas.microsoft.com/office/powerpoint/2010/main" val="15035390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6.xml"/><Relationship Id="rId18" Type="http://schemas.openxmlformats.org/officeDocument/2006/relationships/slide" Target="slide23.xml"/><Relationship Id="rId3" Type="http://schemas.openxmlformats.org/officeDocument/2006/relationships/slide" Target="slide4.xml"/><Relationship Id="rId21" Type="http://schemas.openxmlformats.org/officeDocument/2006/relationships/slide" Target="slide27.xml"/><Relationship Id="rId7" Type="http://schemas.openxmlformats.org/officeDocument/2006/relationships/slide" Target="slide9.xml"/><Relationship Id="rId12" Type="http://schemas.openxmlformats.org/officeDocument/2006/relationships/slide" Target="slide15.xml"/><Relationship Id="rId17" Type="http://schemas.openxmlformats.org/officeDocument/2006/relationships/slide" Target="slide22.xml"/><Relationship Id="rId2" Type="http://schemas.openxmlformats.org/officeDocument/2006/relationships/notesSlide" Target="../notesSlides/notesSlide1.xml"/><Relationship Id="rId16" Type="http://schemas.openxmlformats.org/officeDocument/2006/relationships/slide" Target="slide21.xml"/><Relationship Id="rId20" Type="http://schemas.openxmlformats.org/officeDocument/2006/relationships/slide" Target="slide26.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4.xml"/><Relationship Id="rId24" Type="http://schemas.openxmlformats.org/officeDocument/2006/relationships/slide" Target="slide33.xml"/><Relationship Id="rId5" Type="http://schemas.openxmlformats.org/officeDocument/2006/relationships/slide" Target="slide6.xml"/><Relationship Id="rId15" Type="http://schemas.openxmlformats.org/officeDocument/2006/relationships/slide" Target="slide18.xml"/><Relationship Id="rId23" Type="http://schemas.openxmlformats.org/officeDocument/2006/relationships/slide" Target="slide31.xml"/><Relationship Id="rId10" Type="http://schemas.openxmlformats.org/officeDocument/2006/relationships/slide" Target="slide12.xml"/><Relationship Id="rId19" Type="http://schemas.openxmlformats.org/officeDocument/2006/relationships/slide" Target="slide25.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7.xml"/><Relationship Id="rId22" Type="http://schemas.openxmlformats.org/officeDocument/2006/relationships/slide" Target="slide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853B5-195A-99C1-F003-C7E9B69C7000}"/>
              </a:ext>
            </a:extLst>
          </p:cNvPr>
          <p:cNvSpPr>
            <a:spLocks noGrp="1"/>
          </p:cNvSpPr>
          <p:nvPr>
            <p:ph type="ctrTitle"/>
          </p:nvPr>
        </p:nvSpPr>
        <p:spPr>
          <a:xfrm>
            <a:off x="1524000" y="2235200"/>
            <a:ext cx="9144000" cy="2387600"/>
          </a:xfrm>
        </p:spPr>
        <p:txBody>
          <a:bodyPr/>
          <a:lstStyle/>
          <a:p>
            <a:r>
              <a:rPr lang="en-US" dirty="0"/>
              <a:t>Common Prayers to be Known</a:t>
            </a:r>
            <a:endParaRPr lang="en-GB" dirty="0"/>
          </a:p>
        </p:txBody>
      </p:sp>
      <p:pic>
        <p:nvPicPr>
          <p:cNvPr id="4" name="Picture 3">
            <a:extLst>
              <a:ext uri="{FF2B5EF4-FFF2-40B4-BE49-F238E27FC236}">
                <a16:creationId xmlns:a16="http://schemas.microsoft.com/office/drawing/2014/main" id="{280312F3-2664-1D89-510D-615EF9E77E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7003" y="655572"/>
            <a:ext cx="1377994" cy="1377994"/>
          </a:xfrm>
          <a:prstGeom prst="rect">
            <a:avLst/>
          </a:prstGeom>
        </p:spPr>
      </p:pic>
    </p:spTree>
    <p:extLst>
      <p:ext uri="{BB962C8B-B14F-4D97-AF65-F5344CB8AC3E}">
        <p14:creationId xmlns:p14="http://schemas.microsoft.com/office/powerpoint/2010/main" val="1716805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1817D-F12F-67F0-CD55-1BA9AAB1639A}"/>
              </a:ext>
            </a:extLst>
          </p:cNvPr>
          <p:cNvSpPr>
            <a:spLocks noGrp="1"/>
          </p:cNvSpPr>
          <p:nvPr>
            <p:ph type="title"/>
          </p:nvPr>
        </p:nvSpPr>
        <p:spPr>
          <a:xfrm rot="16200000">
            <a:off x="-4953002" y="2928006"/>
            <a:ext cx="10515600" cy="1325563"/>
          </a:xfrm>
        </p:spPr>
        <p:txBody>
          <a:bodyPr>
            <a:normAutofit/>
          </a:bodyPr>
          <a:lstStyle/>
          <a:p>
            <a:pPr algn="ctr"/>
            <a:r>
              <a:rPr lang="en-US" sz="3000" b="1" dirty="0"/>
              <a:t>Prayers to be known by phase</a:t>
            </a:r>
            <a:endParaRPr lang="en-GB" sz="3000" b="1" dirty="0"/>
          </a:p>
        </p:txBody>
      </p:sp>
      <p:graphicFrame>
        <p:nvGraphicFramePr>
          <p:cNvPr id="6" name="Table 5">
            <a:extLst>
              <a:ext uri="{FF2B5EF4-FFF2-40B4-BE49-F238E27FC236}">
                <a16:creationId xmlns:a16="http://schemas.microsoft.com/office/drawing/2014/main" id="{96ED3F7F-CEE2-F220-3234-F8B6832BE088}"/>
              </a:ext>
            </a:extLst>
          </p:cNvPr>
          <p:cNvGraphicFramePr>
            <a:graphicFrameLocks noGrp="1"/>
          </p:cNvGraphicFramePr>
          <p:nvPr>
            <p:extLst>
              <p:ext uri="{D42A27DB-BD31-4B8C-83A1-F6EECF244321}">
                <p14:modId xmlns:p14="http://schemas.microsoft.com/office/powerpoint/2010/main" val="3294195190"/>
              </p:ext>
            </p:extLst>
          </p:nvPr>
        </p:nvGraphicFramePr>
        <p:xfrm>
          <a:off x="566056" y="128226"/>
          <a:ext cx="11527973" cy="6602671"/>
        </p:xfrm>
        <a:graphic>
          <a:graphicData uri="http://schemas.openxmlformats.org/drawingml/2006/table">
            <a:tbl>
              <a:tblPr firstRow="1" bandRow="1">
                <a:tableStyleId>{5C22544A-7EE6-4342-B048-85BDC9FD1C3A}</a:tableStyleId>
              </a:tblPr>
              <a:tblGrid>
                <a:gridCol w="1240973">
                  <a:extLst>
                    <a:ext uri="{9D8B030D-6E8A-4147-A177-3AD203B41FA5}">
                      <a16:colId xmlns:a16="http://schemas.microsoft.com/office/drawing/2014/main" val="2165021031"/>
                    </a:ext>
                  </a:extLst>
                </a:gridCol>
                <a:gridCol w="2057400">
                  <a:extLst>
                    <a:ext uri="{9D8B030D-6E8A-4147-A177-3AD203B41FA5}">
                      <a16:colId xmlns:a16="http://schemas.microsoft.com/office/drawing/2014/main" val="3829486114"/>
                    </a:ext>
                  </a:extLst>
                </a:gridCol>
                <a:gridCol w="2057400">
                  <a:extLst>
                    <a:ext uri="{9D8B030D-6E8A-4147-A177-3AD203B41FA5}">
                      <a16:colId xmlns:a16="http://schemas.microsoft.com/office/drawing/2014/main" val="1677517419"/>
                    </a:ext>
                  </a:extLst>
                </a:gridCol>
                <a:gridCol w="2057400">
                  <a:extLst>
                    <a:ext uri="{9D8B030D-6E8A-4147-A177-3AD203B41FA5}">
                      <a16:colId xmlns:a16="http://schemas.microsoft.com/office/drawing/2014/main" val="145396316"/>
                    </a:ext>
                  </a:extLst>
                </a:gridCol>
                <a:gridCol w="2057400">
                  <a:extLst>
                    <a:ext uri="{9D8B030D-6E8A-4147-A177-3AD203B41FA5}">
                      <a16:colId xmlns:a16="http://schemas.microsoft.com/office/drawing/2014/main" val="4136057417"/>
                    </a:ext>
                  </a:extLst>
                </a:gridCol>
                <a:gridCol w="2057400">
                  <a:extLst>
                    <a:ext uri="{9D8B030D-6E8A-4147-A177-3AD203B41FA5}">
                      <a16:colId xmlns:a16="http://schemas.microsoft.com/office/drawing/2014/main" val="520622831"/>
                    </a:ext>
                  </a:extLst>
                </a:gridCol>
              </a:tblGrid>
              <a:tr h="636554">
                <a:tc>
                  <a:txBody>
                    <a:bodyPr/>
                    <a:lstStyle/>
                    <a:p>
                      <a:pPr algn="ctr"/>
                      <a:r>
                        <a:rPr lang="en-US" dirty="0"/>
                        <a:t>Age Phase</a:t>
                      </a:r>
                      <a:endParaRPr lang="en-GB" dirty="0"/>
                    </a:p>
                  </a:txBody>
                  <a:tcPr/>
                </a:tc>
                <a:tc>
                  <a:txBody>
                    <a:bodyPr/>
                    <a:lstStyle/>
                    <a:p>
                      <a:pPr algn="ctr"/>
                      <a:r>
                        <a:rPr lang="en-US" dirty="0"/>
                        <a:t>4-5 (EYFS)</a:t>
                      </a:r>
                      <a:endParaRPr lang="en-GB" dirty="0"/>
                    </a:p>
                  </a:txBody>
                  <a:tcPr/>
                </a:tc>
                <a:tc>
                  <a:txBody>
                    <a:bodyPr/>
                    <a:lstStyle/>
                    <a:p>
                      <a:pPr algn="ctr"/>
                      <a:r>
                        <a:rPr lang="en-US" dirty="0"/>
                        <a:t>5-7 (KS1)</a:t>
                      </a:r>
                      <a:endParaRPr lang="en-GB" dirty="0"/>
                    </a:p>
                  </a:txBody>
                  <a:tcPr/>
                </a:tc>
                <a:tc>
                  <a:txBody>
                    <a:bodyPr/>
                    <a:lstStyle/>
                    <a:p>
                      <a:pPr algn="ctr"/>
                      <a:r>
                        <a:rPr lang="en-US" dirty="0"/>
                        <a:t>7-9 </a:t>
                      </a:r>
                    </a:p>
                    <a:p>
                      <a:pPr algn="ctr"/>
                      <a:r>
                        <a:rPr lang="en-US" dirty="0"/>
                        <a:t>(Lower KS2)</a:t>
                      </a:r>
                      <a:endParaRPr lang="en-GB" dirty="0"/>
                    </a:p>
                  </a:txBody>
                  <a:tcPr/>
                </a:tc>
                <a:tc>
                  <a:txBody>
                    <a:bodyPr/>
                    <a:lstStyle/>
                    <a:p>
                      <a:pPr algn="ctr"/>
                      <a:r>
                        <a:rPr lang="en-US" dirty="0"/>
                        <a:t>9-11 (Upper KS2)</a:t>
                      </a:r>
                      <a:endParaRPr lang="en-GB" dirty="0"/>
                    </a:p>
                  </a:txBody>
                  <a:tcPr/>
                </a:tc>
                <a:tc>
                  <a:txBody>
                    <a:bodyPr/>
                    <a:lstStyle/>
                    <a:p>
                      <a:pPr algn="ctr"/>
                      <a:endParaRPr lang="en-GB" dirty="0"/>
                    </a:p>
                  </a:txBody>
                  <a:tcPr/>
                </a:tc>
                <a:extLst>
                  <a:ext uri="{0D108BD9-81ED-4DB2-BD59-A6C34878D82A}">
                    <a16:rowId xmlns:a16="http://schemas.microsoft.com/office/drawing/2014/main" val="3176742852"/>
                  </a:ext>
                </a:extLst>
              </a:tr>
              <a:tr h="5962591">
                <a:tc>
                  <a:txBody>
                    <a:bodyPr/>
                    <a:lstStyle/>
                    <a:p>
                      <a:pPr algn="ctr"/>
                      <a:r>
                        <a:rPr lang="en-US" sz="1500" dirty="0"/>
                        <a:t>Prayers</a:t>
                      </a:r>
                      <a:endParaRPr lang="en-GB" sz="1500" dirty="0"/>
                    </a:p>
                  </a:txBody>
                  <a:tcPr/>
                </a:tc>
                <a:tc>
                  <a:txBody>
                    <a:bodyPr/>
                    <a:lstStyle/>
                    <a:p>
                      <a:pPr marL="0" indent="0">
                        <a:buFont typeface="Arial" panose="020B0604020202020204" pitchFamily="34" charset="0"/>
                        <a:buNone/>
                      </a:pPr>
                      <a:r>
                        <a:rPr lang="en-US" sz="1500" dirty="0">
                          <a:hlinkClick r:id="rId3" action="ppaction://hlinksldjump"/>
                        </a:rPr>
                        <a:t>The Sign of the Cross</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4" action="ppaction://hlinksldjump"/>
                        </a:rPr>
                        <a:t>The Lords Prayer</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5" action="ppaction://hlinksldjump"/>
                        </a:rPr>
                        <a:t>Hail Mary</a:t>
                      </a:r>
                      <a:endParaRPr lang="en-US" sz="1500" dirty="0"/>
                    </a:p>
                    <a:p>
                      <a:endParaRPr lang="en-US" sz="1500" dirty="0"/>
                    </a:p>
                    <a:p>
                      <a:endParaRPr lang="en-GB" sz="1500" dirty="0"/>
                    </a:p>
                  </a:txBody>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6" action="ppaction://hlinksldjump"/>
                        </a:rPr>
                        <a:t>Morning Offering -  KS1 </a:t>
                      </a:r>
                      <a:endParaRPr lang="en-US" sz="1500" dirty="0"/>
                    </a:p>
                    <a:p>
                      <a:endParaRPr lang="en-GB" sz="1500" dirty="0"/>
                    </a:p>
                    <a:p>
                      <a:r>
                        <a:rPr lang="en-GB" sz="1500" dirty="0">
                          <a:hlinkClick r:id="rId7" action="ppaction://hlinksldjump"/>
                        </a:rPr>
                        <a:t>Grace before meals – KS1</a:t>
                      </a:r>
                      <a:endParaRPr lang="en-GB" sz="1500" dirty="0"/>
                    </a:p>
                    <a:p>
                      <a:endParaRPr lang="en-GB" sz="1500" dirty="0"/>
                    </a:p>
                    <a:p>
                      <a:r>
                        <a:rPr lang="en-GB" sz="1500" dirty="0">
                          <a:hlinkClick r:id="rId8" action="ppaction://hlinksldjump"/>
                        </a:rPr>
                        <a:t>Grace after meals – KS1</a:t>
                      </a:r>
                      <a:endParaRPr lang="en-GB" sz="1500" dirty="0"/>
                    </a:p>
                    <a:p>
                      <a:endParaRPr lang="en-GB" sz="1500" dirty="0"/>
                    </a:p>
                    <a:p>
                      <a:r>
                        <a:rPr lang="en-GB" sz="1500" dirty="0">
                          <a:hlinkClick r:id="rId9" action="ppaction://hlinksldjump"/>
                        </a:rPr>
                        <a:t>Prayer at the end of the day – KS1 </a:t>
                      </a:r>
                      <a:endParaRPr lang="en-GB" sz="1500" dirty="0"/>
                    </a:p>
                    <a:p>
                      <a:endParaRPr lang="en-GB" sz="1500" dirty="0"/>
                    </a:p>
                    <a:p>
                      <a:r>
                        <a:rPr lang="en-US" sz="1500" dirty="0">
                          <a:hlinkClick r:id="rId10" action="ppaction://hlinksldjump"/>
                        </a:rPr>
                        <a:t>Glory Be</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11" action="ppaction://hlinksldjump"/>
                        </a:rPr>
                        <a:t>Morning Offering – KS2</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2" action="ppaction://hlinksldjump"/>
                        </a:rPr>
                        <a:t>Grace before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3" action="ppaction://hlinksldjump"/>
                        </a:rPr>
                        <a:t>Grace after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4" action="ppaction://hlinksldjump"/>
                        </a:rPr>
                        <a:t>Prayer at the end of the day – KS2</a:t>
                      </a:r>
                      <a:endParaRPr lang="en-US" sz="1500" dirty="0"/>
                    </a:p>
                    <a:p>
                      <a:r>
                        <a:rPr lang="en-US" sz="1500" dirty="0"/>
                        <a:t> </a:t>
                      </a:r>
                    </a:p>
                    <a:p>
                      <a:r>
                        <a:rPr lang="en-US" sz="1500" dirty="0">
                          <a:hlinkClick r:id="rId15" action="ppaction://hlinksldjump"/>
                        </a:rPr>
                        <a:t>The Apostles’ Creed</a:t>
                      </a:r>
                      <a:endParaRPr lang="en-US" sz="1500" dirty="0"/>
                    </a:p>
                    <a:p>
                      <a:endParaRPr lang="en-US" sz="1500" dirty="0"/>
                    </a:p>
                    <a:p>
                      <a:r>
                        <a:rPr lang="en-US" sz="1500" dirty="0">
                          <a:hlinkClick r:id="rId16" action="ppaction://hlinksldjump"/>
                        </a:rPr>
                        <a:t>An Act of Contrition</a:t>
                      </a:r>
                      <a:endParaRPr lang="en-US" sz="1500" dirty="0"/>
                    </a:p>
                    <a:p>
                      <a:endParaRPr lang="en-US" sz="1500" dirty="0"/>
                    </a:p>
                    <a:p>
                      <a:r>
                        <a:rPr lang="en-US" sz="1500" dirty="0">
                          <a:hlinkClick r:id="rId17" action="ppaction://hlinksldjump"/>
                        </a:rPr>
                        <a:t>Angel of God</a:t>
                      </a:r>
                      <a:endParaRPr lang="en-US" sz="1500" dirty="0"/>
                    </a:p>
                    <a:p>
                      <a:endParaRPr lang="en-US" sz="1500" dirty="0"/>
                    </a:p>
                    <a:p>
                      <a:r>
                        <a:rPr lang="en-US" sz="1500" dirty="0">
                          <a:hlinkClick r:id="rId18" action="ppaction://hlinksldjump"/>
                        </a:rPr>
                        <a:t>The Prayer of St Richard of Chichester</a:t>
                      </a:r>
                      <a:endParaRPr lang="en-US" sz="1500" dirty="0"/>
                    </a:p>
                    <a:p>
                      <a:endParaRPr lang="en-US" sz="1500" dirty="0"/>
                    </a:p>
                    <a:p>
                      <a:r>
                        <a:rPr lang="en-US" sz="1500" dirty="0">
                          <a:hlinkClick r:id="rId19" action="ppaction://hlinksldjump"/>
                        </a:rPr>
                        <a:t>Act of Faith</a:t>
                      </a:r>
                      <a:endParaRPr lang="en-US" sz="1500" dirty="0"/>
                    </a:p>
                    <a:p>
                      <a:endParaRPr lang="en-US" sz="1500" dirty="0"/>
                    </a:p>
                    <a:p>
                      <a:r>
                        <a:rPr lang="en-US" sz="1500" dirty="0">
                          <a:hlinkClick r:id="rId20" action="ppaction://hlinksldjump"/>
                        </a:rPr>
                        <a:t>Act of Hope</a:t>
                      </a:r>
                      <a:endParaRPr lang="en-US" sz="1500" dirty="0"/>
                    </a:p>
                    <a:p>
                      <a:endParaRPr lang="en-US" sz="1500" dirty="0"/>
                    </a:p>
                    <a:p>
                      <a:r>
                        <a:rPr lang="en-US" sz="1500" dirty="0">
                          <a:hlinkClick r:id="rId21" action="ppaction://hlinksldjump"/>
                        </a:rPr>
                        <a:t>Act of Love</a:t>
                      </a:r>
                      <a:endParaRPr lang="en-US" sz="1500" dirty="0"/>
                    </a:p>
                  </a:txBody>
                  <a:tcPr/>
                </a:tc>
                <a:tc>
                  <a:txBody>
                    <a:bodyPr/>
                    <a:lstStyle/>
                    <a:p>
                      <a:r>
                        <a:rPr lang="en-US" sz="1500" dirty="0">
                          <a:hlinkClick r:id="rId22" action="ppaction://hlinksldjump"/>
                        </a:rPr>
                        <a:t>The Rosary</a:t>
                      </a:r>
                      <a:endParaRPr lang="en-US" sz="1500" dirty="0"/>
                    </a:p>
                    <a:p>
                      <a:endParaRPr lang="en-US" sz="1500" dirty="0"/>
                    </a:p>
                    <a:p>
                      <a:endParaRPr lang="en-US" sz="1500" dirty="0"/>
                    </a:p>
                    <a:p>
                      <a:r>
                        <a:rPr lang="en-US" sz="1500" dirty="0">
                          <a:hlinkClick r:id="rId23" action="ppaction://hlinksldjump"/>
                        </a:rPr>
                        <a:t>The Magnificat </a:t>
                      </a:r>
                      <a:endParaRPr lang="en-US" sz="1500" dirty="0"/>
                    </a:p>
                    <a:p>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24" action="ppaction://hlinksldjump"/>
                        </a:rPr>
                        <a:t>Come, Holy Spirit</a:t>
                      </a:r>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endParaRPr lang="en-US" sz="1500" dirty="0"/>
                    </a:p>
                  </a:txBody>
                  <a:tcPr/>
                </a:tc>
                <a:extLst>
                  <a:ext uri="{0D108BD9-81ED-4DB2-BD59-A6C34878D82A}">
                    <a16:rowId xmlns:a16="http://schemas.microsoft.com/office/drawing/2014/main" val="2825821893"/>
                  </a:ext>
                </a:extLst>
              </a:tr>
            </a:tbl>
          </a:graphicData>
        </a:graphic>
      </p:graphicFrame>
    </p:spTree>
    <p:extLst>
      <p:ext uri="{BB962C8B-B14F-4D97-AF65-F5344CB8AC3E}">
        <p14:creationId xmlns:p14="http://schemas.microsoft.com/office/powerpoint/2010/main" val="697503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B7BBF-375B-5FBF-B904-490E7B38A708}"/>
              </a:ext>
            </a:extLst>
          </p:cNvPr>
          <p:cNvSpPr>
            <a:spLocks noGrp="1"/>
          </p:cNvSpPr>
          <p:nvPr>
            <p:ph type="title"/>
          </p:nvPr>
        </p:nvSpPr>
        <p:spPr>
          <a:xfrm>
            <a:off x="927653" y="2611373"/>
            <a:ext cx="10515600" cy="1325563"/>
          </a:xfrm>
        </p:spPr>
        <p:txBody>
          <a:bodyPr>
            <a:normAutofit/>
          </a:bodyPr>
          <a:lstStyle/>
          <a:p>
            <a:pPr algn="ctr"/>
            <a:r>
              <a:rPr lang="en-US" sz="7000" dirty="0"/>
              <a:t>EYFS</a:t>
            </a:r>
            <a:endParaRPr lang="en-GB" sz="7000" dirty="0"/>
          </a:p>
        </p:txBody>
      </p:sp>
    </p:spTree>
    <p:extLst>
      <p:ext uri="{BB962C8B-B14F-4D97-AF65-F5344CB8AC3E}">
        <p14:creationId xmlns:p14="http://schemas.microsoft.com/office/powerpoint/2010/main" val="2700530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11751" y="354965"/>
            <a:ext cx="10515600" cy="1325563"/>
          </a:xfrm>
        </p:spPr>
        <p:txBody>
          <a:bodyPr/>
          <a:lstStyle/>
          <a:p>
            <a:r>
              <a:rPr lang="en-US" altLang="en-US" b="1" dirty="0">
                <a:solidFill>
                  <a:schemeClr val="tx1"/>
                </a:solidFill>
                <a:latin typeface="+mn-lt"/>
              </a:rPr>
              <a:t>Sign of the Cross</a:t>
            </a:r>
          </a:p>
        </p:txBody>
      </p:sp>
      <p:sp>
        <p:nvSpPr>
          <p:cNvPr id="2055" name="Rectangle 7"/>
          <p:cNvSpPr>
            <a:spLocks noGrp="1" noChangeArrowheads="1"/>
          </p:cNvSpPr>
          <p:nvPr>
            <p:ph type="body" idx="1"/>
          </p:nvPr>
        </p:nvSpPr>
        <p:spPr>
          <a:xfrm>
            <a:off x="1819593" y="1981838"/>
            <a:ext cx="8229600" cy="2529204"/>
          </a:xfrm>
        </p:spPr>
        <p:txBody>
          <a:bodyPr>
            <a:noAutofit/>
          </a:bodyPr>
          <a:lstStyle/>
          <a:p>
            <a:pPr>
              <a:buFontTx/>
              <a:buNone/>
            </a:pPr>
            <a:r>
              <a:rPr lang="en-US" altLang="en-US" sz="4000" dirty="0">
                <a:latin typeface="+mn-lt"/>
              </a:rPr>
              <a:t>In the name of the Father,</a:t>
            </a:r>
          </a:p>
          <a:p>
            <a:pPr>
              <a:buFontTx/>
              <a:buNone/>
            </a:pPr>
            <a:r>
              <a:rPr lang="en-US" altLang="en-US" sz="4000" dirty="0">
                <a:latin typeface="+mn-lt"/>
              </a:rPr>
              <a:t>and of the Son,</a:t>
            </a:r>
          </a:p>
          <a:p>
            <a:pPr>
              <a:buFontTx/>
              <a:buNone/>
            </a:pPr>
            <a:r>
              <a:rPr lang="en-US" altLang="en-US" sz="4000" dirty="0">
                <a:latin typeface="+mn-lt"/>
              </a:rPr>
              <a:t>and of the Holy Spirit.</a:t>
            </a:r>
          </a:p>
          <a:p>
            <a:pPr>
              <a:buFontTx/>
              <a:buNone/>
            </a:pPr>
            <a:r>
              <a:rPr lang="en-US" altLang="en-US" sz="4000" dirty="0">
                <a:latin typeface="+mn-lt"/>
              </a:rPr>
              <a:t>Amen.</a:t>
            </a:r>
          </a:p>
        </p:txBody>
      </p:sp>
      <p:pic>
        <p:nvPicPr>
          <p:cNvPr id="5" name="Picture 4" descr="http://www.leafletonline.com/images/27737_W.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33724" y="1351424"/>
            <a:ext cx="3626768" cy="3626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01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220854"/>
            <a:ext cx="10515600" cy="1325563"/>
          </a:xfrm>
        </p:spPr>
        <p:txBody>
          <a:bodyPr/>
          <a:lstStyle/>
          <a:p>
            <a:r>
              <a:rPr lang="en-US" altLang="en-US" sz="4000" b="1" dirty="0">
                <a:effectLst>
                  <a:outerShdw blurRad="38100" dist="38100" dir="2700000" algn="tl">
                    <a:srgbClr val="FFFFFF"/>
                  </a:outerShdw>
                </a:effectLst>
                <a:latin typeface="+mn-lt"/>
              </a:rPr>
              <a: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114428" y="941229"/>
            <a:ext cx="8642351" cy="4977135"/>
          </a:xfrm>
        </p:spPr>
        <p:txBody>
          <a:bodyPr>
            <a:noAutofit/>
          </a:bodyPr>
          <a:lstStyle/>
          <a:p>
            <a:pPr>
              <a:lnSpc>
                <a:spcPct val="80000"/>
              </a:lnSpc>
              <a:buFontTx/>
              <a:buNone/>
            </a:pPr>
            <a:r>
              <a:rPr lang="en-US" altLang="en-US" sz="3600" dirty="0">
                <a:latin typeface="+mn-lt"/>
              </a:rPr>
              <a:t>Our Father, who art in heaven,</a:t>
            </a:r>
          </a:p>
          <a:p>
            <a:pPr>
              <a:lnSpc>
                <a:spcPct val="80000"/>
              </a:lnSpc>
              <a:buFontTx/>
              <a:buNone/>
            </a:pPr>
            <a:r>
              <a:rPr lang="en-US" altLang="en-US" sz="3600" dirty="0">
                <a:latin typeface="+mn-lt"/>
              </a:rPr>
              <a:t>hallowed be thy name.</a:t>
            </a:r>
          </a:p>
          <a:p>
            <a:pPr>
              <a:lnSpc>
                <a:spcPct val="80000"/>
              </a:lnSpc>
              <a:buFontTx/>
              <a:buNone/>
            </a:pPr>
            <a:r>
              <a:rPr lang="en-US" altLang="en-US" sz="3600" dirty="0">
                <a:latin typeface="+mn-lt"/>
              </a:rPr>
              <a:t>Thy kingdom come.</a:t>
            </a:r>
          </a:p>
          <a:p>
            <a:pPr>
              <a:lnSpc>
                <a:spcPct val="80000"/>
              </a:lnSpc>
              <a:buFontTx/>
              <a:buNone/>
            </a:pPr>
            <a:r>
              <a:rPr lang="en-US" altLang="en-US" sz="3600" dirty="0">
                <a:latin typeface="+mn-lt"/>
              </a:rPr>
              <a:t>Thy will be done on earth, as it is in heaven.</a:t>
            </a:r>
          </a:p>
          <a:p>
            <a:pPr>
              <a:lnSpc>
                <a:spcPct val="80000"/>
              </a:lnSpc>
              <a:buFontTx/>
              <a:buNone/>
            </a:pPr>
            <a:r>
              <a:rPr lang="en-US" altLang="en-US" sz="3600" dirty="0">
                <a:latin typeface="+mn-lt"/>
              </a:rPr>
              <a:t>Give us this day our daily bread,</a:t>
            </a:r>
          </a:p>
          <a:p>
            <a:pPr>
              <a:lnSpc>
                <a:spcPct val="80000"/>
              </a:lnSpc>
              <a:buFontTx/>
              <a:buNone/>
            </a:pPr>
            <a:r>
              <a:rPr lang="en-US" altLang="en-US" sz="3600" dirty="0">
                <a:latin typeface="+mn-lt"/>
              </a:rPr>
              <a:t>and forgive us our trespasses,</a:t>
            </a:r>
          </a:p>
          <a:p>
            <a:pPr>
              <a:lnSpc>
                <a:spcPct val="80000"/>
              </a:lnSpc>
              <a:buFontTx/>
              <a:buNone/>
            </a:pPr>
            <a:r>
              <a:rPr lang="en-US" altLang="en-US" sz="3600" dirty="0">
                <a:latin typeface="+mn-lt"/>
              </a:rPr>
              <a:t>as we forgive those who trespass against us.</a:t>
            </a:r>
          </a:p>
          <a:p>
            <a:pPr>
              <a:lnSpc>
                <a:spcPct val="80000"/>
              </a:lnSpc>
              <a:buFontTx/>
              <a:buNone/>
            </a:pPr>
            <a:r>
              <a:rPr lang="en-US" altLang="en-US" sz="3600" dirty="0">
                <a:latin typeface="+mn-lt"/>
              </a:rPr>
              <a:t>And lead us not into temptation,</a:t>
            </a:r>
          </a:p>
          <a:p>
            <a:pPr>
              <a:lnSpc>
                <a:spcPct val="80000"/>
              </a:lnSpc>
              <a:buFontTx/>
              <a:buNone/>
            </a:pPr>
            <a:r>
              <a:rPr lang="en-US" altLang="en-US" sz="3600" dirty="0">
                <a:latin typeface="+mn-lt"/>
              </a:rPr>
              <a:t>but deliver us from evil. </a:t>
            </a:r>
          </a:p>
          <a:p>
            <a:pPr>
              <a:lnSpc>
                <a:spcPct val="80000"/>
              </a:lnSpc>
              <a:buFontTx/>
              <a:buNone/>
            </a:pPr>
            <a:r>
              <a:rPr lang="en-US" altLang="en-US" sz="3600" dirty="0">
                <a:latin typeface="+mn-lt"/>
              </a:rPr>
              <a:t>Amen.</a:t>
            </a:r>
          </a:p>
        </p:txBody>
      </p:sp>
      <p:pic>
        <p:nvPicPr>
          <p:cNvPr id="6146" name="Picture 2" descr="https://myclass.theinspiredinstructor.com/images/kidspray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006079" y="4586970"/>
            <a:ext cx="3447415" cy="19740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5">
            <a:extLst>
              <a:ext uri="{FF2B5EF4-FFF2-40B4-BE49-F238E27FC236}">
                <a16:creationId xmlns:a16="http://schemas.microsoft.com/office/drawing/2014/main" id="{E214F6B7-8A4C-599C-06C2-0F144E88529C}"/>
              </a:ext>
            </a:extLst>
          </p:cNvPr>
          <p:cNvSpPr txBox="1">
            <a:spLocks noChangeArrowheads="1"/>
          </p:cNvSpPr>
          <p:nvPr/>
        </p:nvSpPr>
        <p:spPr>
          <a:xfrm>
            <a:off x="838200" y="-191462"/>
            <a:ext cx="105156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Gill Sans MT" panose="020B0502020104020203" pitchFamily="34" charset="0"/>
                <a:ea typeface="+mj-ea"/>
                <a:cs typeface="+mj-cs"/>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US" altLang="en-US" sz="4000" b="1" i="0" u="none" strike="noStrike" kern="1200" cap="none" spc="0" normalizeH="0" baseline="0" noProof="0" dirty="0">
                <a:ln>
                  <a:noFill/>
                </a:ln>
                <a:solidFill>
                  <a:prstClr val="black"/>
                </a:solidFill>
                <a:effectLst>
                  <a:outerShdw blurRad="38100" dist="38100" dir="2700000" algn="tl">
                    <a:srgbClr val="FFFFFF"/>
                  </a:outerShdw>
                </a:effectLst>
                <a:uLnTx/>
                <a:uFillTx/>
                <a:latin typeface="Gill Sans MT" panose="020B0502020104020203"/>
                <a:ea typeface="+mj-ea"/>
                <a:cs typeface="+mj-cs"/>
              </a:rPr>
              <a:t>The Lords Prayer</a:t>
            </a:r>
            <a:endParaRPr kumimoji="0" lang="en-US" altLang="en-US" sz="4000" b="1" i="0" u="none" strike="noStrike" kern="1200" cap="none" spc="0" normalizeH="0" baseline="0" noProof="0" dirty="0">
              <a:ln>
                <a:noFill/>
              </a:ln>
              <a:solidFill>
                <a:prstClr val="black"/>
              </a:solidFill>
              <a:effectLst/>
              <a:uLnTx/>
              <a:uFillTx/>
              <a:latin typeface="Gill Sans MT" panose="020B0502020104020203"/>
              <a:ea typeface="+mj-ea"/>
              <a:cs typeface="+mj-cs"/>
            </a:endParaRPr>
          </a:p>
        </p:txBody>
      </p:sp>
    </p:spTree>
    <p:extLst>
      <p:ext uri="{BB962C8B-B14F-4D97-AF65-F5344CB8AC3E}">
        <p14:creationId xmlns:p14="http://schemas.microsoft.com/office/powerpoint/2010/main" val="623344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Hail Mary</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287148" y="1435464"/>
            <a:ext cx="8642351" cy="4752975"/>
          </a:xfrm>
        </p:spPr>
        <p:txBody>
          <a:bodyPr>
            <a:normAutofit/>
          </a:bodyPr>
          <a:lstStyle/>
          <a:p>
            <a:pPr>
              <a:lnSpc>
                <a:spcPct val="80000"/>
              </a:lnSpc>
              <a:buFontTx/>
              <a:buNone/>
            </a:pPr>
            <a:r>
              <a:rPr lang="en-US" altLang="en-US" sz="3600" dirty="0">
                <a:latin typeface="+mn-lt"/>
              </a:rPr>
              <a:t>Hail Mary, full of grace,</a:t>
            </a:r>
          </a:p>
          <a:p>
            <a:pPr>
              <a:lnSpc>
                <a:spcPct val="80000"/>
              </a:lnSpc>
              <a:buFontTx/>
              <a:buNone/>
            </a:pPr>
            <a:r>
              <a:rPr lang="en-US" altLang="en-US" sz="3600" dirty="0">
                <a:latin typeface="+mn-lt"/>
              </a:rPr>
              <a:t>the Lord is with thee:</a:t>
            </a:r>
          </a:p>
          <a:p>
            <a:pPr>
              <a:lnSpc>
                <a:spcPct val="80000"/>
              </a:lnSpc>
              <a:buFontTx/>
              <a:buNone/>
            </a:pPr>
            <a:r>
              <a:rPr lang="en-US" altLang="en-US" sz="3600" dirty="0">
                <a:latin typeface="+mn-lt"/>
              </a:rPr>
              <a:t>blessed art thou among women,</a:t>
            </a:r>
          </a:p>
          <a:p>
            <a:pPr>
              <a:lnSpc>
                <a:spcPct val="80000"/>
              </a:lnSpc>
              <a:buFontTx/>
              <a:buNone/>
            </a:pPr>
            <a:r>
              <a:rPr lang="en-US" altLang="en-US" sz="3600" dirty="0">
                <a:latin typeface="+mn-lt"/>
              </a:rPr>
              <a:t>and blessed is the fruit of thy womb, Jesus.</a:t>
            </a:r>
          </a:p>
          <a:p>
            <a:pPr>
              <a:lnSpc>
                <a:spcPct val="80000"/>
              </a:lnSpc>
              <a:buFontTx/>
              <a:buNone/>
            </a:pPr>
            <a:r>
              <a:rPr lang="en-US" altLang="en-US" sz="3600" dirty="0">
                <a:latin typeface="+mn-lt"/>
              </a:rPr>
              <a:t>Holy Mary, Mother of God,</a:t>
            </a:r>
          </a:p>
          <a:p>
            <a:pPr>
              <a:lnSpc>
                <a:spcPct val="80000"/>
              </a:lnSpc>
              <a:buFontTx/>
              <a:buNone/>
            </a:pPr>
            <a:r>
              <a:rPr lang="en-US" altLang="en-US" sz="3600" dirty="0">
                <a:latin typeface="+mn-lt"/>
              </a:rPr>
              <a:t>pray for us sinners,</a:t>
            </a:r>
          </a:p>
          <a:p>
            <a:pPr>
              <a:lnSpc>
                <a:spcPct val="80000"/>
              </a:lnSpc>
              <a:buFontTx/>
              <a:buNone/>
            </a:pPr>
            <a:r>
              <a:rPr lang="en-US" altLang="en-US" sz="3600" dirty="0">
                <a:latin typeface="+mn-lt"/>
              </a:rPr>
              <a:t>now and at the hour of our death. </a:t>
            </a:r>
          </a:p>
          <a:p>
            <a:pPr>
              <a:lnSpc>
                <a:spcPct val="80000"/>
              </a:lnSpc>
              <a:buFontTx/>
              <a:buNone/>
            </a:pPr>
            <a:r>
              <a:rPr lang="en-US" altLang="en-US" sz="3600" dirty="0">
                <a:latin typeface="+mn-lt"/>
              </a:rPr>
              <a:t>Amen.</a:t>
            </a:r>
          </a:p>
        </p:txBody>
      </p:sp>
      <p:pic>
        <p:nvPicPr>
          <p:cNvPr id="17410" name="Picture 2" descr="https://i.pinimg.com/736x/7d/b2/9c/7db29c7e5fe65d4ba63fcb71c4412de6--santos-nativit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8299" y="1412880"/>
            <a:ext cx="2760040" cy="445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076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7AAE0-B6F2-1A08-37B9-0C7301D62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3D818D-A189-03FB-942C-EAC3E9961FCF}"/>
              </a:ext>
            </a:extLst>
          </p:cNvPr>
          <p:cNvSpPr>
            <a:spLocks noGrp="1"/>
          </p:cNvSpPr>
          <p:nvPr>
            <p:ph type="title"/>
          </p:nvPr>
        </p:nvSpPr>
        <p:spPr>
          <a:xfrm>
            <a:off x="927653" y="2611373"/>
            <a:ext cx="10515600" cy="1325563"/>
          </a:xfrm>
        </p:spPr>
        <p:txBody>
          <a:bodyPr>
            <a:normAutofit/>
          </a:bodyPr>
          <a:lstStyle/>
          <a:p>
            <a:pPr algn="ctr"/>
            <a:r>
              <a:rPr lang="en-US" sz="7000" dirty="0"/>
              <a:t>KS1</a:t>
            </a:r>
            <a:endParaRPr lang="en-GB" sz="7000" dirty="0"/>
          </a:p>
        </p:txBody>
      </p:sp>
    </p:spTree>
    <p:extLst>
      <p:ext uri="{BB962C8B-B14F-4D97-AF65-F5344CB8AC3E}">
        <p14:creationId xmlns:p14="http://schemas.microsoft.com/office/powerpoint/2010/main" val="255426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buFontTx/>
              <a:buNone/>
            </a:pPr>
            <a:r>
              <a:rPr lang="en-US" altLang="en-US" sz="3600" dirty="0">
                <a:latin typeface="+mn-lt"/>
              </a:rPr>
              <a:t>Father in heaven, you love me,</a:t>
            </a:r>
          </a:p>
          <a:p>
            <a:pPr>
              <a:lnSpc>
                <a:spcPct val="80000"/>
              </a:lnSpc>
              <a:buFontTx/>
              <a:buNone/>
            </a:pPr>
            <a:r>
              <a:rPr lang="en-US" altLang="en-US" sz="3600" dirty="0">
                <a:latin typeface="+mn-lt"/>
              </a:rPr>
              <a:t>you are with me night and day.</a:t>
            </a:r>
          </a:p>
          <a:p>
            <a:pPr>
              <a:lnSpc>
                <a:spcPct val="80000"/>
              </a:lnSpc>
              <a:buFontTx/>
              <a:buNone/>
            </a:pPr>
            <a:r>
              <a:rPr lang="en-US" altLang="en-US" sz="3600" dirty="0">
                <a:latin typeface="+mn-lt"/>
              </a:rPr>
              <a:t>I want to love you always</a:t>
            </a:r>
          </a:p>
          <a:p>
            <a:pPr>
              <a:lnSpc>
                <a:spcPct val="80000"/>
              </a:lnSpc>
              <a:buFontTx/>
              <a:buNone/>
            </a:pPr>
            <a:r>
              <a:rPr lang="en-US" altLang="en-US" sz="3600" dirty="0">
                <a:latin typeface="+mn-lt"/>
              </a:rPr>
              <a:t>in all I do and say.</a:t>
            </a:r>
          </a:p>
          <a:p>
            <a:pPr>
              <a:lnSpc>
                <a:spcPct val="80000"/>
              </a:lnSpc>
              <a:buFontTx/>
              <a:buNone/>
            </a:pPr>
            <a:r>
              <a:rPr lang="en-US" altLang="en-US" sz="3600" dirty="0">
                <a:latin typeface="+mn-lt"/>
              </a:rPr>
              <a:t>I’ll try to please you, Father,</a:t>
            </a:r>
          </a:p>
          <a:p>
            <a:pPr>
              <a:lnSpc>
                <a:spcPct val="80000"/>
              </a:lnSpc>
              <a:buFontTx/>
              <a:buNone/>
            </a:pPr>
            <a:r>
              <a:rPr lang="en-US" altLang="en-US" sz="3600" dirty="0">
                <a:latin typeface="+mn-lt"/>
              </a:rPr>
              <a:t>bless me through the day.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8" name="Picture 4" descr="http://passage.org.uk/wp-content/uploads/2016/09/Sunshine-clip-art-free-clipar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7335" y="805977"/>
            <a:ext cx="381000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75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962028" y="1468808"/>
            <a:ext cx="8642351" cy="4752975"/>
          </a:xfrm>
        </p:spPr>
        <p:txBody>
          <a:bodyPr>
            <a:normAutofit/>
          </a:bodyPr>
          <a:lstStyle/>
          <a:p>
            <a:pPr>
              <a:lnSpc>
                <a:spcPct val="80000"/>
              </a:lnSpc>
              <a:buFontTx/>
              <a:buNone/>
            </a:pPr>
            <a:r>
              <a:rPr lang="en-US" altLang="en-US" sz="3600" dirty="0">
                <a:latin typeface="+mn-lt"/>
              </a:rPr>
              <a:t>Bless us, O God, as we sit together.</a:t>
            </a:r>
          </a:p>
          <a:p>
            <a:pPr>
              <a:lnSpc>
                <a:spcPct val="80000"/>
              </a:lnSpc>
              <a:buFontTx/>
              <a:buNone/>
            </a:pPr>
            <a:r>
              <a:rPr lang="en-US" altLang="en-US" sz="3600" dirty="0">
                <a:latin typeface="+mn-lt"/>
              </a:rPr>
              <a:t>Bless the food we eat today.</a:t>
            </a:r>
          </a:p>
          <a:p>
            <a:pPr>
              <a:lnSpc>
                <a:spcPct val="80000"/>
              </a:lnSpc>
              <a:buFontTx/>
              <a:buNone/>
            </a:pPr>
            <a:r>
              <a:rPr lang="en-US" altLang="en-US" sz="3600" dirty="0">
                <a:latin typeface="+mn-lt"/>
              </a:rPr>
              <a:t>Bless the hands that made the food.</a:t>
            </a:r>
          </a:p>
          <a:p>
            <a:pPr>
              <a:lnSpc>
                <a:spcPct val="80000"/>
              </a:lnSpc>
              <a:buFontTx/>
              <a:buNone/>
            </a:pPr>
            <a:r>
              <a:rPr lang="en-US" altLang="en-US" sz="3600" dirty="0">
                <a:latin typeface="+mn-lt"/>
              </a:rPr>
              <a:t>Bless us, O God.  </a:t>
            </a:r>
          </a:p>
          <a:p>
            <a:pPr>
              <a:lnSpc>
                <a:spcPct val="80000"/>
              </a:lnSpc>
              <a:buFontTx/>
              <a:buNone/>
            </a:pPr>
            <a:r>
              <a:rPr lang="en-US" altLang="en-US" sz="3600" dirty="0">
                <a:latin typeface="+mn-lt"/>
              </a:rPr>
              <a:t>Amen.</a:t>
            </a:r>
          </a:p>
        </p:txBody>
      </p:sp>
      <p:pic>
        <p:nvPicPr>
          <p:cNvPr id="18434" name="Picture 2" descr="Lunch clip art free free clipart images 3 clipartcow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63758"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473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KS1 </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502771" y="1336680"/>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Thank you, God, for the food we have eaten.</a:t>
            </a:r>
          </a:p>
          <a:p>
            <a:pPr>
              <a:lnSpc>
                <a:spcPct val="80000"/>
              </a:lnSpc>
              <a:buFontTx/>
              <a:buNone/>
            </a:pPr>
            <a:r>
              <a:rPr lang="en-US" altLang="en-US" sz="3600" dirty="0">
                <a:latin typeface="+mn-lt"/>
              </a:rPr>
              <a:t>Thank you, God, for all our friends.</a:t>
            </a:r>
          </a:p>
          <a:p>
            <a:pPr>
              <a:lnSpc>
                <a:spcPct val="80000"/>
              </a:lnSpc>
              <a:buFontTx/>
              <a:buNone/>
            </a:pPr>
            <a:r>
              <a:rPr lang="en-US" altLang="en-US" sz="3600" dirty="0">
                <a:latin typeface="+mn-lt"/>
              </a:rPr>
              <a:t>Thank you, God, for everything,</a:t>
            </a:r>
          </a:p>
          <a:p>
            <a:pPr>
              <a:lnSpc>
                <a:spcPct val="80000"/>
              </a:lnSpc>
              <a:buFontTx/>
              <a:buNone/>
            </a:pPr>
            <a:r>
              <a:rPr lang="en-US" altLang="en-US" sz="3600" dirty="0">
                <a:latin typeface="+mn-lt"/>
              </a:rPr>
              <a:t>Thank you God. </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424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KS1</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God our Father, I come to say</a:t>
            </a:r>
          </a:p>
          <a:p>
            <a:pPr>
              <a:lnSpc>
                <a:spcPct val="80000"/>
              </a:lnSpc>
              <a:buFontTx/>
              <a:buNone/>
            </a:pPr>
            <a:r>
              <a:rPr lang="en-US" altLang="en-US" sz="3600" dirty="0">
                <a:latin typeface="+mn-lt"/>
              </a:rPr>
              <a:t>thank you for your love today.</a:t>
            </a:r>
          </a:p>
          <a:p>
            <a:pPr>
              <a:lnSpc>
                <a:spcPct val="80000"/>
              </a:lnSpc>
              <a:buFontTx/>
              <a:buNone/>
            </a:pPr>
            <a:r>
              <a:rPr lang="en-US" altLang="en-US" sz="3600" dirty="0">
                <a:latin typeface="+mn-lt"/>
              </a:rPr>
              <a:t>Thank you for my family</a:t>
            </a:r>
          </a:p>
          <a:p>
            <a:pPr>
              <a:lnSpc>
                <a:spcPct val="80000"/>
              </a:lnSpc>
              <a:buFontTx/>
              <a:buNone/>
            </a:pPr>
            <a:r>
              <a:rPr lang="en-US" altLang="en-US" sz="3600" dirty="0">
                <a:latin typeface="+mn-lt"/>
              </a:rPr>
              <a:t>and all the friends you give to me.</a:t>
            </a:r>
          </a:p>
          <a:p>
            <a:pPr>
              <a:lnSpc>
                <a:spcPct val="80000"/>
              </a:lnSpc>
              <a:buFontTx/>
              <a:buNone/>
            </a:pPr>
            <a:r>
              <a:rPr lang="en-US" altLang="en-US" sz="3600" dirty="0">
                <a:latin typeface="+mn-lt"/>
              </a:rPr>
              <a:t>Guard me in the dark of night</a:t>
            </a:r>
          </a:p>
          <a:p>
            <a:pPr>
              <a:lnSpc>
                <a:spcPct val="80000"/>
              </a:lnSpc>
              <a:buFontTx/>
              <a:buNone/>
            </a:pPr>
            <a:r>
              <a:rPr lang="en-US" altLang="en-US" sz="3600" dirty="0">
                <a:latin typeface="+mn-lt"/>
              </a:rPr>
              <a:t>and in the morning send your light.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985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Glory Be</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908055"/>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Glory be to the Father,</a:t>
            </a:r>
          </a:p>
          <a:p>
            <a:pPr>
              <a:lnSpc>
                <a:spcPct val="80000"/>
              </a:lnSpc>
              <a:buFontTx/>
              <a:buNone/>
            </a:pPr>
            <a:r>
              <a:rPr lang="en-US" altLang="en-US" sz="3600" dirty="0">
                <a:latin typeface="+mn-lt"/>
              </a:rPr>
              <a:t>and to the Son,</a:t>
            </a:r>
          </a:p>
          <a:p>
            <a:pPr>
              <a:lnSpc>
                <a:spcPct val="80000"/>
              </a:lnSpc>
              <a:buFontTx/>
              <a:buNone/>
            </a:pPr>
            <a:r>
              <a:rPr lang="en-US" altLang="en-US" sz="3600" dirty="0">
                <a:latin typeface="+mn-lt"/>
              </a:rPr>
              <a:t>and to the Holy Spirit,</a:t>
            </a:r>
          </a:p>
          <a:p>
            <a:pPr>
              <a:lnSpc>
                <a:spcPct val="80000"/>
              </a:lnSpc>
              <a:buFontTx/>
              <a:buNone/>
            </a:pPr>
            <a:r>
              <a:rPr lang="en-US" altLang="en-US" sz="3600" dirty="0">
                <a:latin typeface="+mn-lt"/>
              </a:rPr>
              <a:t>as it was in the beginning,</a:t>
            </a:r>
          </a:p>
          <a:p>
            <a:pPr>
              <a:lnSpc>
                <a:spcPct val="80000"/>
              </a:lnSpc>
              <a:buFontTx/>
              <a:buNone/>
            </a:pPr>
            <a:r>
              <a:rPr lang="en-US" altLang="en-US" sz="3600" dirty="0">
                <a:latin typeface="+mn-lt"/>
              </a:rPr>
              <a:t>is now, and ever shall be,</a:t>
            </a:r>
          </a:p>
          <a:p>
            <a:pPr>
              <a:lnSpc>
                <a:spcPct val="80000"/>
              </a:lnSpc>
              <a:buFontTx/>
              <a:buNone/>
            </a:pPr>
            <a:r>
              <a:rPr lang="en-US" altLang="en-US" sz="3600" dirty="0">
                <a:latin typeface="+mn-lt"/>
              </a:rPr>
              <a:t>world without end. </a:t>
            </a:r>
          </a:p>
          <a:p>
            <a:pPr>
              <a:lnSpc>
                <a:spcPct val="80000"/>
              </a:lnSpc>
              <a:buFontTx/>
              <a:buNone/>
            </a:pPr>
            <a:r>
              <a:rPr lang="en-US" altLang="en-US" sz="3600" dirty="0">
                <a:latin typeface="+mn-lt"/>
              </a:rPr>
              <a:t>Amen</a:t>
            </a:r>
            <a:r>
              <a:rPr lang="en-US" altLang="en-US" dirty="0">
                <a:latin typeface="+mn-lt"/>
              </a:rPr>
              <a:t>.  </a:t>
            </a:r>
          </a:p>
        </p:txBody>
      </p:sp>
      <p:pic>
        <p:nvPicPr>
          <p:cNvPr id="2050" name="Picture 2" descr="https://i.pinimg.com/originals/4a/55/db/4a55db0fbb2ba0416145f5e3ec8a6cd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9109" y="1137920"/>
            <a:ext cx="3395507" cy="3395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549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569B4-72B5-C513-E36F-60271B625F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883CBC-DA8B-6988-EF2B-617FABD780C9}"/>
              </a:ext>
            </a:extLst>
          </p:cNvPr>
          <p:cNvSpPr>
            <a:spLocks noGrp="1"/>
          </p:cNvSpPr>
          <p:nvPr>
            <p:ph type="title"/>
          </p:nvPr>
        </p:nvSpPr>
        <p:spPr>
          <a:xfrm>
            <a:off x="927653" y="2611373"/>
            <a:ext cx="10515600" cy="1325563"/>
          </a:xfrm>
        </p:spPr>
        <p:txBody>
          <a:bodyPr>
            <a:normAutofit/>
          </a:bodyPr>
          <a:lstStyle/>
          <a:p>
            <a:pPr algn="ctr"/>
            <a:r>
              <a:rPr lang="en-US" sz="7000" dirty="0"/>
              <a:t>LKS2</a:t>
            </a:r>
            <a:endParaRPr lang="en-GB" sz="7000" dirty="0"/>
          </a:p>
        </p:txBody>
      </p:sp>
    </p:spTree>
    <p:extLst>
      <p:ext uri="{BB962C8B-B14F-4D97-AF65-F5344CB8AC3E}">
        <p14:creationId xmlns:p14="http://schemas.microsoft.com/office/powerpoint/2010/main" val="1297803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34D28-B8E4-68C4-40C7-C9470CA26EE3}"/>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FBED89E8-3586-A389-041B-5868F2DF220E}"/>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08B820E7-F029-058A-EE54-2FD606AB715E}"/>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37F94B31-6346-7BD7-EA96-BB16174F9A51}"/>
              </a:ext>
            </a:extLst>
          </p:cNvPr>
          <p:cNvSpPr>
            <a:spLocks noGrp="1" noChangeArrowheads="1"/>
          </p:cNvSpPr>
          <p:nvPr>
            <p:ph type="body" idx="1"/>
          </p:nvPr>
        </p:nvSpPr>
        <p:spPr>
          <a:xfrm>
            <a:off x="1309607" y="1316628"/>
            <a:ext cx="9278183" cy="4752975"/>
          </a:xfrm>
        </p:spPr>
        <p:txBody>
          <a:bodyPr/>
          <a:lstStyle/>
          <a:p>
            <a:pPr>
              <a:lnSpc>
                <a:spcPct val="80000"/>
              </a:lnSpc>
              <a:buFontTx/>
              <a:buNone/>
            </a:pPr>
            <a:r>
              <a:rPr lang="en-US" altLang="en-US" sz="3600" dirty="0">
                <a:latin typeface="+mn-lt"/>
              </a:rPr>
              <a:t>O Jesus,</a:t>
            </a:r>
          </a:p>
          <a:p>
            <a:pPr>
              <a:lnSpc>
                <a:spcPct val="80000"/>
              </a:lnSpc>
              <a:buFontTx/>
              <a:buNone/>
            </a:pPr>
            <a:r>
              <a:rPr lang="en-US" altLang="en-US" sz="3600" dirty="0">
                <a:latin typeface="+mn-lt"/>
              </a:rPr>
              <a:t>through the most pure heart of Mary,</a:t>
            </a:r>
          </a:p>
          <a:p>
            <a:pPr>
              <a:lnSpc>
                <a:spcPct val="80000"/>
              </a:lnSpc>
              <a:buFontTx/>
              <a:buNone/>
            </a:pPr>
            <a:r>
              <a:rPr lang="en-US" altLang="en-US" sz="3600" dirty="0">
                <a:latin typeface="+mn-lt"/>
              </a:rPr>
              <a:t>I offer you all my prayers,</a:t>
            </a:r>
          </a:p>
          <a:p>
            <a:pPr>
              <a:lnSpc>
                <a:spcPct val="80000"/>
              </a:lnSpc>
              <a:buFontTx/>
              <a:buNone/>
            </a:pPr>
            <a:r>
              <a:rPr lang="en-US" altLang="en-US" sz="3600" dirty="0">
                <a:latin typeface="+mn-lt"/>
              </a:rPr>
              <a:t>thoughts, works and sufferings of this day</a:t>
            </a:r>
          </a:p>
          <a:p>
            <a:pPr>
              <a:lnSpc>
                <a:spcPct val="80000"/>
              </a:lnSpc>
              <a:buFontTx/>
              <a:buNone/>
            </a:pPr>
            <a:r>
              <a:rPr lang="en-US" altLang="en-US" sz="3600" dirty="0">
                <a:latin typeface="+mn-lt"/>
              </a:rPr>
              <a:t>for all the intentions of your most Sacred heart.</a:t>
            </a:r>
          </a:p>
          <a:p>
            <a:pPr>
              <a:lnSpc>
                <a:spcPct val="80000"/>
              </a:lnSpc>
              <a:buFontTx/>
              <a:buNone/>
            </a:pPr>
            <a:r>
              <a:rPr lang="en-US" altLang="en-US" dirty="0">
                <a:latin typeface="+mn-lt"/>
              </a:rPr>
              <a:t>  </a:t>
            </a:r>
          </a:p>
        </p:txBody>
      </p:sp>
      <p:pic>
        <p:nvPicPr>
          <p:cNvPr id="1028" name="Picture 4" descr="http://passage.org.uk/wp-content/uploads/2016/09/Sunshine-clip-art-free-clipart.png">
            <a:extLst>
              <a:ext uri="{FF2B5EF4-FFF2-40B4-BE49-F238E27FC236}">
                <a16:creationId xmlns:a16="http://schemas.microsoft.com/office/drawing/2014/main" id="{8BED3F9D-D23A-EB04-F94C-A0F933954C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93178" y="207967"/>
            <a:ext cx="2598821" cy="2442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629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9283E-2F56-B4B9-4D28-2C36D43F5645}"/>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2F97DE1-BA5F-5533-0B0E-8991C3B40BC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17C238B8-0257-EEED-0E73-0907D1698F9C}"/>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7AFF547A-45D3-27B7-6442-04BC0CCADD26}"/>
              </a:ext>
            </a:extLst>
          </p:cNvPr>
          <p:cNvSpPr>
            <a:spLocks noGrp="1" noChangeArrowheads="1"/>
          </p:cNvSpPr>
          <p:nvPr>
            <p:ph type="body" idx="1"/>
          </p:nvPr>
        </p:nvSpPr>
        <p:spPr>
          <a:xfrm>
            <a:off x="261257" y="1468808"/>
            <a:ext cx="9343123" cy="4752975"/>
          </a:xfrm>
        </p:spPr>
        <p:txBody>
          <a:bodyPr>
            <a:normAutofit/>
          </a:bodyPr>
          <a:lstStyle/>
          <a:p>
            <a:pPr>
              <a:lnSpc>
                <a:spcPct val="80000"/>
              </a:lnSpc>
              <a:buFontTx/>
              <a:buNone/>
            </a:pPr>
            <a:r>
              <a:rPr lang="en-US" altLang="en-US" sz="3600" dirty="0">
                <a:latin typeface="+mn-lt"/>
              </a:rPr>
              <a:t>Bless us, O Lord, and these your gifts</a:t>
            </a:r>
          </a:p>
          <a:p>
            <a:pPr>
              <a:lnSpc>
                <a:spcPct val="80000"/>
              </a:lnSpc>
              <a:buFontTx/>
              <a:buNone/>
            </a:pPr>
            <a:r>
              <a:rPr lang="en-US" altLang="en-US" sz="3600" dirty="0">
                <a:latin typeface="+mn-lt"/>
              </a:rPr>
              <a:t>which we are about to receive from your bounty. </a:t>
            </a:r>
          </a:p>
          <a:p>
            <a:pPr>
              <a:lnSpc>
                <a:spcPct val="80000"/>
              </a:lnSpc>
              <a:buFontTx/>
              <a:buNone/>
            </a:pPr>
            <a:r>
              <a:rPr lang="en-US" altLang="en-US" sz="3600" dirty="0">
                <a:latin typeface="+mn-lt"/>
              </a:rPr>
              <a:t>Through Christ our Lord.</a:t>
            </a:r>
          </a:p>
          <a:p>
            <a:pPr>
              <a:lnSpc>
                <a:spcPct val="80000"/>
              </a:lnSpc>
              <a:buFontTx/>
              <a:buNone/>
            </a:pPr>
            <a:r>
              <a:rPr lang="en-US" altLang="en-US" sz="3600" dirty="0">
                <a:latin typeface="+mn-lt"/>
              </a:rPr>
              <a:t>Amen</a:t>
            </a:r>
          </a:p>
        </p:txBody>
      </p:sp>
      <p:pic>
        <p:nvPicPr>
          <p:cNvPr id="18434" name="Picture 2" descr="Lunch clip art free free clipart images 3 clipartcow 2">
            <a:extLst>
              <a:ext uri="{FF2B5EF4-FFF2-40B4-BE49-F238E27FC236}">
                <a16:creationId xmlns:a16="http://schemas.microsoft.com/office/drawing/2014/main" id="{5CA44D9F-286B-938A-C38E-E897EF69F9B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84593"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60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D85E3-0D3A-5452-0620-A8EBC9A44316}"/>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DECCD37-9EAE-1500-E373-EF88ADC65FE9}"/>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87901D26-49FD-31EA-A660-10176C316824}"/>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KS2 </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13C1763C-DB58-A033-7AEA-B4A3935E4D00}"/>
              </a:ext>
            </a:extLst>
          </p:cNvPr>
          <p:cNvSpPr>
            <a:spLocks noGrp="1" noChangeArrowheads="1"/>
          </p:cNvSpPr>
          <p:nvPr>
            <p:ph type="body" idx="1"/>
          </p:nvPr>
        </p:nvSpPr>
        <p:spPr>
          <a:xfrm>
            <a:off x="1165228" y="1358451"/>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We give you thanks,  Almighty God,</a:t>
            </a:r>
          </a:p>
          <a:p>
            <a:pPr>
              <a:lnSpc>
                <a:spcPct val="80000"/>
              </a:lnSpc>
              <a:buFontTx/>
              <a:buNone/>
            </a:pPr>
            <a:r>
              <a:rPr lang="en-US" altLang="en-US" sz="3600" dirty="0">
                <a:latin typeface="+mn-lt"/>
              </a:rPr>
              <a:t>for all your benefits, </a:t>
            </a:r>
          </a:p>
          <a:p>
            <a:pPr>
              <a:lnSpc>
                <a:spcPct val="80000"/>
              </a:lnSpc>
              <a:buFontTx/>
              <a:buNone/>
            </a:pPr>
            <a:r>
              <a:rPr lang="en-US" altLang="en-US" sz="3600" dirty="0">
                <a:latin typeface="+mn-lt"/>
              </a:rPr>
              <a:t>who live and reign, world without end.</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a:extLst>
              <a:ext uri="{FF2B5EF4-FFF2-40B4-BE49-F238E27FC236}">
                <a16:creationId xmlns:a16="http://schemas.microsoft.com/office/drawing/2014/main" id="{FBD5B2A4-2EDE-C1C3-AA21-13B2E81038B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685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16187-9132-146F-16F6-3B8E77B7AFA2}"/>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EDDC4E85-AA2C-951F-4F1A-A92C03A5989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66FEDFBC-17E0-98A1-A7EB-C51D82BBF135}"/>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KS2</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a:extLst>
              <a:ext uri="{FF2B5EF4-FFF2-40B4-BE49-F238E27FC236}">
                <a16:creationId xmlns:a16="http://schemas.microsoft.com/office/drawing/2014/main" id="{4D00E873-54CF-9680-D520-745D2FDB75CC}"/>
              </a:ext>
            </a:extLst>
          </p:cNvPr>
          <p:cNvSpPr>
            <a:spLocks noGrp="1" noChangeArrowheads="1"/>
          </p:cNvSpPr>
          <p:nvPr>
            <p:ph type="body" idx="1"/>
          </p:nvPr>
        </p:nvSpPr>
        <p:spPr>
          <a:xfrm>
            <a:off x="1774824" y="1052512"/>
            <a:ext cx="8642351" cy="4752975"/>
          </a:xfrm>
        </p:spPr>
        <p:txBody>
          <a:bodyPr>
            <a:normAutofit fontScale="25000" lnSpcReduction="20000"/>
          </a:bodyPr>
          <a:lstStyle/>
          <a:p>
            <a:pPr>
              <a:lnSpc>
                <a:spcPct val="80000"/>
              </a:lnSpc>
            </a:pPr>
            <a:endParaRPr lang="en-US" altLang="en-US" sz="8000" b="1" u="sng" dirty="0">
              <a:latin typeface="+mn-lt"/>
            </a:endParaRPr>
          </a:p>
          <a:p>
            <a:pPr>
              <a:lnSpc>
                <a:spcPct val="80000"/>
              </a:lnSpc>
              <a:buFontTx/>
              <a:buNone/>
            </a:pPr>
            <a:r>
              <a:rPr lang="en-US" altLang="en-US" sz="8000" dirty="0">
                <a:latin typeface="+mn-lt"/>
              </a:rPr>
              <a:t>Lord Jesus Christ,</a:t>
            </a:r>
          </a:p>
          <a:p>
            <a:pPr>
              <a:lnSpc>
                <a:spcPct val="80000"/>
              </a:lnSpc>
              <a:buFontTx/>
              <a:buNone/>
            </a:pPr>
            <a:r>
              <a:rPr lang="en-US" altLang="en-US" sz="8000" dirty="0">
                <a:latin typeface="+mn-lt"/>
              </a:rPr>
              <a:t>As we come to the end of this school day,</a:t>
            </a:r>
          </a:p>
          <a:p>
            <a:pPr>
              <a:lnSpc>
                <a:spcPct val="80000"/>
              </a:lnSpc>
              <a:buFontTx/>
              <a:buNone/>
            </a:pPr>
            <a:r>
              <a:rPr lang="en-US" altLang="en-US" sz="8000" dirty="0">
                <a:latin typeface="+mn-lt"/>
              </a:rPr>
              <a:t>Help us to reflect and to pray: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For the difficulties I have known, I ask for your help. </a:t>
            </a:r>
          </a:p>
          <a:p>
            <a:pPr>
              <a:lnSpc>
                <a:spcPct val="80000"/>
              </a:lnSpc>
              <a:buFontTx/>
              <a:buNone/>
            </a:pPr>
            <a:r>
              <a:rPr lang="en-US" altLang="en-US" sz="8000" dirty="0">
                <a:latin typeface="+mn-lt"/>
              </a:rPr>
              <a:t>For the blessings I have received; I thank you.</a:t>
            </a:r>
          </a:p>
          <a:p>
            <a:pPr>
              <a:lnSpc>
                <a:spcPct val="80000"/>
              </a:lnSpc>
              <a:buFontTx/>
              <a:buNone/>
            </a:pPr>
            <a:r>
              <a:rPr lang="en-US" altLang="en-US" sz="8000" dirty="0">
                <a:latin typeface="+mn-lt"/>
              </a:rPr>
              <a:t>May I seek to be an instrument of your peace in my home today.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Each day is a gift.</a:t>
            </a:r>
          </a:p>
          <a:p>
            <a:pPr>
              <a:lnSpc>
                <a:spcPct val="80000"/>
              </a:lnSpc>
              <a:buFontTx/>
              <a:buNone/>
            </a:pPr>
            <a:r>
              <a:rPr lang="en-US" altLang="en-US" sz="8000" dirty="0">
                <a:latin typeface="+mn-lt"/>
              </a:rPr>
              <a:t>May I look forward to a new start tomorrow.</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May the journey of my life be an experience of your love,</a:t>
            </a:r>
          </a:p>
          <a:p>
            <a:pPr>
              <a:lnSpc>
                <a:spcPct val="80000"/>
              </a:lnSpc>
              <a:buFontTx/>
              <a:buNone/>
            </a:pPr>
            <a:r>
              <a:rPr lang="en-US" altLang="en-US" sz="8000" dirty="0">
                <a:latin typeface="+mn-lt"/>
              </a:rPr>
              <a:t>your compassion,</a:t>
            </a:r>
          </a:p>
          <a:p>
            <a:pPr>
              <a:lnSpc>
                <a:spcPct val="80000"/>
              </a:lnSpc>
              <a:buFontTx/>
              <a:buNone/>
            </a:pPr>
            <a:r>
              <a:rPr lang="en-US" altLang="en-US" sz="8000" dirty="0">
                <a:latin typeface="+mn-lt"/>
              </a:rPr>
              <a:t>your forgiveness</a:t>
            </a:r>
          </a:p>
          <a:p>
            <a:pPr>
              <a:lnSpc>
                <a:spcPct val="80000"/>
              </a:lnSpc>
              <a:buFontTx/>
              <a:buNone/>
            </a:pPr>
            <a:r>
              <a:rPr lang="en-US" altLang="en-US" sz="8000" dirty="0">
                <a:latin typeface="+mn-lt"/>
              </a:rPr>
              <a:t>and your peace</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a:extLst>
              <a:ext uri="{FF2B5EF4-FFF2-40B4-BE49-F238E27FC236}">
                <a16:creationId xmlns:a16="http://schemas.microsoft.com/office/drawing/2014/main" id="{64766253-8E38-5E73-DC76-C5EBAA829F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a:extLst>
              <a:ext uri="{FF2B5EF4-FFF2-40B4-BE49-F238E27FC236}">
                <a16:creationId xmlns:a16="http://schemas.microsoft.com/office/drawing/2014/main" id="{8A36F914-1476-A9D0-76CD-D9743D36B4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195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702E8-5BCF-B164-0C1F-C25A6AF0E2A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3AEDBF45-4468-3079-2901-350B5F5AE1C8}"/>
              </a:ext>
            </a:extLst>
          </p:cNvPr>
          <p:cNvSpPr>
            <a:spLocks noGrp="1"/>
          </p:cNvSpPr>
          <p:nvPr>
            <p:ph idx="1"/>
          </p:nvPr>
        </p:nvSpPr>
        <p:spPr>
          <a:xfrm>
            <a:off x="838200" y="1494693"/>
            <a:ext cx="10515600" cy="4486271"/>
          </a:xfrm>
        </p:spPr>
        <p:txBody>
          <a:bodyPr>
            <a:normAutofit fontScale="92500" lnSpcReduction="10000"/>
          </a:bodyPr>
          <a:lstStyle/>
          <a:p>
            <a:pPr marL="0" indent="0">
              <a:buNone/>
            </a:pPr>
            <a:r>
              <a:rPr lang="en-US" sz="3300" dirty="0"/>
              <a:t>I believe in God,</a:t>
            </a:r>
          </a:p>
          <a:p>
            <a:pPr marL="0" indent="0">
              <a:buNone/>
            </a:pPr>
            <a:r>
              <a:rPr lang="en-US" sz="3300" dirty="0"/>
              <a:t>the Father almighty</a:t>
            </a:r>
          </a:p>
          <a:p>
            <a:pPr marL="0" indent="0">
              <a:buNone/>
            </a:pPr>
            <a:r>
              <a:rPr lang="en-US" sz="3300" dirty="0"/>
              <a:t>Creator of heaven and earth,</a:t>
            </a:r>
          </a:p>
          <a:p>
            <a:pPr marL="0" indent="0">
              <a:buNone/>
            </a:pPr>
            <a:r>
              <a:rPr lang="en-US" sz="3300" dirty="0"/>
              <a:t>And in Jesus Christ, his only Son, our Lord, </a:t>
            </a:r>
          </a:p>
          <a:p>
            <a:pPr marL="0" indent="0">
              <a:buNone/>
            </a:pPr>
            <a:r>
              <a:rPr lang="en-US" sz="2500" i="1" dirty="0"/>
              <a:t>(At the words that follow up to and including the Virgin Mary, all bow)</a:t>
            </a:r>
          </a:p>
          <a:p>
            <a:pPr marL="0" indent="0">
              <a:buNone/>
            </a:pPr>
            <a:r>
              <a:rPr lang="en-US" sz="3300" dirty="0"/>
              <a:t>who was conceived by the Holy Spirit, </a:t>
            </a:r>
          </a:p>
          <a:p>
            <a:pPr marL="0" indent="0">
              <a:buNone/>
            </a:pPr>
            <a:r>
              <a:rPr lang="en-US" sz="3300" dirty="0"/>
              <a:t>Born of the Virgin Mary</a:t>
            </a:r>
          </a:p>
          <a:p>
            <a:pPr marL="0" indent="0">
              <a:buNone/>
            </a:pPr>
            <a:r>
              <a:rPr lang="en-US" sz="3300" dirty="0"/>
              <a:t>Suffered under Pontius Pilate,</a:t>
            </a:r>
          </a:p>
          <a:p>
            <a:pPr marL="0" indent="0">
              <a:buNone/>
            </a:pPr>
            <a:r>
              <a:rPr lang="en-GB" sz="3300" dirty="0"/>
              <a:t>was crucified, died and was buried;</a:t>
            </a:r>
          </a:p>
        </p:txBody>
      </p:sp>
    </p:spTree>
    <p:extLst>
      <p:ext uri="{BB962C8B-B14F-4D97-AF65-F5344CB8AC3E}">
        <p14:creationId xmlns:p14="http://schemas.microsoft.com/office/powerpoint/2010/main" val="3790840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29D79-865C-50DB-8545-1AE46461E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21D6F8-1F76-27FF-C49D-64FAF534453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CDC48C9C-CDB6-404C-A347-86F4783989AE}"/>
              </a:ext>
            </a:extLst>
          </p:cNvPr>
          <p:cNvSpPr>
            <a:spLocks noGrp="1"/>
          </p:cNvSpPr>
          <p:nvPr>
            <p:ph idx="1"/>
          </p:nvPr>
        </p:nvSpPr>
        <p:spPr>
          <a:xfrm>
            <a:off x="838200" y="1494693"/>
            <a:ext cx="10515600" cy="4486271"/>
          </a:xfrm>
        </p:spPr>
        <p:txBody>
          <a:bodyPr>
            <a:normAutofit/>
          </a:bodyPr>
          <a:lstStyle/>
          <a:p>
            <a:pPr marL="0" indent="0">
              <a:buNone/>
            </a:pPr>
            <a:r>
              <a:rPr lang="en-US" sz="3300" dirty="0"/>
              <a:t>he descended into hell;</a:t>
            </a:r>
          </a:p>
          <a:p>
            <a:pPr marL="0" indent="0">
              <a:buNone/>
            </a:pPr>
            <a:r>
              <a:rPr lang="en-US" sz="3300" dirty="0"/>
              <a:t>on the third day he rose again from the dead;</a:t>
            </a:r>
          </a:p>
          <a:p>
            <a:pPr marL="0" indent="0">
              <a:buNone/>
            </a:pPr>
            <a:r>
              <a:rPr lang="en-US" sz="3300" dirty="0"/>
              <a:t>he ascended into heaven,</a:t>
            </a:r>
          </a:p>
          <a:p>
            <a:pPr marL="0" indent="0">
              <a:buNone/>
            </a:pPr>
            <a:r>
              <a:rPr lang="en-US" sz="3300" dirty="0"/>
              <a:t>and is seated at the right hand of God the Father almighty;</a:t>
            </a:r>
          </a:p>
          <a:p>
            <a:pPr marL="0" indent="0">
              <a:buNone/>
            </a:pPr>
            <a:r>
              <a:rPr lang="en-US" sz="3300" dirty="0"/>
              <a:t>From there he will come to judge the living and the dead.</a:t>
            </a:r>
          </a:p>
        </p:txBody>
      </p:sp>
    </p:spTree>
    <p:extLst>
      <p:ext uri="{BB962C8B-B14F-4D97-AF65-F5344CB8AC3E}">
        <p14:creationId xmlns:p14="http://schemas.microsoft.com/office/powerpoint/2010/main" val="3480375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685B3-1780-D5F6-6E58-76FC12381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C4C06A-4F7F-1F85-B5B9-7E9130E1B04A}"/>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AEC054FE-2021-C86C-AD7C-897EFD07AE11}"/>
              </a:ext>
            </a:extLst>
          </p:cNvPr>
          <p:cNvSpPr>
            <a:spLocks noGrp="1"/>
          </p:cNvSpPr>
          <p:nvPr>
            <p:ph idx="1"/>
          </p:nvPr>
        </p:nvSpPr>
        <p:spPr>
          <a:xfrm>
            <a:off x="838200" y="1494693"/>
            <a:ext cx="10515600" cy="4486271"/>
          </a:xfrm>
        </p:spPr>
        <p:txBody>
          <a:bodyPr>
            <a:normAutofit/>
          </a:bodyPr>
          <a:lstStyle/>
          <a:p>
            <a:pPr marL="0" indent="0">
              <a:buNone/>
            </a:pPr>
            <a:r>
              <a:rPr lang="en-US" sz="3300" dirty="0"/>
              <a:t>I believe in the Holy Spirit,</a:t>
            </a:r>
          </a:p>
          <a:p>
            <a:pPr marL="0" indent="0">
              <a:buNone/>
            </a:pPr>
            <a:r>
              <a:rPr lang="en-US" sz="3300" dirty="0"/>
              <a:t>the holy catholic Church,</a:t>
            </a:r>
          </a:p>
          <a:p>
            <a:pPr marL="0" indent="0">
              <a:buNone/>
            </a:pPr>
            <a:r>
              <a:rPr lang="en-US" sz="3300" dirty="0"/>
              <a:t>the communion of saints,</a:t>
            </a:r>
          </a:p>
          <a:p>
            <a:pPr marL="0" indent="0">
              <a:buNone/>
            </a:pPr>
            <a:r>
              <a:rPr lang="en-US" sz="3300" dirty="0"/>
              <a:t>the forgiveness of sins,</a:t>
            </a:r>
          </a:p>
          <a:p>
            <a:pPr marL="0" indent="0">
              <a:buNone/>
            </a:pPr>
            <a:r>
              <a:rPr lang="en-US" sz="3300" dirty="0"/>
              <a:t>the resurrection of the body,</a:t>
            </a:r>
          </a:p>
          <a:p>
            <a:pPr marL="0" indent="0">
              <a:buNone/>
            </a:pPr>
            <a:r>
              <a:rPr lang="en-US" sz="3300" dirty="0"/>
              <a:t>and life everlasting. </a:t>
            </a:r>
          </a:p>
          <a:p>
            <a:pPr marL="0" indent="0">
              <a:buNone/>
            </a:pPr>
            <a:r>
              <a:rPr lang="en-US" sz="3300" dirty="0"/>
              <a:t>Amen</a:t>
            </a:r>
          </a:p>
        </p:txBody>
      </p:sp>
    </p:spTree>
    <p:extLst>
      <p:ext uri="{BB962C8B-B14F-4D97-AF65-F5344CB8AC3E}">
        <p14:creationId xmlns:p14="http://schemas.microsoft.com/office/powerpoint/2010/main" val="3986750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BFCB-DA34-5421-B07D-981C481EF6A1}"/>
              </a:ext>
            </a:extLst>
          </p:cNvPr>
          <p:cNvSpPr>
            <a:spLocks noGrp="1"/>
          </p:cNvSpPr>
          <p:nvPr>
            <p:ph type="title"/>
          </p:nvPr>
        </p:nvSpPr>
        <p:spPr/>
        <p:txBody>
          <a:bodyPr/>
          <a:lstStyle/>
          <a:p>
            <a:r>
              <a:rPr lang="en-US" dirty="0"/>
              <a:t>An Act of Contrition</a:t>
            </a:r>
            <a:endParaRPr lang="en-GB" dirty="0"/>
          </a:p>
        </p:txBody>
      </p:sp>
      <p:sp>
        <p:nvSpPr>
          <p:cNvPr id="3" name="Content Placeholder 2">
            <a:extLst>
              <a:ext uri="{FF2B5EF4-FFF2-40B4-BE49-F238E27FC236}">
                <a16:creationId xmlns:a16="http://schemas.microsoft.com/office/drawing/2014/main" id="{E7BCAD6E-D632-706E-4856-001A8E4D6DCA}"/>
              </a:ext>
            </a:extLst>
          </p:cNvPr>
          <p:cNvSpPr>
            <a:spLocks noGrp="1"/>
          </p:cNvSpPr>
          <p:nvPr>
            <p:ph idx="1"/>
          </p:nvPr>
        </p:nvSpPr>
        <p:spPr/>
        <p:txBody>
          <a:bodyPr/>
          <a:lstStyle/>
          <a:p>
            <a:pPr marL="0" indent="0">
              <a:buNone/>
            </a:pPr>
            <a:r>
              <a:rPr lang="en-US" dirty="0"/>
              <a:t>O my God,</a:t>
            </a:r>
          </a:p>
          <a:p>
            <a:pPr marL="0" indent="0">
              <a:buNone/>
            </a:pPr>
            <a:r>
              <a:rPr lang="en-US" dirty="0" err="1"/>
              <a:t>bcause</a:t>
            </a:r>
            <a:r>
              <a:rPr lang="en-US" dirty="0"/>
              <a:t> you are so good, </a:t>
            </a:r>
          </a:p>
          <a:p>
            <a:pPr marL="0" indent="0">
              <a:buNone/>
            </a:pPr>
            <a:r>
              <a:rPr lang="en-US" dirty="0"/>
              <a:t>I am very sorry that I have sinned against you,</a:t>
            </a:r>
          </a:p>
          <a:p>
            <a:pPr marL="0" indent="0">
              <a:buNone/>
            </a:pPr>
            <a:r>
              <a:rPr lang="en-US" dirty="0"/>
              <a:t>and with the help of your grace</a:t>
            </a:r>
          </a:p>
          <a:p>
            <a:pPr marL="0" indent="0">
              <a:buNone/>
            </a:pPr>
            <a:r>
              <a:rPr lang="en-US" dirty="0"/>
              <a:t>I will not sin again</a:t>
            </a:r>
            <a:endParaRPr lang="en-GB" dirty="0"/>
          </a:p>
        </p:txBody>
      </p:sp>
    </p:spTree>
    <p:extLst>
      <p:ext uri="{BB962C8B-B14F-4D97-AF65-F5344CB8AC3E}">
        <p14:creationId xmlns:p14="http://schemas.microsoft.com/office/powerpoint/2010/main" val="927174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to the Guardian Angel</a:t>
            </a:r>
          </a:p>
        </p:txBody>
      </p:sp>
      <p:sp>
        <p:nvSpPr>
          <p:cNvPr id="4" name="Rectangle 1"/>
          <p:cNvSpPr>
            <a:spLocks noGrp="1" noChangeArrowheads="1"/>
          </p:cNvSpPr>
          <p:nvPr>
            <p:ph idx="1"/>
          </p:nvPr>
        </p:nvSpPr>
        <p:spPr bwMode="auto">
          <a:xfrm>
            <a:off x="838200" y="2293134"/>
            <a:ext cx="753353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333333"/>
                </a:solidFill>
                <a:effectLst/>
                <a:latin typeface="+mn-lt"/>
              </a:rPr>
              <a:t>Angel of God, my guardian dear,</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whom God's love commits me here,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ever this day be at my side,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light and guard, to rule and guide.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Amen.</a:t>
            </a:r>
            <a:endParaRPr kumimoji="0" lang="en-US" altLang="en-US" sz="36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122" name="Picture 2" descr="http://clipart-library.com/data_images/49046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8560" y="508001"/>
            <a:ext cx="4829174" cy="4829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492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040" y="172089"/>
            <a:ext cx="10017760" cy="859269"/>
          </a:xfrm>
        </p:spPr>
        <p:txBody>
          <a:bodyPr>
            <a:normAutofit/>
          </a:bodyPr>
          <a:lstStyle/>
          <a:p>
            <a:r>
              <a:rPr lang="en-GB" sz="4000" b="1" dirty="0"/>
              <a:t>Prayer of St. Richard of Chichester</a:t>
            </a:r>
          </a:p>
        </p:txBody>
      </p:sp>
      <p:sp>
        <p:nvSpPr>
          <p:cNvPr id="3" name="Content Placeholder 2"/>
          <p:cNvSpPr>
            <a:spLocks noGrp="1"/>
          </p:cNvSpPr>
          <p:nvPr>
            <p:ph idx="1"/>
          </p:nvPr>
        </p:nvSpPr>
        <p:spPr>
          <a:xfrm>
            <a:off x="1336040" y="1114425"/>
            <a:ext cx="10515600" cy="4351338"/>
          </a:xfrm>
        </p:spPr>
        <p:txBody>
          <a:bodyPr>
            <a:noAutofit/>
          </a:bodyPr>
          <a:lstStyle/>
          <a:p>
            <a:pPr marL="0" indent="0">
              <a:buNone/>
            </a:pPr>
            <a:r>
              <a:rPr lang="en-GB" sz="3600" dirty="0"/>
              <a:t>Day by day,</a:t>
            </a:r>
          </a:p>
          <a:p>
            <a:pPr marL="0" indent="0">
              <a:buNone/>
            </a:pPr>
            <a:r>
              <a:rPr lang="en-GB" sz="3600" dirty="0"/>
              <a:t>O dear Lord,</a:t>
            </a:r>
          </a:p>
          <a:p>
            <a:pPr marL="0" indent="0">
              <a:buNone/>
            </a:pPr>
            <a:r>
              <a:rPr lang="en-GB" sz="3600" dirty="0"/>
              <a:t>three things I pray:</a:t>
            </a:r>
          </a:p>
          <a:p>
            <a:pPr marL="0" indent="0">
              <a:buNone/>
            </a:pPr>
            <a:r>
              <a:rPr lang="en-GB" sz="3600" dirty="0"/>
              <a:t>to see you more clearly,</a:t>
            </a:r>
          </a:p>
          <a:p>
            <a:pPr marL="0" indent="0">
              <a:buNone/>
            </a:pPr>
            <a:r>
              <a:rPr lang="en-GB" sz="3600" dirty="0"/>
              <a:t>love you more dearly,</a:t>
            </a:r>
          </a:p>
          <a:p>
            <a:pPr marL="0" indent="0">
              <a:buNone/>
            </a:pPr>
            <a:r>
              <a:rPr lang="en-GB" sz="3600" dirty="0"/>
              <a:t>follow you more nearly,</a:t>
            </a:r>
          </a:p>
          <a:p>
            <a:pPr marL="0" indent="0">
              <a:buNone/>
            </a:pPr>
            <a:r>
              <a:rPr lang="en-GB" sz="3600" dirty="0"/>
              <a:t>day by day,</a:t>
            </a:r>
          </a:p>
          <a:p>
            <a:pPr marL="0" indent="0">
              <a:buNone/>
            </a:pPr>
            <a:r>
              <a:rPr lang="en-GB" sz="3600" dirty="0"/>
              <a:t>by day, by day.</a:t>
            </a:r>
          </a:p>
          <a:p>
            <a:pPr marL="0" indent="0">
              <a:buNone/>
            </a:pPr>
            <a:r>
              <a:rPr lang="en-GB" sz="3600" dirty="0"/>
              <a:t>Amen.</a:t>
            </a:r>
          </a:p>
        </p:txBody>
      </p:sp>
    </p:spTree>
    <p:extLst>
      <p:ext uri="{BB962C8B-B14F-4D97-AF65-F5344CB8AC3E}">
        <p14:creationId xmlns:p14="http://schemas.microsoft.com/office/powerpoint/2010/main" val="52046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 Hope and Love</a:t>
            </a:r>
          </a:p>
        </p:txBody>
      </p:sp>
      <p:sp>
        <p:nvSpPr>
          <p:cNvPr id="3" name="Content Placeholder 2"/>
          <p:cNvSpPr>
            <a:spLocks noGrp="1"/>
          </p:cNvSpPr>
          <p:nvPr>
            <p:ph idx="1"/>
          </p:nvPr>
        </p:nvSpPr>
        <p:spPr>
          <a:xfrm>
            <a:off x="838200" y="1917065"/>
            <a:ext cx="10515600" cy="4351338"/>
          </a:xfrm>
        </p:spPr>
        <p:txBody>
          <a:bodyPr>
            <a:normAutofit/>
          </a:bodyPr>
          <a:lstStyle/>
          <a:p>
            <a:pPr marL="0" indent="0">
              <a:buNone/>
            </a:pPr>
            <a:r>
              <a:rPr lang="en-GB" sz="3600" dirty="0"/>
              <a:t>Jesus, I believe in you.</a:t>
            </a:r>
            <a:br>
              <a:rPr lang="en-GB" sz="3600" dirty="0"/>
            </a:br>
            <a:r>
              <a:rPr lang="en-GB" sz="3600" dirty="0"/>
              <a:t>Jesus, I hope in you.</a:t>
            </a:r>
            <a:br>
              <a:rPr lang="en-GB" sz="3600" dirty="0"/>
            </a:br>
            <a:r>
              <a:rPr lang="en-GB" sz="3600" dirty="0"/>
              <a:t>Jesus, I love you.</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22620" y="510857"/>
            <a:ext cx="6172200" cy="5876925"/>
          </a:xfrm>
          <a:prstGeom prst="rect">
            <a:avLst/>
          </a:prstGeom>
        </p:spPr>
      </p:pic>
    </p:spTree>
    <p:extLst>
      <p:ext uri="{BB962C8B-B14F-4D97-AF65-F5344CB8AC3E}">
        <p14:creationId xmlns:p14="http://schemas.microsoft.com/office/powerpoint/2010/main" val="300906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a:t>
            </a:r>
          </a:p>
        </p:txBody>
      </p:sp>
      <p:sp>
        <p:nvSpPr>
          <p:cNvPr id="3" name="Content Placeholder 2"/>
          <p:cNvSpPr>
            <a:spLocks noGrp="1"/>
          </p:cNvSpPr>
          <p:nvPr>
            <p:ph idx="1"/>
          </p:nvPr>
        </p:nvSpPr>
        <p:spPr/>
        <p:txBody>
          <a:bodyPr>
            <a:normAutofit/>
          </a:bodyPr>
          <a:lstStyle/>
          <a:p>
            <a:pPr marL="0" indent="0">
              <a:buNone/>
            </a:pPr>
            <a:r>
              <a:rPr lang="en-GB" sz="3600" dirty="0"/>
              <a:t>My God, I believe in you</a:t>
            </a:r>
          </a:p>
          <a:p>
            <a:pPr marL="0" indent="0">
              <a:buNone/>
            </a:pPr>
            <a:r>
              <a:rPr lang="en-GB" sz="3600" dirty="0"/>
              <a:t>and all your Church teaches,</a:t>
            </a:r>
          </a:p>
          <a:p>
            <a:pPr marL="0" indent="0">
              <a:buNone/>
            </a:pPr>
            <a:r>
              <a:rPr lang="en-GB" sz="3600" dirty="0"/>
              <a:t>because you have said it</a:t>
            </a:r>
          </a:p>
          <a:p>
            <a:pPr marL="0" indent="0">
              <a:buNone/>
            </a:pPr>
            <a:r>
              <a:rPr lang="en-GB" sz="3600" dirty="0"/>
              <a:t>and your word is true.</a:t>
            </a:r>
          </a:p>
        </p:txBody>
      </p:sp>
      <p:pic>
        <p:nvPicPr>
          <p:cNvPr id="4098" name="Picture 2" descr="https://i.pinimg.com/736x/c7/2a/1e/c72a1ea8db4138d2c102ad9523fc2de1--cross-clipart-english-cours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08246" y="3883978"/>
            <a:ext cx="2037248" cy="258254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clipart-library.com/images/pc5ro9p9i.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99185" y="2371725"/>
            <a:ext cx="1892618" cy="189261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a:stretch>
            <a:fillRect/>
          </a:stretch>
        </p:blipFill>
        <p:spPr>
          <a:xfrm>
            <a:off x="7071360" y="3656683"/>
            <a:ext cx="2126932" cy="860071"/>
          </a:xfrm>
          <a:prstGeom prst="rect">
            <a:avLst/>
          </a:prstGeom>
        </p:spPr>
      </p:pic>
    </p:spTree>
    <p:extLst>
      <p:ext uri="{BB962C8B-B14F-4D97-AF65-F5344CB8AC3E}">
        <p14:creationId xmlns:p14="http://schemas.microsoft.com/office/powerpoint/2010/main" val="4115112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Hope</a:t>
            </a:r>
          </a:p>
        </p:txBody>
      </p:sp>
      <p:sp>
        <p:nvSpPr>
          <p:cNvPr id="3" name="Content Placeholder 2"/>
          <p:cNvSpPr>
            <a:spLocks noGrp="1"/>
          </p:cNvSpPr>
          <p:nvPr>
            <p:ph idx="1"/>
          </p:nvPr>
        </p:nvSpPr>
        <p:spPr>
          <a:xfrm>
            <a:off x="1195705" y="1690692"/>
            <a:ext cx="10515600" cy="4351338"/>
          </a:xfrm>
        </p:spPr>
        <p:txBody>
          <a:bodyPr>
            <a:normAutofit/>
          </a:bodyPr>
          <a:lstStyle/>
          <a:p>
            <a:pPr marL="0" indent="0">
              <a:buNone/>
            </a:pPr>
            <a:r>
              <a:rPr lang="en-GB" sz="3600" dirty="0"/>
              <a:t>My God, I hope in you,</a:t>
            </a:r>
          </a:p>
          <a:p>
            <a:pPr marL="0" indent="0">
              <a:buNone/>
            </a:pPr>
            <a:r>
              <a:rPr lang="en-GB" sz="3600" dirty="0"/>
              <a:t>for grace and for glory,</a:t>
            </a:r>
          </a:p>
          <a:p>
            <a:pPr marL="0" indent="0">
              <a:buNone/>
            </a:pPr>
            <a:r>
              <a:rPr lang="en-GB" sz="3600" dirty="0"/>
              <a:t>because of your promises,</a:t>
            </a:r>
          </a:p>
          <a:p>
            <a:pPr marL="0" indent="0">
              <a:buNone/>
            </a:pPr>
            <a:r>
              <a:rPr lang="en-GB" sz="3600" dirty="0"/>
              <a:t>your mercy and power.</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5832" y="1999364"/>
            <a:ext cx="2994976" cy="1658235"/>
          </a:xfrm>
          <a:prstGeom prst="rect">
            <a:avLst/>
          </a:prstGeom>
        </p:spPr>
      </p:pic>
    </p:spTree>
    <p:extLst>
      <p:ext uri="{BB962C8B-B14F-4D97-AF65-F5344CB8AC3E}">
        <p14:creationId xmlns:p14="http://schemas.microsoft.com/office/powerpoint/2010/main" val="1483562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7EBAD-0C46-3905-8B0B-97AE8C90E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BD7D6D-9614-C89C-FF65-9ECA86AB208B}"/>
              </a:ext>
            </a:extLst>
          </p:cNvPr>
          <p:cNvSpPr>
            <a:spLocks noGrp="1"/>
          </p:cNvSpPr>
          <p:nvPr>
            <p:ph type="title"/>
          </p:nvPr>
        </p:nvSpPr>
        <p:spPr/>
        <p:txBody>
          <a:bodyPr>
            <a:normAutofit/>
          </a:bodyPr>
          <a:lstStyle/>
          <a:p>
            <a:r>
              <a:rPr lang="en-GB" sz="4000" b="1" dirty="0"/>
              <a:t>Act of Love</a:t>
            </a:r>
          </a:p>
        </p:txBody>
      </p:sp>
      <p:sp>
        <p:nvSpPr>
          <p:cNvPr id="3" name="Content Placeholder 2">
            <a:extLst>
              <a:ext uri="{FF2B5EF4-FFF2-40B4-BE49-F238E27FC236}">
                <a16:creationId xmlns:a16="http://schemas.microsoft.com/office/drawing/2014/main" id="{6B97AD49-18F7-4D6D-7A19-6F123F6D969B}"/>
              </a:ext>
            </a:extLst>
          </p:cNvPr>
          <p:cNvSpPr>
            <a:spLocks noGrp="1"/>
          </p:cNvSpPr>
          <p:nvPr>
            <p:ph idx="1"/>
          </p:nvPr>
        </p:nvSpPr>
        <p:spPr>
          <a:xfrm>
            <a:off x="838200" y="1584960"/>
            <a:ext cx="10515600" cy="4876800"/>
          </a:xfrm>
        </p:spPr>
        <p:txBody>
          <a:bodyPr>
            <a:normAutofit/>
          </a:bodyPr>
          <a:lstStyle/>
          <a:p>
            <a:pPr marL="0" indent="0">
              <a:buNone/>
            </a:pPr>
            <a:r>
              <a:rPr lang="en-GB" sz="3600" dirty="0"/>
              <a:t>My God, because you are so good,</a:t>
            </a:r>
          </a:p>
          <a:p>
            <a:pPr marL="0" indent="0">
              <a:buNone/>
            </a:pPr>
            <a:r>
              <a:rPr lang="en-GB" sz="3600" dirty="0"/>
              <a:t>I love you with all my heart,</a:t>
            </a:r>
          </a:p>
          <a:p>
            <a:pPr marL="0" indent="0">
              <a:buNone/>
            </a:pPr>
            <a:r>
              <a:rPr lang="en-GB" sz="3600" dirty="0"/>
              <a:t>And for your sake,</a:t>
            </a:r>
          </a:p>
          <a:p>
            <a:pPr marL="0" indent="0">
              <a:buNone/>
            </a:pPr>
            <a:r>
              <a:rPr lang="en-GB" sz="3600" dirty="0"/>
              <a:t>I love your neighbour as myself</a:t>
            </a:r>
          </a:p>
        </p:txBody>
      </p:sp>
      <p:pic>
        <p:nvPicPr>
          <p:cNvPr id="8" name="Picture 7">
            <a:extLst>
              <a:ext uri="{FF2B5EF4-FFF2-40B4-BE49-F238E27FC236}">
                <a16:creationId xmlns:a16="http://schemas.microsoft.com/office/drawing/2014/main" id="{CAC80087-85F3-2A8F-44BC-8B5403DB3B4D}"/>
              </a:ext>
            </a:extLst>
          </p:cNvPr>
          <p:cNvPicPr>
            <a:picLocks noChangeAspect="1"/>
          </p:cNvPicPr>
          <p:nvPr/>
        </p:nvPicPr>
        <p:blipFill>
          <a:blip r:embed="rId3"/>
          <a:stretch>
            <a:fillRect/>
          </a:stretch>
        </p:blipFill>
        <p:spPr>
          <a:xfrm>
            <a:off x="8157210" y="5214855"/>
            <a:ext cx="3435350" cy="1246905"/>
          </a:xfrm>
          <a:prstGeom prst="rect">
            <a:avLst/>
          </a:prstGeom>
        </p:spPr>
      </p:pic>
    </p:spTree>
    <p:extLst>
      <p:ext uri="{BB962C8B-B14F-4D97-AF65-F5344CB8AC3E}">
        <p14:creationId xmlns:p14="http://schemas.microsoft.com/office/powerpoint/2010/main" val="37270920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EE0A3-3755-6D11-E134-FFD32DF5BA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ADD8C9-7EAD-18C8-5204-48DA4AD155C5}"/>
              </a:ext>
            </a:extLst>
          </p:cNvPr>
          <p:cNvSpPr>
            <a:spLocks noGrp="1"/>
          </p:cNvSpPr>
          <p:nvPr>
            <p:ph type="title"/>
          </p:nvPr>
        </p:nvSpPr>
        <p:spPr>
          <a:xfrm>
            <a:off x="281610" y="2611373"/>
            <a:ext cx="10515600" cy="1325563"/>
          </a:xfrm>
        </p:spPr>
        <p:txBody>
          <a:bodyPr>
            <a:normAutofit/>
          </a:bodyPr>
          <a:lstStyle/>
          <a:p>
            <a:pPr algn="ctr"/>
            <a:r>
              <a:rPr lang="en-US" sz="7000" dirty="0"/>
              <a:t>	UKS2</a:t>
            </a:r>
            <a:endParaRPr lang="en-GB" sz="7000" dirty="0"/>
          </a:p>
        </p:txBody>
      </p:sp>
    </p:spTree>
    <p:extLst>
      <p:ext uri="{BB962C8B-B14F-4D97-AF65-F5344CB8AC3E}">
        <p14:creationId xmlns:p14="http://schemas.microsoft.com/office/powerpoint/2010/main" val="2798277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A6C4C-A80C-DC86-E20F-D1ECED92CB88}"/>
              </a:ext>
            </a:extLst>
          </p:cNvPr>
          <p:cNvSpPr>
            <a:spLocks noGrp="1"/>
          </p:cNvSpPr>
          <p:nvPr>
            <p:ph type="title"/>
          </p:nvPr>
        </p:nvSpPr>
        <p:spPr/>
        <p:txBody>
          <a:bodyPr/>
          <a:lstStyle/>
          <a:p>
            <a:r>
              <a:rPr lang="en-US" dirty="0"/>
              <a:t>The Rosary</a:t>
            </a:r>
            <a:endParaRPr lang="en-GB" dirty="0"/>
          </a:p>
        </p:txBody>
      </p:sp>
      <p:sp>
        <p:nvSpPr>
          <p:cNvPr id="3" name="Content Placeholder 2">
            <a:extLst>
              <a:ext uri="{FF2B5EF4-FFF2-40B4-BE49-F238E27FC236}">
                <a16:creationId xmlns:a16="http://schemas.microsoft.com/office/drawing/2014/main" id="{A9D3EE0D-F09D-5718-9EDA-B0AF9A493380}"/>
              </a:ext>
            </a:extLst>
          </p:cNvPr>
          <p:cNvSpPr>
            <a:spLocks noGrp="1"/>
          </p:cNvSpPr>
          <p:nvPr>
            <p:ph idx="1"/>
          </p:nvPr>
        </p:nvSpPr>
        <p:spPr/>
        <p:txBody>
          <a:bodyPr>
            <a:normAutofit lnSpcReduction="10000"/>
          </a:bodyPr>
          <a:lstStyle/>
          <a:p>
            <a:pPr marL="0" indent="0">
              <a:buNone/>
            </a:pPr>
            <a:r>
              <a:rPr lang="en-US" dirty="0"/>
              <a:t>For each mystery or decade, one Our Father, ten Hail Marys and the Glory be is recited.</a:t>
            </a:r>
          </a:p>
          <a:p>
            <a:pPr marL="0" indent="0">
              <a:buNone/>
            </a:pPr>
            <a:r>
              <a:rPr lang="en-US" b="1" dirty="0"/>
              <a:t>The Joyful Mysteries (Recited Monday and Saturday)</a:t>
            </a:r>
          </a:p>
          <a:p>
            <a:pPr marL="0" indent="0">
              <a:buNone/>
            </a:pPr>
            <a:endParaRPr lang="en-US" b="1" dirty="0"/>
          </a:p>
          <a:p>
            <a:pPr marL="0" indent="0">
              <a:buNone/>
            </a:pPr>
            <a:r>
              <a:rPr lang="en-US" b="1" dirty="0"/>
              <a:t>The Mysteries of Light (Recited Thursday)</a:t>
            </a:r>
          </a:p>
          <a:p>
            <a:pPr marL="0" indent="0">
              <a:buNone/>
            </a:pPr>
            <a:endParaRPr lang="en-US" b="1" dirty="0"/>
          </a:p>
          <a:p>
            <a:pPr marL="0" indent="0">
              <a:buNone/>
            </a:pPr>
            <a:r>
              <a:rPr lang="en-US" b="1" dirty="0"/>
              <a:t>The Sorrowful Mysteries (Recited Tuesday and Friday)</a:t>
            </a:r>
          </a:p>
          <a:p>
            <a:pPr marL="0" indent="0">
              <a:buNone/>
            </a:pPr>
            <a:endParaRPr lang="en-US" b="1" dirty="0"/>
          </a:p>
          <a:p>
            <a:pPr marL="0" indent="0">
              <a:buNone/>
            </a:pPr>
            <a:r>
              <a:rPr lang="en-US" b="1" dirty="0"/>
              <a:t>The Glorious Mysteries (Recited Wednesday and Sunday)</a:t>
            </a:r>
            <a:endParaRPr lang="en-GB" b="1" dirty="0"/>
          </a:p>
        </p:txBody>
      </p:sp>
    </p:spTree>
    <p:extLst>
      <p:ext uri="{BB962C8B-B14F-4D97-AF65-F5344CB8AC3E}">
        <p14:creationId xmlns:p14="http://schemas.microsoft.com/office/powerpoint/2010/main" val="2580075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FAA1A-68D5-2BA7-F655-71740B65C9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7030DE-FABA-9ED8-7584-9C087D8A85F2}"/>
              </a:ext>
            </a:extLst>
          </p:cNvPr>
          <p:cNvSpPr>
            <a:spLocks noGrp="1"/>
          </p:cNvSpPr>
          <p:nvPr>
            <p:ph type="title"/>
          </p:nvPr>
        </p:nvSpPr>
        <p:spPr/>
        <p:txBody>
          <a:bodyPr/>
          <a:lstStyle/>
          <a:p>
            <a:r>
              <a:rPr lang="en-US" dirty="0"/>
              <a:t>Prayer concluding the Rosary</a:t>
            </a:r>
            <a:endParaRPr lang="en-GB" dirty="0"/>
          </a:p>
        </p:txBody>
      </p:sp>
      <p:sp>
        <p:nvSpPr>
          <p:cNvPr id="3" name="Content Placeholder 2">
            <a:extLst>
              <a:ext uri="{FF2B5EF4-FFF2-40B4-BE49-F238E27FC236}">
                <a16:creationId xmlns:a16="http://schemas.microsoft.com/office/drawing/2014/main" id="{E371A0FF-05B6-CC66-7416-E500DDF883C4}"/>
              </a:ext>
            </a:extLst>
          </p:cNvPr>
          <p:cNvSpPr>
            <a:spLocks noGrp="1"/>
          </p:cNvSpPr>
          <p:nvPr>
            <p:ph idx="1"/>
          </p:nvPr>
        </p:nvSpPr>
        <p:spPr>
          <a:xfrm>
            <a:off x="838200" y="1411705"/>
            <a:ext cx="10515600" cy="5081166"/>
          </a:xfrm>
        </p:spPr>
        <p:txBody>
          <a:bodyPr>
            <a:normAutofit fontScale="85000" lnSpcReduction="20000"/>
          </a:bodyPr>
          <a:lstStyle/>
          <a:p>
            <a:pPr marL="0" indent="0">
              <a:buNone/>
            </a:pPr>
            <a:r>
              <a:rPr lang="en-US" b="1" dirty="0"/>
              <a:t>V. </a:t>
            </a:r>
            <a:r>
              <a:rPr lang="en-US" dirty="0"/>
              <a:t>Pray for us, O holy Mother of God.</a:t>
            </a:r>
          </a:p>
          <a:p>
            <a:pPr marL="0" indent="0">
              <a:buNone/>
            </a:pPr>
            <a:r>
              <a:rPr lang="en-US" b="1" dirty="0"/>
              <a:t>R. </a:t>
            </a:r>
            <a:r>
              <a:rPr lang="en-US" dirty="0"/>
              <a:t>That we may be made worthy of the promises of Christ.</a:t>
            </a:r>
          </a:p>
          <a:p>
            <a:pPr marL="0" indent="0">
              <a:buNone/>
            </a:pPr>
            <a:r>
              <a:rPr lang="en-US" b="1" dirty="0"/>
              <a:t>Let us pray.</a:t>
            </a:r>
          </a:p>
          <a:p>
            <a:pPr marL="0" indent="0">
              <a:buNone/>
            </a:pPr>
            <a:r>
              <a:rPr lang="en-US" dirty="0"/>
              <a:t>O God, whose only-begotten Son,</a:t>
            </a:r>
          </a:p>
          <a:p>
            <a:pPr marL="0" indent="0">
              <a:buNone/>
            </a:pPr>
            <a:r>
              <a:rPr lang="en-US" dirty="0"/>
              <a:t>by his life, death and resurrection,</a:t>
            </a:r>
          </a:p>
          <a:p>
            <a:pPr marL="0" indent="0">
              <a:buNone/>
            </a:pPr>
            <a:r>
              <a:rPr lang="en-US" dirty="0"/>
              <a:t>has purchased for us the rewards of eternal life,</a:t>
            </a:r>
          </a:p>
          <a:p>
            <a:pPr marL="0" indent="0">
              <a:buNone/>
            </a:pPr>
            <a:r>
              <a:rPr lang="en-US" dirty="0"/>
              <a:t>grant, we beseech thee,</a:t>
            </a:r>
          </a:p>
          <a:p>
            <a:pPr marL="0" indent="0">
              <a:buNone/>
            </a:pPr>
            <a:r>
              <a:rPr lang="en-US" dirty="0"/>
              <a:t>that meditating on these mysteries</a:t>
            </a:r>
          </a:p>
          <a:p>
            <a:pPr marL="0" indent="0">
              <a:buNone/>
            </a:pPr>
            <a:r>
              <a:rPr lang="en-US" dirty="0"/>
              <a:t>of the most holy Rosary of the Blessed Virgin Mary,</a:t>
            </a:r>
          </a:p>
          <a:p>
            <a:pPr marL="0" indent="0">
              <a:buNone/>
            </a:pPr>
            <a:r>
              <a:rPr lang="en-US" dirty="0"/>
              <a:t>we may imitate what they contain</a:t>
            </a:r>
          </a:p>
          <a:p>
            <a:pPr marL="0" indent="0">
              <a:buNone/>
            </a:pPr>
            <a:r>
              <a:rPr lang="en-US" dirty="0"/>
              <a:t>and obtain what they promise,</a:t>
            </a:r>
          </a:p>
          <a:p>
            <a:pPr marL="0" indent="0">
              <a:buNone/>
            </a:pPr>
            <a:r>
              <a:rPr lang="en-US" dirty="0"/>
              <a:t>through the same Christ our Lord.</a:t>
            </a:r>
          </a:p>
          <a:p>
            <a:pPr marL="0" indent="0">
              <a:buNone/>
            </a:pPr>
            <a:r>
              <a:rPr lang="en-US" dirty="0"/>
              <a:t>Amen</a:t>
            </a:r>
            <a:endParaRPr lang="en-GB" dirty="0"/>
          </a:p>
        </p:txBody>
      </p:sp>
    </p:spTree>
    <p:extLst>
      <p:ext uri="{BB962C8B-B14F-4D97-AF65-F5344CB8AC3E}">
        <p14:creationId xmlns:p14="http://schemas.microsoft.com/office/powerpoint/2010/main" val="17845038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36514"/>
            <a:ext cx="10515600" cy="1325563"/>
          </a:xfrm>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Magnificat</a:t>
            </a:r>
            <a:endParaRPr lang="en-US" altLang="en-US" sz="4000" b="1" dirty="0">
              <a:effectLst>
                <a:outerShdw blurRad="38100" dist="38100" dir="2700000" algn="tl">
                  <a:srgbClr val="FFFFFF"/>
                </a:outerShdw>
              </a:effectLst>
              <a:latin typeface="+mn-lt"/>
            </a:endParaRPr>
          </a:p>
        </p:txBody>
      </p:sp>
      <p:sp>
        <p:nvSpPr>
          <p:cNvPr id="2062" name="Rectangle 14"/>
          <p:cNvSpPr>
            <a:spLocks noGrp="1" noChangeArrowheads="1"/>
          </p:cNvSpPr>
          <p:nvPr>
            <p:ph type="body" idx="1"/>
          </p:nvPr>
        </p:nvSpPr>
        <p:spPr>
          <a:xfrm>
            <a:off x="1088391" y="1362077"/>
            <a:ext cx="8229600" cy="5282563"/>
          </a:xfrm>
        </p:spPr>
        <p:txBody>
          <a:bodyPr>
            <a:normAutofit lnSpcReduction="10000"/>
          </a:bodyPr>
          <a:lstStyle/>
          <a:p>
            <a:pPr>
              <a:buFontTx/>
              <a:buNone/>
            </a:pPr>
            <a:r>
              <a:rPr lang="en-US" altLang="en-US" sz="3600" dirty="0">
                <a:latin typeface="+mn-lt"/>
              </a:rPr>
              <a:t>My soul glorifies the Lord,</a:t>
            </a:r>
          </a:p>
          <a:p>
            <a:pPr>
              <a:buFontTx/>
              <a:buNone/>
            </a:pPr>
            <a:r>
              <a:rPr lang="en-US" altLang="en-US" sz="3600" dirty="0">
                <a:latin typeface="+mn-lt"/>
              </a:rPr>
              <a:t>My spirit rejoices in God, my </a:t>
            </a:r>
            <a:r>
              <a:rPr lang="en-US" altLang="en-US" sz="3600" dirty="0" err="1">
                <a:latin typeface="+mn-lt"/>
              </a:rPr>
              <a:t>Saviour</a:t>
            </a:r>
            <a:r>
              <a:rPr lang="en-US" altLang="en-US" sz="3600" dirty="0">
                <a:latin typeface="+mn-lt"/>
              </a:rPr>
              <a:t>.</a:t>
            </a:r>
          </a:p>
          <a:p>
            <a:pPr>
              <a:buFontTx/>
              <a:buNone/>
            </a:pPr>
            <a:r>
              <a:rPr lang="en-US" altLang="en-US" sz="3600" dirty="0">
                <a:latin typeface="+mn-lt"/>
              </a:rPr>
              <a:t>He looks on his servant in her lowliness;</a:t>
            </a:r>
          </a:p>
          <a:p>
            <a:pPr>
              <a:buFontTx/>
              <a:buNone/>
            </a:pPr>
            <a:r>
              <a:rPr lang="en-US" altLang="en-US" sz="3600" dirty="0">
                <a:latin typeface="+mn-lt"/>
              </a:rPr>
              <a:t>henceforth all ages will call me blessed.</a:t>
            </a:r>
          </a:p>
          <a:p>
            <a:pPr>
              <a:buFontTx/>
              <a:buNone/>
            </a:pPr>
            <a:endParaRPr lang="en-US" altLang="en-US" sz="3600" dirty="0">
              <a:latin typeface="+mn-lt"/>
            </a:endParaRPr>
          </a:p>
          <a:p>
            <a:pPr>
              <a:buFontTx/>
              <a:buNone/>
            </a:pPr>
            <a:r>
              <a:rPr lang="en-US" altLang="en-US" sz="3600" dirty="0">
                <a:latin typeface="+mn-lt"/>
              </a:rPr>
              <a:t>The Almighty works marvels for me.</a:t>
            </a:r>
          </a:p>
          <a:p>
            <a:pPr>
              <a:buFontTx/>
              <a:buNone/>
            </a:pPr>
            <a:r>
              <a:rPr lang="en-US" altLang="en-US" sz="3600" dirty="0">
                <a:latin typeface="+mn-lt"/>
              </a:rPr>
              <a:t>Holy his name!</a:t>
            </a:r>
          </a:p>
          <a:p>
            <a:pPr>
              <a:buFontTx/>
              <a:buNone/>
            </a:pPr>
            <a:r>
              <a:rPr lang="en-US" altLang="en-US" sz="3600" dirty="0">
                <a:latin typeface="+mn-lt"/>
              </a:rPr>
              <a:t>His mercy is from age to age,</a:t>
            </a:r>
          </a:p>
          <a:p>
            <a:pPr>
              <a:buFontTx/>
              <a:buNone/>
            </a:pPr>
            <a:r>
              <a:rPr lang="en-US" altLang="en-US" sz="3600" dirty="0">
                <a:latin typeface="+mn-lt"/>
              </a:rPr>
              <a:t>on those who fear him.</a:t>
            </a:r>
          </a:p>
          <a:p>
            <a:pPr>
              <a:buFontTx/>
              <a:buNone/>
            </a:pPr>
            <a:endParaRPr lang="en-US" altLang="en-US" dirty="0">
              <a:latin typeface="+mn-lt"/>
            </a:endParaRPr>
          </a:p>
        </p:txBody>
      </p:sp>
      <p:pic>
        <p:nvPicPr>
          <p:cNvPr id="13314" name="Picture 2" descr="http://www.soulshepherding.org/wp-content/uploads/2012/12/Marys-magnificat.jpg"/>
          <p:cNvPicPr>
            <a:picLocks noChangeAspect="1" noChangeArrowheads="1"/>
          </p:cNvPicPr>
          <p:nvPr/>
        </p:nvPicPr>
        <p:blipFill rotWithShape="1">
          <a:blip r:embed="rId3">
            <a:extLst>
              <a:ext uri="{28A0092B-C50C-407E-A947-70E740481C1C}">
                <a14:useLocalDpi xmlns:a14="http://schemas.microsoft.com/office/drawing/2010/main" val="0"/>
              </a:ext>
            </a:extLst>
          </a:blip>
          <a:srcRect t="11743" r="6369"/>
          <a:stretch/>
        </p:blipFill>
        <p:spPr bwMode="auto">
          <a:xfrm flipH="1">
            <a:off x="8676640" y="2088343"/>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63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840463" y="356783"/>
            <a:ext cx="8229600" cy="6351835"/>
          </a:xfrm>
        </p:spPr>
        <p:txBody>
          <a:bodyPr>
            <a:normAutofit/>
          </a:bodyPr>
          <a:lstStyle/>
          <a:p>
            <a:pPr>
              <a:buFontTx/>
              <a:buNone/>
            </a:pPr>
            <a:r>
              <a:rPr lang="en-US" altLang="en-US" sz="3200" dirty="0">
                <a:latin typeface="+mn-lt"/>
              </a:rPr>
              <a:t>He puts forth his arm in strength</a:t>
            </a:r>
          </a:p>
          <a:p>
            <a:pPr>
              <a:buFontTx/>
              <a:buNone/>
            </a:pPr>
            <a:r>
              <a:rPr lang="en-US" altLang="en-US" sz="3200" dirty="0">
                <a:latin typeface="+mn-lt"/>
              </a:rPr>
              <a:t>and scatters the proud-hearted.</a:t>
            </a:r>
          </a:p>
          <a:p>
            <a:pPr>
              <a:buFontTx/>
              <a:buNone/>
            </a:pPr>
            <a:r>
              <a:rPr lang="en-US" altLang="en-US" sz="3200" dirty="0">
                <a:latin typeface="+mn-lt"/>
              </a:rPr>
              <a:t>He casts the mighty from their thrones</a:t>
            </a:r>
          </a:p>
          <a:p>
            <a:pPr>
              <a:buFontTx/>
              <a:buNone/>
            </a:pPr>
            <a:r>
              <a:rPr lang="en-US" altLang="en-US" sz="3200" dirty="0">
                <a:latin typeface="+mn-lt"/>
              </a:rPr>
              <a:t>and raises the lowly.</a:t>
            </a:r>
          </a:p>
          <a:p>
            <a:pPr>
              <a:buFontTx/>
              <a:buNone/>
            </a:pPr>
            <a:endParaRPr lang="en-US" altLang="en-US" sz="3200" dirty="0">
              <a:latin typeface="+mn-lt"/>
            </a:endParaRPr>
          </a:p>
          <a:p>
            <a:pPr>
              <a:buFontTx/>
              <a:buNone/>
            </a:pPr>
            <a:r>
              <a:rPr lang="en-US" altLang="en-US" sz="3200" dirty="0">
                <a:latin typeface="+mn-lt"/>
              </a:rPr>
              <a:t>He fills the starving with good things,</a:t>
            </a:r>
          </a:p>
          <a:p>
            <a:pPr>
              <a:buFontTx/>
              <a:buNone/>
            </a:pPr>
            <a:r>
              <a:rPr lang="en-US" altLang="en-US" sz="3200" dirty="0">
                <a:latin typeface="+mn-lt"/>
              </a:rPr>
              <a:t>sends the rich away empty.</a:t>
            </a:r>
          </a:p>
          <a:p>
            <a:pPr>
              <a:buFontTx/>
              <a:buNone/>
            </a:pPr>
            <a:r>
              <a:rPr lang="en-US" altLang="en-US" sz="3200" dirty="0">
                <a:latin typeface="+mn-lt"/>
              </a:rPr>
              <a:t>He protects Israel, his servant,</a:t>
            </a:r>
          </a:p>
          <a:p>
            <a:pPr>
              <a:buFontTx/>
              <a:buNone/>
            </a:pPr>
            <a:r>
              <a:rPr lang="en-US" altLang="en-US" sz="3200" dirty="0">
                <a:latin typeface="+mn-lt"/>
              </a:rPr>
              <a:t>remembering his mercy,</a:t>
            </a:r>
          </a:p>
          <a:p>
            <a:pPr>
              <a:buFontTx/>
              <a:buNone/>
            </a:pPr>
            <a:r>
              <a:rPr lang="en-US" altLang="en-US" sz="3200" dirty="0">
                <a:latin typeface="+mn-lt"/>
              </a:rPr>
              <a:t>the mercy promised to our fathers,</a:t>
            </a:r>
          </a:p>
          <a:p>
            <a:pPr>
              <a:buFontTx/>
              <a:buNone/>
            </a:pPr>
            <a:r>
              <a:rPr lang="en-US" altLang="en-US" sz="3200" dirty="0">
                <a:latin typeface="+mn-lt"/>
              </a:rPr>
              <a:t>to Abraham and his sons for ever.  Amen.</a:t>
            </a:r>
          </a:p>
        </p:txBody>
      </p:sp>
      <p:pic>
        <p:nvPicPr>
          <p:cNvPr id="4" name="Picture 2" descr="http://www.soulshepherding.org/wp-content/uploads/2012/12/Marys-magnificat.jpg"/>
          <p:cNvPicPr>
            <a:picLocks noChangeAspect="1" noChangeArrowheads="1"/>
          </p:cNvPicPr>
          <p:nvPr/>
        </p:nvPicPr>
        <p:blipFill rotWithShape="1">
          <a:blip r:embed="rId2">
            <a:extLst>
              <a:ext uri="{28A0092B-C50C-407E-A947-70E740481C1C}">
                <a14:useLocalDpi xmlns:a14="http://schemas.microsoft.com/office/drawing/2010/main" val="0"/>
              </a:ext>
            </a:extLst>
          </a:blip>
          <a:srcRect t="11743" r="6369"/>
          <a:stretch/>
        </p:blipFill>
        <p:spPr bwMode="auto">
          <a:xfrm flipH="1">
            <a:off x="8350716" y="1626616"/>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426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955992" y="511174"/>
            <a:ext cx="9275127" cy="6102985"/>
          </a:xfrm>
        </p:spPr>
        <p:txBody>
          <a:bodyPr>
            <a:normAutofit fontScale="85000" lnSpcReduction="20000"/>
          </a:bodyPr>
          <a:lstStyle/>
          <a:p>
            <a:pPr algn="ctr">
              <a:buFontTx/>
              <a:buNone/>
            </a:pPr>
            <a:r>
              <a:rPr lang="en-GB" altLang="en-US" sz="4000" b="1" dirty="0">
                <a:effectLst>
                  <a:outerShdw blurRad="38100" dist="38100" dir="2700000" algn="tl">
                    <a:srgbClr val="FFFFFF"/>
                  </a:outerShdw>
                </a:effectLst>
                <a:latin typeface="+mn-lt"/>
              </a:rPr>
              <a:t>Prayer to the Holy Spirit </a:t>
            </a:r>
            <a:endParaRPr lang="en-US" altLang="en-US" sz="1050" b="1" dirty="0">
              <a:effectLst>
                <a:outerShdw blurRad="38100" dist="38100" dir="2700000" algn="tl">
                  <a:srgbClr val="FFFFFF"/>
                </a:outerShdw>
              </a:effectLst>
              <a:latin typeface="+mn-lt"/>
            </a:endParaRPr>
          </a:p>
          <a:p>
            <a:pPr>
              <a:buFontTx/>
              <a:buNone/>
            </a:pPr>
            <a:r>
              <a:rPr lang="en-US" altLang="en-US" sz="3900" dirty="0">
                <a:latin typeface="+mn-lt"/>
              </a:rPr>
              <a:t>O Come, Holy Spirit, </a:t>
            </a:r>
          </a:p>
          <a:p>
            <a:pPr>
              <a:buFontTx/>
              <a:buNone/>
            </a:pPr>
            <a:r>
              <a:rPr lang="en-US" altLang="en-US" sz="3900" dirty="0">
                <a:latin typeface="+mn-lt"/>
              </a:rPr>
              <a:t>fill the hearts of your faithful,</a:t>
            </a:r>
          </a:p>
          <a:p>
            <a:pPr>
              <a:buFontTx/>
              <a:buNone/>
            </a:pPr>
            <a:r>
              <a:rPr lang="en-US" altLang="en-US" sz="3900" dirty="0">
                <a:latin typeface="+mn-lt"/>
              </a:rPr>
              <a:t>and kindle in them the fire of your love.</a:t>
            </a:r>
          </a:p>
          <a:p>
            <a:pPr>
              <a:buFontTx/>
              <a:buNone/>
            </a:pPr>
            <a:r>
              <a:rPr lang="en-US" altLang="en-US" sz="3900" dirty="0">
                <a:latin typeface="+mn-lt"/>
              </a:rPr>
              <a:t>Send forth your Spirit and they shall be created.</a:t>
            </a:r>
          </a:p>
          <a:p>
            <a:pPr>
              <a:buFontTx/>
              <a:buNone/>
            </a:pPr>
            <a:r>
              <a:rPr lang="en-US" altLang="en-US" sz="3900" dirty="0">
                <a:latin typeface="+mn-lt"/>
              </a:rPr>
              <a:t>And you shall renew the face of the earth.</a:t>
            </a:r>
          </a:p>
          <a:p>
            <a:pPr>
              <a:buFontTx/>
              <a:buNone/>
            </a:pPr>
            <a:r>
              <a:rPr lang="en-US" altLang="en-US" sz="3900" dirty="0"/>
              <a:t>O God, who has taught the hearts of the faithful</a:t>
            </a:r>
          </a:p>
          <a:p>
            <a:pPr>
              <a:buFontTx/>
              <a:buNone/>
            </a:pPr>
            <a:r>
              <a:rPr lang="en-US" altLang="en-US" sz="3900" dirty="0"/>
              <a:t>by the light of the Holy Spirit,</a:t>
            </a:r>
          </a:p>
          <a:p>
            <a:pPr>
              <a:buFontTx/>
              <a:buNone/>
            </a:pPr>
            <a:r>
              <a:rPr lang="en-US" altLang="en-US" sz="3900" dirty="0"/>
              <a:t>grant that by the gift of that same Spirit</a:t>
            </a:r>
          </a:p>
          <a:p>
            <a:pPr>
              <a:buFontTx/>
              <a:buNone/>
            </a:pPr>
            <a:r>
              <a:rPr lang="en-US" altLang="en-US" sz="3900" dirty="0"/>
              <a:t>we may be always truly wise</a:t>
            </a:r>
          </a:p>
          <a:p>
            <a:pPr>
              <a:buFontTx/>
              <a:buNone/>
            </a:pPr>
            <a:r>
              <a:rPr lang="en-US" altLang="en-US" sz="3900" dirty="0"/>
              <a:t>and ever rejoice in his consolation.</a:t>
            </a:r>
          </a:p>
          <a:p>
            <a:pPr>
              <a:buFontTx/>
              <a:buNone/>
            </a:pPr>
            <a:r>
              <a:rPr lang="en-US" altLang="en-US" sz="3900" dirty="0"/>
              <a:t>Amen.</a:t>
            </a:r>
          </a:p>
          <a:p>
            <a:pPr>
              <a:spcBef>
                <a:spcPct val="0"/>
              </a:spcBef>
              <a:buFontTx/>
              <a:buNone/>
            </a:pPr>
            <a:endParaRPr lang="en-US" altLang="en-US" dirty="0">
              <a:latin typeface="+mn-lt"/>
            </a:endParaRPr>
          </a:p>
        </p:txBody>
      </p:sp>
      <p:pic>
        <p:nvPicPr>
          <p:cNvPr id="11270" name="Picture 6" descr="https://i.pinimg.com/736x/c4/73/4f/c4734fbe8f3499e9f8ea93ac3e1abe7c--catholic-confirmation-catholic-prayer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16071" y="762000"/>
            <a:ext cx="2701609" cy="2701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32714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95E46675672B14396AB9CC51B11BCBD" ma:contentTypeVersion="3" ma:contentTypeDescription="Create a new document." ma:contentTypeScope="" ma:versionID="3a5fb8292bf6cceb6b25f416955d4e40">
  <xsd:schema xmlns:xsd="http://www.w3.org/2001/XMLSchema" xmlns:xs="http://www.w3.org/2001/XMLSchema" xmlns:p="http://schemas.microsoft.com/office/2006/metadata/properties" xmlns:ns2="ec1c4dda-8eb7-47e2-88f3-5df4acaf3495" targetNamespace="http://schemas.microsoft.com/office/2006/metadata/properties" ma:root="true" ma:fieldsID="f9daf35f721caaa2cd38c05d69999360" ns2:_="">
    <xsd:import namespace="ec1c4dda-8eb7-47e2-88f3-5df4acaf3495"/>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1c4dda-8eb7-47e2-88f3-5df4acaf34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B0D7EA2-0E8C-48C8-B8CE-7AAD98629E56}">
  <ds:schemaRefs>
    <ds:schemaRef ds:uri="http://schemas.microsoft.com/sharepoint/v3/contenttype/forms"/>
  </ds:schemaRefs>
</ds:datastoreItem>
</file>

<file path=customXml/itemProps2.xml><?xml version="1.0" encoding="utf-8"?>
<ds:datastoreItem xmlns:ds="http://schemas.openxmlformats.org/officeDocument/2006/customXml" ds:itemID="{1BEF8D58-EA17-4629-9705-9329A1855E1C}">
  <ds:schemaRefs>
    <ds:schemaRef ds:uri="http://schemas.microsoft.com/office/2006/documentManagement/types"/>
    <ds:schemaRef ds:uri="http://purl.org/dc/elements/1.1/"/>
    <ds:schemaRef ds:uri="ec1c4dda-8eb7-47e2-88f3-5df4acaf3495"/>
    <ds:schemaRef ds:uri="http://schemas.microsoft.com/office/2006/metadata/properties"/>
    <ds:schemaRef ds:uri="http://purl.org/dc/terms/"/>
    <ds:schemaRef ds:uri="http://schemas.microsoft.com/office/infopath/2007/PartnerControls"/>
    <ds:schemaRef ds:uri="http://purl.org/dc/dcmitype/"/>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241FCA0-30D0-4C97-8CEC-A8A101EB84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1c4dda-8eb7-47e2-88f3-5df4acaf34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TotalTime>
  <Words>3554</Words>
  <Application>Microsoft Office PowerPoint</Application>
  <PresentationFormat>Widescreen</PresentationFormat>
  <Paragraphs>393</Paragraphs>
  <Slides>33</Slides>
  <Notes>27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Aptos</vt:lpstr>
      <vt:lpstr>Arial</vt:lpstr>
      <vt:lpstr>Calibri</vt:lpstr>
      <vt:lpstr>Gill Sans MT</vt:lpstr>
      <vt:lpstr>Lucida Calligraphy</vt:lpstr>
      <vt:lpstr>1_Office Theme</vt:lpstr>
      <vt:lpstr>Common Prayers to be Known</vt:lpstr>
      <vt:lpstr>Prayers to be known by phase</vt:lpstr>
      <vt:lpstr>EYFS</vt:lpstr>
      <vt:lpstr>Sign of the Cross</vt:lpstr>
      <vt:lpstr>   </vt:lpstr>
      <vt:lpstr>Hail Mary </vt:lpstr>
      <vt:lpstr>KS1</vt:lpstr>
      <vt:lpstr>Morning Prayer – KS1 </vt:lpstr>
      <vt:lpstr>Grace Before Meals – KS1 </vt:lpstr>
      <vt:lpstr>Grace after meals – KS1  </vt:lpstr>
      <vt:lpstr>Prayer at the end of the day – KS1 </vt:lpstr>
      <vt:lpstr>Glory Be </vt:lpstr>
      <vt:lpstr>LKS2</vt:lpstr>
      <vt:lpstr>Morning Prayer  – KS2 </vt:lpstr>
      <vt:lpstr>Grace Before Meals – KS2 </vt:lpstr>
      <vt:lpstr>Grace after meals – KS2  </vt:lpstr>
      <vt:lpstr>Prayer at the end of the day – KS2 </vt:lpstr>
      <vt:lpstr>Apostles creed</vt:lpstr>
      <vt:lpstr>Apostles creed</vt:lpstr>
      <vt:lpstr>Apostles creed</vt:lpstr>
      <vt:lpstr>An Act of Contrition</vt:lpstr>
      <vt:lpstr>Prayer to the Guardian Angel</vt:lpstr>
      <vt:lpstr>Prayer of St. Richard of Chichester</vt:lpstr>
      <vt:lpstr>Act of Faith, Hope and Love</vt:lpstr>
      <vt:lpstr>Act of Faith</vt:lpstr>
      <vt:lpstr>Act of Hope</vt:lpstr>
      <vt:lpstr>Act of Love</vt:lpstr>
      <vt:lpstr> UKS2</vt:lpstr>
      <vt:lpstr>The Rosary</vt:lpstr>
      <vt:lpstr>Prayer concluding the Rosary</vt:lpstr>
      <vt:lpstr>The Magnificat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Common Prayers to be Known</dc:title>
  <dc:creator>David Harris</dc:creator>
  <cp:lastModifiedBy>Ian Gallagher</cp:lastModifiedBy>
  <cp:revision>4</cp:revision>
  <cp:lastPrinted>2025-09-16T10:20:42Z</cp:lastPrinted>
  <dcterms:created xsi:type="dcterms:W3CDTF">2025-05-22T15:34:24Z</dcterms:created>
  <dcterms:modified xsi:type="dcterms:W3CDTF">2025-09-16T10:30:26Z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0x010100F95E46675672B14396AB9CC51B11BCBD</vt:lpwstr>
  </property>
  <property fmtid="{D5CDD505-2E9C-101B-9397-08002B2CF9AE}" pid="3" name="MediaServiceImageTags">
    <vt:lpwstr/>
  </property>
</Properties>
</file>