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64" r:id="rId3"/>
    <p:sldId id="265" r:id="rId4"/>
    <p:sldId id="266" r:id="rId5"/>
    <p:sldId id="269" r:id="rId6"/>
    <p:sldId id="267" r:id="rId7"/>
    <p:sldId id="268"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CC58BD1-0101-4448-A89C-D71E439560DF}" type="datetimeFigureOut">
              <a:rPr lang="en-GB" smtClean="0"/>
              <a:t>02/11/2023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0EF06D-DE26-431D-8642-7B86B7C1B4D2}" type="slidenum">
              <a:rPr lang="en-GB" smtClean="0"/>
              <a:t>‹#›</a:t>
            </a:fld>
            <a:endParaRPr lang="en-GB"/>
          </a:p>
        </p:txBody>
      </p:sp>
    </p:spTree>
    <p:extLst>
      <p:ext uri="{BB962C8B-B14F-4D97-AF65-F5344CB8AC3E}">
        <p14:creationId xmlns:p14="http://schemas.microsoft.com/office/powerpoint/2010/main" val="3509064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C58BD1-0101-4448-A89C-D71E439560DF}" type="datetimeFigureOut">
              <a:rPr lang="en-GB" smtClean="0"/>
              <a:t>02/11/2023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0EF06D-DE26-431D-8642-7B86B7C1B4D2}" type="slidenum">
              <a:rPr lang="en-GB" smtClean="0"/>
              <a:t>‹#›</a:t>
            </a:fld>
            <a:endParaRPr lang="en-GB"/>
          </a:p>
        </p:txBody>
      </p:sp>
    </p:spTree>
    <p:extLst>
      <p:ext uri="{BB962C8B-B14F-4D97-AF65-F5344CB8AC3E}">
        <p14:creationId xmlns:p14="http://schemas.microsoft.com/office/powerpoint/2010/main" val="28527141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CC58BD1-0101-4448-A89C-D71E439560DF}" type="datetimeFigureOut">
              <a:rPr lang="en-GB" smtClean="0"/>
              <a:t>02/11/2023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0EF06D-DE26-431D-8642-7B86B7C1B4D2}" type="slidenum">
              <a:rPr lang="en-GB" smtClean="0"/>
              <a:t>‹#›</a:t>
            </a:fld>
            <a:endParaRPr lang="en-GB"/>
          </a:p>
        </p:txBody>
      </p:sp>
    </p:spTree>
    <p:extLst>
      <p:ext uri="{BB962C8B-B14F-4D97-AF65-F5344CB8AC3E}">
        <p14:creationId xmlns:p14="http://schemas.microsoft.com/office/powerpoint/2010/main" val="4059089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C58BD1-0101-4448-A89C-D71E439560DF}" type="datetimeFigureOut">
              <a:rPr lang="en-GB" smtClean="0"/>
              <a:t>02/11/2023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0EF06D-DE26-431D-8642-7B86B7C1B4D2}" type="slidenum">
              <a:rPr lang="en-GB" smtClean="0"/>
              <a:t>‹#›</a:t>
            </a:fld>
            <a:endParaRPr lang="en-GB"/>
          </a:p>
        </p:txBody>
      </p:sp>
    </p:spTree>
    <p:extLst>
      <p:ext uri="{BB962C8B-B14F-4D97-AF65-F5344CB8AC3E}">
        <p14:creationId xmlns:p14="http://schemas.microsoft.com/office/powerpoint/2010/main" val="40127003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C58BD1-0101-4448-A89C-D71E439560DF}" type="datetimeFigureOut">
              <a:rPr lang="en-GB" smtClean="0"/>
              <a:t>02/11/2023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F0EF06D-DE26-431D-8642-7B86B7C1B4D2}" type="slidenum">
              <a:rPr lang="en-GB" smtClean="0"/>
              <a:t>‹#›</a:t>
            </a:fld>
            <a:endParaRPr lang="en-GB"/>
          </a:p>
        </p:txBody>
      </p:sp>
    </p:spTree>
    <p:extLst>
      <p:ext uri="{BB962C8B-B14F-4D97-AF65-F5344CB8AC3E}">
        <p14:creationId xmlns:p14="http://schemas.microsoft.com/office/powerpoint/2010/main" val="7464248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C58BD1-0101-4448-A89C-D71E439560DF}" type="datetimeFigureOut">
              <a:rPr lang="en-GB" smtClean="0"/>
              <a:t>02/11/2023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F0EF06D-DE26-431D-8642-7B86B7C1B4D2}" type="slidenum">
              <a:rPr lang="en-GB" smtClean="0"/>
              <a:t>‹#›</a:t>
            </a:fld>
            <a:endParaRPr lang="en-GB"/>
          </a:p>
        </p:txBody>
      </p:sp>
    </p:spTree>
    <p:extLst>
      <p:ext uri="{BB962C8B-B14F-4D97-AF65-F5344CB8AC3E}">
        <p14:creationId xmlns:p14="http://schemas.microsoft.com/office/powerpoint/2010/main" val="1407547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C58BD1-0101-4448-A89C-D71E439560DF}" type="datetimeFigureOut">
              <a:rPr lang="en-GB" smtClean="0"/>
              <a:t>02/11/2023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F0EF06D-DE26-431D-8642-7B86B7C1B4D2}" type="slidenum">
              <a:rPr lang="en-GB" smtClean="0"/>
              <a:t>‹#›</a:t>
            </a:fld>
            <a:endParaRPr lang="en-GB"/>
          </a:p>
        </p:txBody>
      </p:sp>
    </p:spTree>
    <p:extLst>
      <p:ext uri="{BB962C8B-B14F-4D97-AF65-F5344CB8AC3E}">
        <p14:creationId xmlns:p14="http://schemas.microsoft.com/office/powerpoint/2010/main" val="19986441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CC58BD1-0101-4448-A89C-D71E439560DF}" type="datetimeFigureOut">
              <a:rPr lang="en-GB" smtClean="0"/>
              <a:t>02/11/2023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0EF06D-DE26-431D-8642-7B86B7C1B4D2}" type="slidenum">
              <a:rPr lang="en-GB" smtClean="0"/>
              <a:t>‹#›</a:t>
            </a:fld>
            <a:endParaRPr lang="en-GB"/>
          </a:p>
        </p:txBody>
      </p:sp>
    </p:spTree>
    <p:extLst>
      <p:ext uri="{BB962C8B-B14F-4D97-AF65-F5344CB8AC3E}">
        <p14:creationId xmlns:p14="http://schemas.microsoft.com/office/powerpoint/2010/main" val="25976871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CC58BD1-0101-4448-A89C-D71E439560DF}" type="datetimeFigureOut">
              <a:rPr lang="en-GB" smtClean="0"/>
              <a:t>02/11/2023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0EF06D-DE26-431D-8642-7B86B7C1B4D2}" type="slidenum">
              <a:rPr lang="en-GB" smtClean="0"/>
              <a:t>‹#›</a:t>
            </a:fld>
            <a:endParaRPr lang="en-GB"/>
          </a:p>
        </p:txBody>
      </p:sp>
    </p:spTree>
    <p:extLst>
      <p:ext uri="{BB962C8B-B14F-4D97-AF65-F5344CB8AC3E}">
        <p14:creationId xmlns:p14="http://schemas.microsoft.com/office/powerpoint/2010/main" val="39044576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C58BD1-0101-4448-A89C-D71E439560DF}" type="datetimeFigureOut">
              <a:rPr lang="en-GB" smtClean="0"/>
              <a:t>02/11/2023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0EF06D-DE26-431D-8642-7B86B7C1B4D2}" type="slidenum">
              <a:rPr lang="en-GB" smtClean="0"/>
              <a:t>‹#›</a:t>
            </a:fld>
            <a:endParaRPr lang="en-GB"/>
          </a:p>
        </p:txBody>
      </p:sp>
    </p:spTree>
    <p:extLst>
      <p:ext uri="{BB962C8B-B14F-4D97-AF65-F5344CB8AC3E}">
        <p14:creationId xmlns:p14="http://schemas.microsoft.com/office/powerpoint/2010/main" val="1349021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C58BD1-0101-4448-A89C-D71E439560DF}" type="datetimeFigureOut">
              <a:rPr lang="en-GB" smtClean="0"/>
              <a:t>02/11/2023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0EF06D-DE26-431D-8642-7B86B7C1B4D2}" type="slidenum">
              <a:rPr lang="en-GB" smtClean="0"/>
              <a:t>‹#›</a:t>
            </a:fld>
            <a:endParaRPr lang="en-GB"/>
          </a:p>
        </p:txBody>
      </p:sp>
    </p:spTree>
    <p:extLst>
      <p:ext uri="{BB962C8B-B14F-4D97-AF65-F5344CB8AC3E}">
        <p14:creationId xmlns:p14="http://schemas.microsoft.com/office/powerpoint/2010/main" val="2389333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9000"/>
            <a:lum/>
          </a:blip>
          <a:srcRect/>
          <a:stretch>
            <a:fillRect t="-11000" b="-1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C58BD1-0101-4448-A89C-D71E439560DF}" type="datetimeFigureOut">
              <a:rPr lang="en-GB" smtClean="0"/>
              <a:t>02/11/2023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0EF06D-DE26-431D-8642-7B86B7C1B4D2}" type="slidenum">
              <a:rPr lang="en-GB" smtClean="0"/>
              <a:t>‹#›</a:t>
            </a:fld>
            <a:endParaRPr lang="en-GB"/>
          </a:p>
        </p:txBody>
      </p:sp>
    </p:spTree>
    <p:extLst>
      <p:ext uri="{BB962C8B-B14F-4D97-AF65-F5344CB8AC3E}">
        <p14:creationId xmlns:p14="http://schemas.microsoft.com/office/powerpoint/2010/main" val="8192771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30609679"/>
              </p:ext>
            </p:extLst>
          </p:nvPr>
        </p:nvGraphicFramePr>
        <p:xfrm>
          <a:off x="251076" y="251380"/>
          <a:ext cx="11693654" cy="5518920"/>
        </p:xfrm>
        <a:graphic>
          <a:graphicData uri="http://schemas.openxmlformats.org/drawingml/2006/table">
            <a:tbl>
              <a:tblPr firstRow="1" bandRow="1">
                <a:tableStyleId>{5940675A-B579-460E-94D1-54222C63F5DA}</a:tableStyleId>
              </a:tblPr>
              <a:tblGrid>
                <a:gridCol w="1521502">
                  <a:extLst>
                    <a:ext uri="{9D8B030D-6E8A-4147-A177-3AD203B41FA5}">
                      <a16:colId xmlns:a16="http://schemas.microsoft.com/office/drawing/2014/main" val="3435926197"/>
                    </a:ext>
                  </a:extLst>
                </a:gridCol>
                <a:gridCol w="3265847">
                  <a:extLst>
                    <a:ext uri="{9D8B030D-6E8A-4147-A177-3AD203B41FA5}">
                      <a16:colId xmlns:a16="http://schemas.microsoft.com/office/drawing/2014/main" val="201684574"/>
                    </a:ext>
                  </a:extLst>
                </a:gridCol>
                <a:gridCol w="3492546">
                  <a:extLst>
                    <a:ext uri="{9D8B030D-6E8A-4147-A177-3AD203B41FA5}">
                      <a16:colId xmlns:a16="http://schemas.microsoft.com/office/drawing/2014/main" val="859284130"/>
                    </a:ext>
                  </a:extLst>
                </a:gridCol>
                <a:gridCol w="3413759">
                  <a:extLst>
                    <a:ext uri="{9D8B030D-6E8A-4147-A177-3AD203B41FA5}">
                      <a16:colId xmlns:a16="http://schemas.microsoft.com/office/drawing/2014/main" val="428722944"/>
                    </a:ext>
                  </a:extLst>
                </a:gridCol>
              </a:tblGrid>
              <a:tr h="482807">
                <a:tc>
                  <a:txBody>
                    <a:bodyPr/>
                    <a:lstStyle/>
                    <a:p>
                      <a:pPr algn="ctr"/>
                      <a:r>
                        <a:rPr lang="en-GB" sz="1400" b="1" dirty="0" smtClean="0">
                          <a:latin typeface="XCCW Joined 10a" panose="03050602040000000000" pitchFamily="66" charset="0"/>
                        </a:rPr>
                        <a:t>Science</a:t>
                      </a:r>
                      <a:r>
                        <a:rPr lang="en-GB" sz="1400" b="1" baseline="0" dirty="0" smtClean="0">
                          <a:latin typeface="XCCW Joined 10a" panose="03050602040000000000" pitchFamily="66" charset="0"/>
                        </a:rPr>
                        <a:t> Skill</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Year 1 and 2</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Year 3 and 4</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Year 5 and 6</a:t>
                      </a:r>
                      <a:endParaRPr lang="en-GB" sz="1400" b="1" dirty="0">
                        <a:latin typeface="XCCW Joined 10a" panose="03050602040000000000" pitchFamily="66" charset="0"/>
                      </a:endParaRPr>
                    </a:p>
                  </a:txBody>
                  <a:tcPr>
                    <a:solidFill>
                      <a:schemeClr val="accent1">
                        <a:lumMod val="20000"/>
                        <a:lumOff val="80000"/>
                      </a:schemeClr>
                    </a:solidFill>
                  </a:tcPr>
                </a:tc>
                <a:extLst>
                  <a:ext uri="{0D108BD9-81ED-4DB2-BD59-A6C34878D82A}">
                    <a16:rowId xmlns:a16="http://schemas.microsoft.com/office/drawing/2014/main" val="3170499957"/>
                  </a:ext>
                </a:extLst>
              </a:tr>
              <a:tr h="5036113">
                <a:tc>
                  <a:txBody>
                    <a:bodyPr/>
                    <a:lstStyle/>
                    <a:p>
                      <a:pPr algn="ctr"/>
                      <a:r>
                        <a:rPr lang="en-GB" sz="1000" b="1" dirty="0" smtClean="0">
                          <a:latin typeface="XCCW Joined 10a" panose="03050602040000000000" pitchFamily="66" charset="0"/>
                        </a:rPr>
                        <a:t>Asking questions and recognising that they can be answered in different ways </a:t>
                      </a:r>
                      <a:endParaRPr lang="en-GB" sz="1000" b="1" dirty="0" smtClean="0">
                        <a:latin typeface="XCCW Joined 10a" panose="03050602040000000000" pitchFamily="66" charset="0"/>
                      </a:endParaRPr>
                    </a:p>
                  </a:txBody>
                  <a:tcPr/>
                </a:tc>
                <a:tc>
                  <a:txBody>
                    <a:bodyPr/>
                    <a:lstStyle/>
                    <a:p>
                      <a:pPr marL="0" indent="0">
                        <a:buFont typeface="Arial" panose="020B0604020202020204" pitchFamily="34" charset="0"/>
                        <a:buNone/>
                      </a:pPr>
                      <a:r>
                        <a:rPr lang="en-GB" sz="1000" b="1" dirty="0" smtClean="0">
                          <a:latin typeface="XCCW Joined 10a" panose="03050602040000000000" pitchFamily="66" charset="0"/>
                        </a:rPr>
                        <a:t>Asking simple questions and recognising that they can be answered in different ways</a:t>
                      </a:r>
                    </a:p>
                    <a:p>
                      <a:pPr marL="171450" indent="-171450">
                        <a:buFont typeface="Arial" panose="020B0604020202020204" pitchFamily="34" charset="0"/>
                        <a:buChar char="•"/>
                      </a:pPr>
                      <a:r>
                        <a:rPr lang="en-GB" sz="1000" dirty="0" smtClean="0">
                          <a:latin typeface="XCCW Joined 10a" panose="03050602040000000000" pitchFamily="66" charset="0"/>
                        </a:rPr>
                        <a:t>While exploring the world, the</a:t>
                      </a:r>
                      <a:r>
                        <a:rPr lang="en-GB" sz="1000" baseline="0" dirty="0" smtClean="0">
                          <a:latin typeface="XCCW Joined 10a" panose="03050602040000000000" pitchFamily="66" charset="0"/>
                        </a:rPr>
                        <a:t> </a:t>
                      </a:r>
                      <a:r>
                        <a:rPr lang="en-GB" sz="1000" dirty="0" smtClean="0">
                          <a:latin typeface="XCCW Joined 10a" panose="03050602040000000000" pitchFamily="66" charset="0"/>
                        </a:rPr>
                        <a:t>children develop their ability to ask</a:t>
                      </a:r>
                      <a:r>
                        <a:rPr lang="en-GB" sz="1000" baseline="0" dirty="0" smtClean="0">
                          <a:latin typeface="XCCW Joined 10a" panose="03050602040000000000" pitchFamily="66" charset="0"/>
                        </a:rPr>
                        <a:t> </a:t>
                      </a:r>
                      <a:r>
                        <a:rPr lang="en-GB" sz="1000" dirty="0" smtClean="0">
                          <a:latin typeface="XCCW Joined 10a" panose="03050602040000000000" pitchFamily="66" charset="0"/>
                        </a:rPr>
                        <a:t>questions (such as what something</a:t>
                      </a:r>
                      <a:r>
                        <a:rPr lang="en-GB" sz="1000" baseline="0" dirty="0" smtClean="0">
                          <a:latin typeface="XCCW Joined 10a" panose="03050602040000000000" pitchFamily="66" charset="0"/>
                        </a:rPr>
                        <a:t> </a:t>
                      </a:r>
                      <a:r>
                        <a:rPr lang="en-GB" sz="1000" dirty="0" smtClean="0">
                          <a:latin typeface="XCCW Joined 10a" panose="03050602040000000000" pitchFamily="66" charset="0"/>
                        </a:rPr>
                        <a:t>is, how things are similar and</a:t>
                      </a:r>
                      <a:r>
                        <a:rPr lang="en-GB" sz="1000" baseline="0" dirty="0" smtClean="0">
                          <a:latin typeface="XCCW Joined 10a" panose="03050602040000000000" pitchFamily="66" charset="0"/>
                        </a:rPr>
                        <a:t> </a:t>
                      </a:r>
                      <a:r>
                        <a:rPr lang="en-GB" sz="1000" dirty="0" smtClean="0">
                          <a:latin typeface="XCCW Joined 10a" panose="03050602040000000000" pitchFamily="66" charset="0"/>
                        </a:rPr>
                        <a:t>different, the ways things work,</a:t>
                      </a:r>
                      <a:r>
                        <a:rPr lang="en-GB" sz="1000" baseline="0" dirty="0" smtClean="0">
                          <a:latin typeface="XCCW Joined 10a" panose="03050602040000000000" pitchFamily="66" charset="0"/>
                        </a:rPr>
                        <a:t> </a:t>
                      </a:r>
                      <a:r>
                        <a:rPr lang="en-GB" sz="1000" dirty="0" smtClean="0">
                          <a:latin typeface="XCCW Joined 10a" panose="03050602040000000000" pitchFamily="66" charset="0"/>
                        </a:rPr>
                        <a:t>which alternative is better, how</a:t>
                      </a:r>
                      <a:r>
                        <a:rPr lang="en-GB" sz="1000" baseline="0" dirty="0" smtClean="0">
                          <a:latin typeface="XCCW Joined 10a" panose="03050602040000000000" pitchFamily="66" charset="0"/>
                        </a:rPr>
                        <a:t> </a:t>
                      </a:r>
                      <a:r>
                        <a:rPr lang="en-GB" sz="1000" dirty="0" smtClean="0">
                          <a:latin typeface="XCCW Joined 10a" panose="03050602040000000000" pitchFamily="66" charset="0"/>
                        </a:rPr>
                        <a:t>things change and how they</a:t>
                      </a:r>
                      <a:r>
                        <a:rPr lang="en-GB" sz="1000" baseline="0" dirty="0" smtClean="0">
                          <a:latin typeface="XCCW Joined 10a" panose="03050602040000000000" pitchFamily="66" charset="0"/>
                        </a:rPr>
                        <a:t> </a:t>
                      </a:r>
                      <a:r>
                        <a:rPr lang="en-GB" sz="1000" dirty="0" smtClean="0">
                          <a:latin typeface="XCCW Joined 10a" panose="03050602040000000000" pitchFamily="66" charset="0"/>
                        </a:rPr>
                        <a:t>happen). Where</a:t>
                      </a:r>
                      <a:r>
                        <a:rPr lang="en-GB" sz="1000" baseline="0" dirty="0" smtClean="0">
                          <a:latin typeface="XCCW Joined 10a" panose="03050602040000000000" pitchFamily="66" charset="0"/>
                        </a:rPr>
                        <a:t> </a:t>
                      </a:r>
                      <a:r>
                        <a:rPr lang="en-GB" sz="1000" dirty="0" smtClean="0">
                          <a:latin typeface="XCCW Joined 10a" panose="03050602040000000000" pitchFamily="66" charset="0"/>
                        </a:rPr>
                        <a:t>appropriate, they</a:t>
                      </a:r>
                      <a:r>
                        <a:rPr lang="en-GB" sz="1000" baseline="0" dirty="0" smtClean="0">
                          <a:latin typeface="XCCW Joined 10a" panose="03050602040000000000" pitchFamily="66" charset="0"/>
                        </a:rPr>
                        <a:t> </a:t>
                      </a:r>
                      <a:r>
                        <a:rPr lang="en-GB" sz="1000" dirty="0" smtClean="0">
                          <a:latin typeface="XCCW Joined 10a" panose="03050602040000000000" pitchFamily="66" charset="0"/>
                        </a:rPr>
                        <a:t>answer these questions.</a:t>
                      </a:r>
                    </a:p>
                    <a:p>
                      <a:pPr marL="171450" indent="-171450">
                        <a:buFont typeface="Arial" panose="020B0604020202020204" pitchFamily="34" charset="0"/>
                        <a:buChar char="•"/>
                      </a:pPr>
                      <a:r>
                        <a:rPr lang="en-GB" sz="1000" dirty="0" smtClean="0">
                          <a:latin typeface="XCCW Joined 10a" panose="03050602040000000000" pitchFamily="66" charset="0"/>
                        </a:rPr>
                        <a:t>The children answer questions</a:t>
                      </a:r>
                      <a:r>
                        <a:rPr lang="en-GB" sz="1000" baseline="0" dirty="0" smtClean="0">
                          <a:latin typeface="XCCW Joined 10a" panose="03050602040000000000" pitchFamily="66" charset="0"/>
                        </a:rPr>
                        <a:t> </a:t>
                      </a:r>
                      <a:r>
                        <a:rPr lang="en-GB" sz="1000" dirty="0" smtClean="0">
                          <a:latin typeface="XCCW Joined 10a" panose="03050602040000000000" pitchFamily="66" charset="0"/>
                        </a:rPr>
                        <a:t>developed with the teacher often</a:t>
                      </a:r>
                      <a:r>
                        <a:rPr lang="en-GB" sz="1000" baseline="0" dirty="0" smtClean="0">
                          <a:latin typeface="XCCW Joined 10a" panose="03050602040000000000" pitchFamily="66" charset="0"/>
                        </a:rPr>
                        <a:t> </a:t>
                      </a:r>
                      <a:r>
                        <a:rPr lang="en-GB" sz="1000" dirty="0" smtClean="0">
                          <a:latin typeface="XCCW Joined 10a" panose="03050602040000000000" pitchFamily="66" charset="0"/>
                        </a:rPr>
                        <a:t>through a scenario.</a:t>
                      </a:r>
                    </a:p>
                    <a:p>
                      <a:pPr marL="171450" indent="-171450">
                        <a:buFont typeface="Arial" panose="020B0604020202020204" pitchFamily="34" charset="0"/>
                        <a:buChar char="•"/>
                      </a:pPr>
                      <a:r>
                        <a:rPr lang="en-GB" sz="1000" dirty="0" smtClean="0">
                          <a:latin typeface="XCCW Joined 10a" panose="03050602040000000000" pitchFamily="66" charset="0"/>
                        </a:rPr>
                        <a:t>The children are involved in planning</a:t>
                      </a:r>
                      <a:r>
                        <a:rPr lang="en-GB" sz="1000" baseline="0" dirty="0" smtClean="0">
                          <a:latin typeface="XCCW Joined 10a" panose="03050602040000000000" pitchFamily="66" charset="0"/>
                        </a:rPr>
                        <a:t> </a:t>
                      </a:r>
                      <a:r>
                        <a:rPr lang="en-GB" sz="1000" dirty="0" smtClean="0">
                          <a:latin typeface="XCCW Joined 10a" panose="03050602040000000000" pitchFamily="66" charset="0"/>
                        </a:rPr>
                        <a:t>how to use resources provided to</a:t>
                      </a:r>
                      <a:r>
                        <a:rPr lang="en-GB" sz="1000" baseline="0" dirty="0" smtClean="0">
                          <a:latin typeface="XCCW Joined 10a" panose="03050602040000000000" pitchFamily="66" charset="0"/>
                        </a:rPr>
                        <a:t> </a:t>
                      </a:r>
                      <a:r>
                        <a:rPr lang="en-GB" sz="1000" dirty="0" smtClean="0">
                          <a:latin typeface="XCCW Joined 10a" panose="03050602040000000000" pitchFamily="66" charset="0"/>
                        </a:rPr>
                        <a:t>answer the questions using different</a:t>
                      </a:r>
                      <a:r>
                        <a:rPr lang="en-GB" sz="1000" baseline="0" dirty="0" smtClean="0">
                          <a:latin typeface="XCCW Joined 10a" panose="03050602040000000000" pitchFamily="66" charset="0"/>
                        </a:rPr>
                        <a:t> </a:t>
                      </a:r>
                      <a:r>
                        <a:rPr lang="en-GB" sz="1000" dirty="0" smtClean="0">
                          <a:latin typeface="XCCW Joined 10a" panose="03050602040000000000" pitchFamily="66" charset="0"/>
                        </a:rPr>
                        <a:t>types of enquiry, helping them to</a:t>
                      </a:r>
                      <a:r>
                        <a:rPr lang="en-GB" sz="1000" baseline="0" dirty="0" smtClean="0">
                          <a:latin typeface="XCCW Joined 10a" panose="03050602040000000000" pitchFamily="66" charset="0"/>
                        </a:rPr>
                        <a:t> </a:t>
                      </a:r>
                      <a:r>
                        <a:rPr lang="en-GB" sz="1000" dirty="0" smtClean="0">
                          <a:latin typeface="XCCW Joined 10a" panose="03050602040000000000" pitchFamily="66" charset="0"/>
                        </a:rPr>
                        <a:t>recognise that there are different</a:t>
                      </a:r>
                      <a:r>
                        <a:rPr lang="en-GB" sz="1000" baseline="0" dirty="0" smtClean="0">
                          <a:latin typeface="XCCW Joined 10a" panose="03050602040000000000" pitchFamily="66" charset="0"/>
                        </a:rPr>
                        <a:t> </a:t>
                      </a:r>
                      <a:r>
                        <a:rPr lang="en-GB" sz="1000" dirty="0" smtClean="0">
                          <a:latin typeface="XCCW Joined 10a" panose="03050602040000000000" pitchFamily="66" charset="0"/>
                        </a:rPr>
                        <a:t>ways in which questions can be</a:t>
                      </a:r>
                      <a:r>
                        <a:rPr lang="en-GB" sz="1000" baseline="0" dirty="0" smtClean="0">
                          <a:latin typeface="XCCW Joined 10a" panose="03050602040000000000" pitchFamily="66" charset="0"/>
                        </a:rPr>
                        <a:t> </a:t>
                      </a:r>
                      <a:r>
                        <a:rPr lang="en-GB" sz="1000" dirty="0" smtClean="0">
                          <a:latin typeface="XCCW Joined 10a" panose="03050602040000000000" pitchFamily="66" charset="0"/>
                        </a:rPr>
                        <a:t>answered.</a:t>
                      </a:r>
                    </a:p>
                    <a:p>
                      <a:pPr marL="0" indent="0">
                        <a:buFont typeface="Arial" panose="020B0604020202020204" pitchFamily="34" charset="0"/>
                        <a:buNone/>
                      </a:pPr>
                      <a:endParaRPr lang="en-GB" sz="1000" dirty="0">
                        <a:latin typeface="XCCW Joined 10a" panose="03050602040000000000" pitchFamily="66" charset="0"/>
                      </a:endParaRPr>
                    </a:p>
                  </a:txBody>
                  <a:tcPr/>
                </a:tc>
                <a:tc>
                  <a:txBody>
                    <a:bodyPr/>
                    <a:lstStyle/>
                    <a:p>
                      <a:pPr marL="0" indent="0">
                        <a:buFont typeface="Arial" panose="020B0604020202020204" pitchFamily="34" charset="0"/>
                        <a:buNone/>
                      </a:pPr>
                      <a:r>
                        <a:rPr lang="en-GB" sz="1000" b="1" dirty="0" smtClean="0">
                          <a:latin typeface="XCCW Joined 10a" panose="03050602040000000000" pitchFamily="66" charset="0"/>
                        </a:rPr>
                        <a:t>Asking simple questions and recognising that they can be answered in different ways</a:t>
                      </a:r>
                    </a:p>
                    <a:p>
                      <a:pPr marL="171450" indent="-171450">
                        <a:buFont typeface="Arial" panose="020B0604020202020204" pitchFamily="34" charset="0"/>
                        <a:buChar char="•"/>
                      </a:pPr>
                      <a:r>
                        <a:rPr lang="en-GB" sz="1000" dirty="0" smtClean="0">
                          <a:latin typeface="XCCW Joined 10a" panose="03050602040000000000" pitchFamily="66" charset="0"/>
                        </a:rPr>
                        <a:t>The children consider their prior knowledge when asking questions. They independently use a range of question stems. Where appropriate, they answer these questions. </a:t>
                      </a:r>
                    </a:p>
                    <a:p>
                      <a:pPr marL="171450" indent="-171450">
                        <a:buFont typeface="Arial" panose="020B0604020202020204" pitchFamily="34" charset="0"/>
                        <a:buChar char="•"/>
                      </a:pPr>
                      <a:r>
                        <a:rPr lang="en-GB" sz="1000" dirty="0" smtClean="0">
                          <a:latin typeface="XCCW Joined 10a" panose="03050602040000000000" pitchFamily="66" charset="0"/>
                        </a:rPr>
                        <a:t>The children answer questions posed by the teacher. </a:t>
                      </a:r>
                    </a:p>
                    <a:p>
                      <a:pPr marL="171450" indent="-171450">
                        <a:buFont typeface="Arial" panose="020B0604020202020204" pitchFamily="34" charset="0"/>
                        <a:buChar char="•"/>
                      </a:pPr>
                      <a:r>
                        <a:rPr lang="en-GB" sz="1000" dirty="0" smtClean="0">
                          <a:latin typeface="XCCW Joined 10a" panose="03050602040000000000" pitchFamily="66" charset="0"/>
                        </a:rPr>
                        <a:t>Given a range of resources, the children decide for themselves how to gather evidence to answer the question. They recognise when secondary sources can be used to answer questions that cannot be answered through practical work. They identify the type of enquiry that they have chosen to answer their question. </a:t>
                      </a:r>
                      <a:endParaRPr lang="en-GB" sz="1000" dirty="0">
                        <a:latin typeface="XCCW Joined 10a" panose="03050602040000000000" pitchFamily="66" charset="0"/>
                      </a:endParaRPr>
                    </a:p>
                  </a:txBody>
                  <a:tcPr/>
                </a:tc>
                <a:tc>
                  <a:txBody>
                    <a:bodyPr/>
                    <a:lstStyle/>
                    <a:p>
                      <a:pPr marL="0" indent="0">
                        <a:buFont typeface="Arial" panose="020B0604020202020204" pitchFamily="34" charset="0"/>
                        <a:buNone/>
                      </a:pPr>
                      <a:r>
                        <a:rPr lang="en-GB" sz="1000" b="1" dirty="0" smtClean="0">
                          <a:latin typeface="XCCW Joined 10a" panose="03050602040000000000" pitchFamily="66" charset="0"/>
                        </a:rPr>
                        <a:t>Planning different types of scientific enquiries to answer questions, including recognising and controlling variables where necessary</a:t>
                      </a:r>
                    </a:p>
                    <a:p>
                      <a:pPr marL="171450" indent="-171450">
                        <a:buFont typeface="Arial" panose="020B0604020202020204" pitchFamily="34" charset="0"/>
                        <a:buChar char="•"/>
                      </a:pPr>
                      <a:r>
                        <a:rPr lang="en-GB" sz="1000" dirty="0" smtClean="0">
                          <a:latin typeface="XCCW Joined 10a" panose="03050602040000000000" pitchFamily="66" charset="0"/>
                        </a:rPr>
                        <a:t>Children independently ask scientific questions. This may be stimulated by a scientific experience or involve asking further questions based on their developed understanding following an enquiry. </a:t>
                      </a:r>
                    </a:p>
                    <a:p>
                      <a:pPr marL="171450" indent="-171450">
                        <a:buFont typeface="Arial" panose="020B0604020202020204" pitchFamily="34" charset="0"/>
                        <a:buChar char="•"/>
                      </a:pPr>
                      <a:r>
                        <a:rPr lang="en-GB" sz="1000" dirty="0" smtClean="0">
                          <a:latin typeface="XCCW Joined 10a" panose="03050602040000000000" pitchFamily="66" charset="0"/>
                        </a:rPr>
                        <a:t>Given a wide range of resources the children decide for themselves how to gather evidence to answer a scientific question. They choose a type of enquiry to carry out and justify their choice. They recognise how secondary sources can be used to answer questions that cannot be answered through practical work. </a:t>
                      </a:r>
                      <a:endParaRPr lang="en-GB" sz="1000" dirty="0">
                        <a:latin typeface="XCCW Joined 10a" panose="03050602040000000000" pitchFamily="66" charset="0"/>
                      </a:endParaRPr>
                    </a:p>
                  </a:txBody>
                  <a:tcPr/>
                </a:tc>
                <a:extLst>
                  <a:ext uri="{0D108BD9-81ED-4DB2-BD59-A6C34878D82A}">
                    <a16:rowId xmlns:a16="http://schemas.microsoft.com/office/drawing/2014/main" val="17048059"/>
                  </a:ext>
                </a:extLst>
              </a:tr>
            </a:tbl>
          </a:graphicData>
        </a:graphic>
      </p:graphicFrame>
    </p:spTree>
    <p:extLst>
      <p:ext uri="{BB962C8B-B14F-4D97-AF65-F5344CB8AC3E}">
        <p14:creationId xmlns:p14="http://schemas.microsoft.com/office/powerpoint/2010/main" val="27555894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531285572"/>
              </p:ext>
            </p:extLst>
          </p:nvPr>
        </p:nvGraphicFramePr>
        <p:xfrm>
          <a:off x="251076" y="251380"/>
          <a:ext cx="11693654" cy="5518920"/>
        </p:xfrm>
        <a:graphic>
          <a:graphicData uri="http://schemas.openxmlformats.org/drawingml/2006/table">
            <a:tbl>
              <a:tblPr firstRow="1" bandRow="1">
                <a:tableStyleId>{5940675A-B579-460E-94D1-54222C63F5DA}</a:tableStyleId>
              </a:tblPr>
              <a:tblGrid>
                <a:gridCol w="1521502">
                  <a:extLst>
                    <a:ext uri="{9D8B030D-6E8A-4147-A177-3AD203B41FA5}">
                      <a16:colId xmlns:a16="http://schemas.microsoft.com/office/drawing/2014/main" val="3435926197"/>
                    </a:ext>
                  </a:extLst>
                </a:gridCol>
                <a:gridCol w="3265847">
                  <a:extLst>
                    <a:ext uri="{9D8B030D-6E8A-4147-A177-3AD203B41FA5}">
                      <a16:colId xmlns:a16="http://schemas.microsoft.com/office/drawing/2014/main" val="201684574"/>
                    </a:ext>
                  </a:extLst>
                </a:gridCol>
                <a:gridCol w="3492546">
                  <a:extLst>
                    <a:ext uri="{9D8B030D-6E8A-4147-A177-3AD203B41FA5}">
                      <a16:colId xmlns:a16="http://schemas.microsoft.com/office/drawing/2014/main" val="859284130"/>
                    </a:ext>
                  </a:extLst>
                </a:gridCol>
                <a:gridCol w="3413759">
                  <a:extLst>
                    <a:ext uri="{9D8B030D-6E8A-4147-A177-3AD203B41FA5}">
                      <a16:colId xmlns:a16="http://schemas.microsoft.com/office/drawing/2014/main" val="428722944"/>
                    </a:ext>
                  </a:extLst>
                </a:gridCol>
              </a:tblGrid>
              <a:tr h="482807">
                <a:tc>
                  <a:txBody>
                    <a:bodyPr/>
                    <a:lstStyle/>
                    <a:p>
                      <a:pPr algn="ctr"/>
                      <a:r>
                        <a:rPr lang="en-GB" sz="1400" b="1" dirty="0" smtClean="0">
                          <a:latin typeface="XCCW Joined 10a" panose="03050602040000000000" pitchFamily="66" charset="0"/>
                        </a:rPr>
                        <a:t>Science</a:t>
                      </a:r>
                      <a:r>
                        <a:rPr lang="en-GB" sz="1400" b="1" baseline="0" dirty="0" smtClean="0">
                          <a:latin typeface="XCCW Joined 10a" panose="03050602040000000000" pitchFamily="66" charset="0"/>
                        </a:rPr>
                        <a:t> Skill</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Year 1 and 2</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Year 3 and 4</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Year 5 and 6</a:t>
                      </a:r>
                      <a:endParaRPr lang="en-GB" sz="1400" b="1" dirty="0">
                        <a:latin typeface="XCCW Joined 10a" panose="03050602040000000000" pitchFamily="66" charset="0"/>
                      </a:endParaRPr>
                    </a:p>
                  </a:txBody>
                  <a:tcPr>
                    <a:solidFill>
                      <a:schemeClr val="accent1">
                        <a:lumMod val="20000"/>
                        <a:lumOff val="80000"/>
                      </a:schemeClr>
                    </a:solidFill>
                  </a:tcPr>
                </a:tc>
                <a:extLst>
                  <a:ext uri="{0D108BD9-81ED-4DB2-BD59-A6C34878D82A}">
                    <a16:rowId xmlns:a16="http://schemas.microsoft.com/office/drawing/2014/main" val="3170499957"/>
                  </a:ext>
                </a:extLst>
              </a:tr>
              <a:tr h="5036113">
                <a:tc>
                  <a:txBody>
                    <a:bodyPr/>
                    <a:lstStyle/>
                    <a:p>
                      <a:pPr algn="ctr"/>
                      <a:r>
                        <a:rPr lang="en-GB" sz="1000" b="1" dirty="0" smtClean="0">
                          <a:latin typeface="XCCW Joined 10a" panose="03050602040000000000" pitchFamily="66" charset="0"/>
                        </a:rPr>
                        <a:t>Making observations</a:t>
                      </a:r>
                    </a:p>
                    <a:p>
                      <a:pPr algn="ctr"/>
                      <a:r>
                        <a:rPr lang="en-GB" sz="1000" b="1" dirty="0" smtClean="0">
                          <a:latin typeface="XCCW Joined 10a" panose="03050602040000000000" pitchFamily="66" charset="0"/>
                        </a:rPr>
                        <a:t>and taking</a:t>
                      </a:r>
                    </a:p>
                    <a:p>
                      <a:pPr algn="ctr"/>
                      <a:r>
                        <a:rPr lang="en-GB" sz="1000" b="1" dirty="0" smtClean="0">
                          <a:latin typeface="XCCW Joined 10a" panose="03050602040000000000" pitchFamily="66" charset="0"/>
                        </a:rPr>
                        <a:t>measurements</a:t>
                      </a:r>
                    </a:p>
                    <a:p>
                      <a:pPr algn="ctr"/>
                      <a:endParaRPr lang="en-GB" sz="1000" b="1" dirty="0" smtClean="0">
                        <a:latin typeface="XCCW Joined 10a" panose="03050602040000000000" pitchFamily="66" charset="0"/>
                      </a:endParaRPr>
                    </a:p>
                  </a:txBody>
                  <a:tcPr/>
                </a:tc>
                <a:tc>
                  <a:txBody>
                    <a:bodyPr/>
                    <a:lstStyle/>
                    <a:p>
                      <a:pPr marL="0" indent="0">
                        <a:buFont typeface="Arial" panose="020B0604020202020204" pitchFamily="34" charset="0"/>
                        <a:buNone/>
                      </a:pPr>
                      <a:r>
                        <a:rPr lang="en-GB" sz="1000" b="1" dirty="0" smtClean="0">
                          <a:latin typeface="XCCW Joined 10a" panose="03050602040000000000" pitchFamily="66" charset="0"/>
                        </a:rPr>
                        <a:t>Observing closely, using simple</a:t>
                      </a:r>
                    </a:p>
                    <a:p>
                      <a:pPr marL="0" indent="0">
                        <a:buFont typeface="Arial" panose="020B0604020202020204" pitchFamily="34" charset="0"/>
                        <a:buNone/>
                      </a:pPr>
                      <a:r>
                        <a:rPr lang="en-GB" sz="1000" b="1" dirty="0" smtClean="0">
                          <a:latin typeface="XCCW Joined 10a" panose="03050602040000000000" pitchFamily="66" charset="0"/>
                        </a:rPr>
                        <a:t>equipment</a:t>
                      </a:r>
                    </a:p>
                    <a:p>
                      <a:pPr marL="171450" indent="-171450">
                        <a:buFont typeface="Arial" panose="020B0604020202020204" pitchFamily="34" charset="0"/>
                        <a:buChar char="•"/>
                      </a:pPr>
                      <a:r>
                        <a:rPr lang="en-GB" sz="1000" dirty="0" smtClean="0">
                          <a:latin typeface="XCCW Joined 10a" panose="03050602040000000000" pitchFamily="66" charset="0"/>
                        </a:rPr>
                        <a:t>Children explore the world around them. They make careful observations to support identification, comparison and noticing change. They use appropriate senses, aided by equipment such as magnifying glasses or digital microscopes, to make their observations. </a:t>
                      </a:r>
                    </a:p>
                    <a:p>
                      <a:pPr marL="171450" indent="-171450">
                        <a:buFont typeface="Arial" panose="020B0604020202020204" pitchFamily="34" charset="0"/>
                        <a:buChar char="•"/>
                      </a:pPr>
                      <a:r>
                        <a:rPr lang="en-GB" sz="1000" dirty="0" smtClean="0">
                          <a:latin typeface="XCCW Joined 10a" panose="03050602040000000000" pitchFamily="66" charset="0"/>
                        </a:rPr>
                        <a:t>They begin to take measurements, initially by comparisons, then using non-standard units.</a:t>
                      </a:r>
                      <a:endParaRPr lang="en-GB" sz="1000" dirty="0">
                        <a:latin typeface="XCCW Joined 10a" panose="03050602040000000000" pitchFamily="66" charset="0"/>
                      </a:endParaRPr>
                    </a:p>
                  </a:txBody>
                  <a:tcPr/>
                </a:tc>
                <a:tc>
                  <a:txBody>
                    <a:bodyPr/>
                    <a:lstStyle/>
                    <a:p>
                      <a:pPr marL="0" indent="0">
                        <a:buFont typeface="Arial" panose="020B0604020202020204" pitchFamily="34" charset="0"/>
                        <a:buNone/>
                      </a:pPr>
                      <a:r>
                        <a:rPr lang="en-GB" sz="1000" b="1" dirty="0" smtClean="0">
                          <a:latin typeface="XCCW Joined 10a" panose="03050602040000000000" pitchFamily="66" charset="0"/>
                        </a:rPr>
                        <a:t>Making systematic and careful observations and, where appropriate, taking accurate measurements using standard units, using a range of equipment, including thermometers and data loggers</a:t>
                      </a:r>
                    </a:p>
                    <a:p>
                      <a:pPr marL="171450" indent="-171450">
                        <a:buFont typeface="Arial" panose="020B0604020202020204" pitchFamily="34" charset="0"/>
                        <a:buChar char="•"/>
                      </a:pPr>
                      <a:r>
                        <a:rPr lang="en-GB" sz="1000" dirty="0" smtClean="0">
                          <a:latin typeface="XCCW Joined 10a" panose="03050602040000000000" pitchFamily="66" charset="0"/>
                        </a:rPr>
                        <a:t>The children make systematic and careful observations. They use a range of equipment for measuring length, time, temperature and capacity. They use standard units for their measurements</a:t>
                      </a:r>
                      <a:endParaRPr lang="en-GB" sz="1000" dirty="0">
                        <a:latin typeface="XCCW Joined 10a" panose="03050602040000000000" pitchFamily="66" charset="0"/>
                      </a:endParaRPr>
                    </a:p>
                  </a:txBody>
                  <a:tcPr/>
                </a:tc>
                <a:tc>
                  <a:txBody>
                    <a:bodyPr/>
                    <a:lstStyle/>
                    <a:p>
                      <a:pPr marL="0" indent="0">
                        <a:buFont typeface="Arial" panose="020B0604020202020204" pitchFamily="34" charset="0"/>
                        <a:buNone/>
                      </a:pPr>
                      <a:r>
                        <a:rPr lang="en-GB" sz="1000" b="1" dirty="0" smtClean="0">
                          <a:latin typeface="XCCW Joined 10a" panose="03050602040000000000" pitchFamily="66" charset="0"/>
                        </a:rPr>
                        <a:t>Taking measurements, using a range of scientific equipment, with increasing accuracy and precision, taking repeat readings when appropriate</a:t>
                      </a:r>
                    </a:p>
                    <a:p>
                      <a:pPr marL="171450" indent="-171450">
                        <a:buFont typeface="Arial" panose="020B0604020202020204" pitchFamily="34" charset="0"/>
                        <a:buChar char="•"/>
                      </a:pPr>
                      <a:r>
                        <a:rPr lang="en-GB" sz="1000" dirty="0" smtClean="0">
                          <a:latin typeface="XCCW Joined 10a" panose="03050602040000000000" pitchFamily="66" charset="0"/>
                        </a:rPr>
                        <a:t>The children select measuring equipment to give the most precise results e.g. ruler, tape measure or trundle wheel,</a:t>
                      </a:r>
                      <a:r>
                        <a:rPr lang="en-GB" sz="1000" baseline="0" dirty="0" smtClean="0">
                          <a:latin typeface="XCCW Joined 10a" panose="03050602040000000000" pitchFamily="66" charset="0"/>
                        </a:rPr>
                        <a:t> </a:t>
                      </a:r>
                      <a:r>
                        <a:rPr lang="en-GB" sz="1000" dirty="0" smtClean="0">
                          <a:latin typeface="XCCW Joined 10a" panose="03050602040000000000" pitchFamily="66" charset="0"/>
                        </a:rPr>
                        <a:t>force meter with a suitable scale.</a:t>
                      </a:r>
                    </a:p>
                    <a:p>
                      <a:pPr marL="171450" indent="-171450">
                        <a:buFont typeface="Arial" panose="020B0604020202020204" pitchFamily="34" charset="0"/>
                        <a:buChar char="•"/>
                      </a:pPr>
                      <a:r>
                        <a:rPr lang="en-GB" sz="1000" dirty="0" smtClean="0">
                          <a:latin typeface="XCCW Joined 10a" panose="03050602040000000000" pitchFamily="66" charset="0"/>
                        </a:rPr>
                        <a:t>During an enquiry, they make decisions e.g. whether they need to: take repeat readings (fair testing); increase the sample size (pattern seeking); adjust the observation period and frequency (observing over time); or check further secondary sources (researching); in order to get accurate data (closer to the true value). </a:t>
                      </a:r>
                      <a:endParaRPr lang="en-GB" sz="1000" dirty="0">
                        <a:latin typeface="XCCW Joined 10a" panose="03050602040000000000" pitchFamily="66" charset="0"/>
                      </a:endParaRPr>
                    </a:p>
                  </a:txBody>
                  <a:tcPr/>
                </a:tc>
                <a:extLst>
                  <a:ext uri="{0D108BD9-81ED-4DB2-BD59-A6C34878D82A}">
                    <a16:rowId xmlns:a16="http://schemas.microsoft.com/office/drawing/2014/main" val="17048059"/>
                  </a:ext>
                </a:extLst>
              </a:tr>
            </a:tbl>
          </a:graphicData>
        </a:graphic>
      </p:graphicFrame>
    </p:spTree>
    <p:extLst>
      <p:ext uri="{BB962C8B-B14F-4D97-AF65-F5344CB8AC3E}">
        <p14:creationId xmlns:p14="http://schemas.microsoft.com/office/powerpoint/2010/main" val="20805145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96497588"/>
              </p:ext>
            </p:extLst>
          </p:nvPr>
        </p:nvGraphicFramePr>
        <p:xfrm>
          <a:off x="251076" y="251380"/>
          <a:ext cx="11693654" cy="5518920"/>
        </p:xfrm>
        <a:graphic>
          <a:graphicData uri="http://schemas.openxmlformats.org/drawingml/2006/table">
            <a:tbl>
              <a:tblPr firstRow="1" bandRow="1">
                <a:tableStyleId>{5940675A-B579-460E-94D1-54222C63F5DA}</a:tableStyleId>
              </a:tblPr>
              <a:tblGrid>
                <a:gridCol w="1521502">
                  <a:extLst>
                    <a:ext uri="{9D8B030D-6E8A-4147-A177-3AD203B41FA5}">
                      <a16:colId xmlns:a16="http://schemas.microsoft.com/office/drawing/2014/main" val="3435926197"/>
                    </a:ext>
                  </a:extLst>
                </a:gridCol>
                <a:gridCol w="3265847">
                  <a:extLst>
                    <a:ext uri="{9D8B030D-6E8A-4147-A177-3AD203B41FA5}">
                      <a16:colId xmlns:a16="http://schemas.microsoft.com/office/drawing/2014/main" val="201684574"/>
                    </a:ext>
                  </a:extLst>
                </a:gridCol>
                <a:gridCol w="3492546">
                  <a:extLst>
                    <a:ext uri="{9D8B030D-6E8A-4147-A177-3AD203B41FA5}">
                      <a16:colId xmlns:a16="http://schemas.microsoft.com/office/drawing/2014/main" val="859284130"/>
                    </a:ext>
                  </a:extLst>
                </a:gridCol>
                <a:gridCol w="3413759">
                  <a:extLst>
                    <a:ext uri="{9D8B030D-6E8A-4147-A177-3AD203B41FA5}">
                      <a16:colId xmlns:a16="http://schemas.microsoft.com/office/drawing/2014/main" val="428722944"/>
                    </a:ext>
                  </a:extLst>
                </a:gridCol>
              </a:tblGrid>
              <a:tr h="482807">
                <a:tc>
                  <a:txBody>
                    <a:bodyPr/>
                    <a:lstStyle/>
                    <a:p>
                      <a:pPr algn="ctr"/>
                      <a:r>
                        <a:rPr lang="en-GB" sz="1400" b="1" dirty="0" smtClean="0">
                          <a:latin typeface="XCCW Joined 10a" panose="03050602040000000000" pitchFamily="66" charset="0"/>
                        </a:rPr>
                        <a:t>Science</a:t>
                      </a:r>
                      <a:r>
                        <a:rPr lang="en-GB" sz="1400" b="1" baseline="0" dirty="0" smtClean="0">
                          <a:latin typeface="XCCW Joined 10a" panose="03050602040000000000" pitchFamily="66" charset="0"/>
                        </a:rPr>
                        <a:t> Skill</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Year 1 and 2</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Year 3 and 4</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Year 5 and 6</a:t>
                      </a:r>
                      <a:endParaRPr lang="en-GB" sz="1400" b="1" dirty="0">
                        <a:latin typeface="XCCW Joined 10a" panose="03050602040000000000" pitchFamily="66" charset="0"/>
                      </a:endParaRPr>
                    </a:p>
                  </a:txBody>
                  <a:tcPr>
                    <a:solidFill>
                      <a:schemeClr val="accent1">
                        <a:lumMod val="20000"/>
                        <a:lumOff val="80000"/>
                      </a:schemeClr>
                    </a:solidFill>
                  </a:tcPr>
                </a:tc>
                <a:extLst>
                  <a:ext uri="{0D108BD9-81ED-4DB2-BD59-A6C34878D82A}">
                    <a16:rowId xmlns:a16="http://schemas.microsoft.com/office/drawing/2014/main" val="3170499957"/>
                  </a:ext>
                </a:extLst>
              </a:tr>
              <a:tr h="5036113">
                <a:tc>
                  <a:txBody>
                    <a:bodyPr/>
                    <a:lstStyle/>
                    <a:p>
                      <a:pPr algn="ctr"/>
                      <a:r>
                        <a:rPr lang="en-GB" sz="1000" b="1" dirty="0" smtClean="0">
                          <a:latin typeface="XCCW Joined 10a" panose="03050602040000000000" pitchFamily="66" charset="0"/>
                        </a:rPr>
                        <a:t>Engaging in practical</a:t>
                      </a:r>
                    </a:p>
                    <a:p>
                      <a:pPr algn="ctr"/>
                      <a:r>
                        <a:rPr lang="en-GB" sz="1000" b="1" dirty="0" smtClean="0">
                          <a:latin typeface="XCCW Joined 10a" panose="03050602040000000000" pitchFamily="66" charset="0"/>
                        </a:rPr>
                        <a:t>enquiry to answer</a:t>
                      </a:r>
                    </a:p>
                    <a:p>
                      <a:pPr algn="ctr"/>
                      <a:r>
                        <a:rPr lang="en-GB" sz="1000" b="1" dirty="0" smtClean="0">
                          <a:latin typeface="XCCW Joined 10a" panose="03050602040000000000" pitchFamily="66" charset="0"/>
                        </a:rPr>
                        <a:t>questions</a:t>
                      </a:r>
                    </a:p>
                    <a:p>
                      <a:pPr algn="ctr"/>
                      <a:endParaRPr lang="en-GB" sz="1000" b="1" dirty="0" smtClean="0">
                        <a:latin typeface="XCCW Joined 10a" panose="03050602040000000000" pitchFamily="66" charset="0"/>
                      </a:endParaRPr>
                    </a:p>
                  </a:txBody>
                  <a:tcPr/>
                </a:tc>
                <a:tc>
                  <a:txBody>
                    <a:bodyPr/>
                    <a:lstStyle/>
                    <a:p>
                      <a:pPr marL="0" indent="0">
                        <a:buFont typeface="Arial" panose="020B0604020202020204" pitchFamily="34" charset="0"/>
                        <a:buNone/>
                      </a:pPr>
                      <a:r>
                        <a:rPr lang="en-GB" sz="1000" b="1" dirty="0" smtClean="0">
                          <a:latin typeface="XCCW Joined 10a" panose="03050602040000000000" pitchFamily="66" charset="0"/>
                        </a:rPr>
                        <a:t>Performing simple tests</a:t>
                      </a:r>
                    </a:p>
                    <a:p>
                      <a:pPr marL="171450" indent="-171450">
                        <a:buFont typeface="Arial" panose="020B0604020202020204" pitchFamily="34" charset="0"/>
                        <a:buChar char="•"/>
                      </a:pPr>
                      <a:r>
                        <a:rPr lang="en-GB" sz="1000" dirty="0" smtClean="0">
                          <a:latin typeface="XCCW Joined 10a" panose="03050602040000000000" pitchFamily="66" charset="0"/>
                        </a:rPr>
                        <a:t>The children use practical resources provided to gather evidence to answer questions generated by themselves or the teacher. They carry out: tests to classify; comparative tests; pattern seeking enquiries; and make observations over time. Identifying and classifying </a:t>
                      </a:r>
                    </a:p>
                    <a:p>
                      <a:pPr marL="171450" indent="-171450">
                        <a:buFont typeface="Arial" panose="020B0604020202020204" pitchFamily="34" charset="0"/>
                        <a:buChar char="•"/>
                      </a:pPr>
                      <a:r>
                        <a:rPr lang="en-GB" sz="1000" dirty="0" smtClean="0">
                          <a:latin typeface="XCCW Joined 10a" panose="03050602040000000000" pitchFamily="66" charset="0"/>
                        </a:rPr>
                        <a:t>Children use their observations and testing to compare objects, materials and living things. They sort and group these things, identifying their own criteria for sorting. </a:t>
                      </a:r>
                    </a:p>
                    <a:p>
                      <a:pPr marL="171450" indent="-171450">
                        <a:buFont typeface="Arial" panose="020B0604020202020204" pitchFamily="34" charset="0"/>
                        <a:buChar char="•"/>
                      </a:pPr>
                      <a:r>
                        <a:rPr lang="en-GB" sz="1000" dirty="0" smtClean="0">
                          <a:latin typeface="XCCW Joined 10a" panose="03050602040000000000" pitchFamily="66" charset="0"/>
                        </a:rPr>
                        <a:t>They use simple secondary sources (such as identification sheets) to name living things. They describe the characteristics they used to identify a living thing </a:t>
                      </a:r>
                      <a:endParaRPr lang="en-GB" sz="1000" b="0" dirty="0">
                        <a:latin typeface="XCCW Joined 10a" panose="03050602040000000000" pitchFamily="66" charset="0"/>
                      </a:endParaRPr>
                    </a:p>
                  </a:txBody>
                  <a:tcPr/>
                </a:tc>
                <a:tc>
                  <a:txBody>
                    <a:bodyPr/>
                    <a:lstStyle/>
                    <a:p>
                      <a:pPr marL="0" indent="0">
                        <a:buFont typeface="Arial" panose="020B0604020202020204" pitchFamily="34" charset="0"/>
                        <a:buNone/>
                      </a:pPr>
                      <a:r>
                        <a:rPr lang="en-GB" sz="1000" b="1" dirty="0" smtClean="0">
                          <a:latin typeface="XCCW Joined 10a" panose="03050602040000000000" pitchFamily="66" charset="0"/>
                        </a:rPr>
                        <a:t>Setting up simple practical</a:t>
                      </a:r>
                      <a:r>
                        <a:rPr lang="en-GB" sz="1000" b="1" baseline="0" dirty="0" smtClean="0">
                          <a:latin typeface="XCCW Joined 10a" panose="03050602040000000000" pitchFamily="66" charset="0"/>
                        </a:rPr>
                        <a:t> </a:t>
                      </a:r>
                      <a:r>
                        <a:rPr lang="en-GB" sz="1000" b="1" dirty="0" smtClean="0">
                          <a:latin typeface="XCCW Joined 10a" panose="03050602040000000000" pitchFamily="66" charset="0"/>
                        </a:rPr>
                        <a:t>enquiries,</a:t>
                      </a:r>
                      <a:r>
                        <a:rPr lang="en-GB" sz="1000" b="1" baseline="0" dirty="0" smtClean="0">
                          <a:latin typeface="XCCW Joined 10a" panose="03050602040000000000" pitchFamily="66" charset="0"/>
                        </a:rPr>
                        <a:t> </a:t>
                      </a:r>
                      <a:r>
                        <a:rPr lang="en-GB" sz="1000" b="1" dirty="0" smtClean="0">
                          <a:latin typeface="XCCW Joined 10a" panose="03050602040000000000" pitchFamily="66" charset="0"/>
                        </a:rPr>
                        <a:t>comparative and fair</a:t>
                      </a:r>
                      <a:r>
                        <a:rPr lang="en-GB" sz="1000" b="1" baseline="0" dirty="0" smtClean="0">
                          <a:latin typeface="XCCW Joined 10a" panose="03050602040000000000" pitchFamily="66" charset="0"/>
                        </a:rPr>
                        <a:t> t</a:t>
                      </a:r>
                      <a:r>
                        <a:rPr lang="en-GB" sz="1000" b="1" dirty="0" smtClean="0">
                          <a:latin typeface="XCCW Joined 10a" panose="03050602040000000000" pitchFamily="66" charset="0"/>
                        </a:rPr>
                        <a:t>ests</a:t>
                      </a:r>
                    </a:p>
                    <a:p>
                      <a:pPr marL="171450" indent="-171450">
                        <a:buFont typeface="Arial" panose="020B0604020202020204" pitchFamily="34" charset="0"/>
                        <a:buChar char="•"/>
                      </a:pPr>
                      <a:r>
                        <a:rPr lang="en-GB" sz="1000" dirty="0" smtClean="0">
                          <a:latin typeface="XCCW Joined 10a" panose="03050602040000000000" pitchFamily="66" charset="0"/>
                        </a:rPr>
                        <a:t>The children select from a range of practical resources to gather evidence to answer questions generated by themselves or the teacher. </a:t>
                      </a:r>
                    </a:p>
                    <a:p>
                      <a:pPr marL="171450" indent="-171450">
                        <a:buFont typeface="Arial" panose="020B0604020202020204" pitchFamily="34" charset="0"/>
                        <a:buChar char="•"/>
                      </a:pPr>
                      <a:r>
                        <a:rPr lang="en-GB" sz="1000" dirty="0" smtClean="0">
                          <a:latin typeface="XCCW Joined 10a" panose="03050602040000000000" pitchFamily="66" charset="0"/>
                        </a:rPr>
                        <a:t>They follow their plan to carry out: observations and tests to classify; comparative and simple fair tests; observations over time; and pattern seeking. </a:t>
                      </a:r>
                      <a:endParaRPr lang="en-GB" sz="1000" b="1" dirty="0">
                        <a:latin typeface="XCCW Joined 10a" panose="03050602040000000000" pitchFamily="66" charset="0"/>
                      </a:endParaRPr>
                    </a:p>
                  </a:txBody>
                  <a:tcPr/>
                </a:tc>
                <a:tc>
                  <a:txBody>
                    <a:bodyPr/>
                    <a:lstStyle/>
                    <a:p>
                      <a:pPr marL="0" indent="0">
                        <a:buFont typeface="Arial" panose="020B0604020202020204" pitchFamily="34" charset="0"/>
                        <a:buNone/>
                      </a:pPr>
                      <a:r>
                        <a:rPr lang="en-GB" sz="1000" b="1" dirty="0" smtClean="0">
                          <a:latin typeface="XCCW Joined 10a" panose="03050602040000000000" pitchFamily="66" charset="0"/>
                        </a:rPr>
                        <a:t>Planning different types of</a:t>
                      </a:r>
                      <a:r>
                        <a:rPr lang="en-GB" sz="1000" b="1" baseline="0" dirty="0" smtClean="0">
                          <a:latin typeface="XCCW Joined 10a" panose="03050602040000000000" pitchFamily="66" charset="0"/>
                        </a:rPr>
                        <a:t> </a:t>
                      </a:r>
                      <a:r>
                        <a:rPr lang="en-GB" sz="1000" b="1" dirty="0" smtClean="0">
                          <a:latin typeface="XCCW Joined 10a" panose="03050602040000000000" pitchFamily="66" charset="0"/>
                        </a:rPr>
                        <a:t>scientific</a:t>
                      </a:r>
                      <a:r>
                        <a:rPr lang="en-GB" sz="1000" b="1" baseline="0" dirty="0" smtClean="0">
                          <a:latin typeface="XCCW Joined 10a" panose="03050602040000000000" pitchFamily="66" charset="0"/>
                        </a:rPr>
                        <a:t> </a:t>
                      </a:r>
                      <a:r>
                        <a:rPr lang="en-GB" sz="1000" b="1" dirty="0" smtClean="0">
                          <a:latin typeface="XCCW Joined 10a" panose="03050602040000000000" pitchFamily="66" charset="0"/>
                        </a:rPr>
                        <a:t>enquiries to answer</a:t>
                      </a:r>
                      <a:r>
                        <a:rPr lang="en-GB" sz="1000" b="1" baseline="0" dirty="0" smtClean="0">
                          <a:latin typeface="XCCW Joined 10a" panose="03050602040000000000" pitchFamily="66" charset="0"/>
                        </a:rPr>
                        <a:t> </a:t>
                      </a:r>
                      <a:r>
                        <a:rPr lang="en-GB" sz="1000" b="1" dirty="0" smtClean="0">
                          <a:latin typeface="XCCW Joined 10a" panose="03050602040000000000" pitchFamily="66" charset="0"/>
                        </a:rPr>
                        <a:t>questions, including</a:t>
                      </a:r>
                      <a:r>
                        <a:rPr lang="en-GB" sz="1000" b="1" baseline="0" dirty="0" smtClean="0">
                          <a:latin typeface="XCCW Joined 10a" panose="03050602040000000000" pitchFamily="66" charset="0"/>
                        </a:rPr>
                        <a:t> </a:t>
                      </a:r>
                      <a:r>
                        <a:rPr lang="en-GB" sz="1000" b="1" dirty="0" smtClean="0">
                          <a:latin typeface="XCCW Joined 10a" panose="03050602040000000000" pitchFamily="66" charset="0"/>
                        </a:rPr>
                        <a:t>recognising and controlling</a:t>
                      </a:r>
                      <a:r>
                        <a:rPr lang="en-GB" sz="1000" b="1" baseline="0" dirty="0" smtClean="0">
                          <a:latin typeface="XCCW Joined 10a" panose="03050602040000000000" pitchFamily="66" charset="0"/>
                        </a:rPr>
                        <a:t> </a:t>
                      </a:r>
                      <a:r>
                        <a:rPr lang="en-GB" sz="1000" b="1" dirty="0" smtClean="0">
                          <a:latin typeface="XCCW Joined 10a" panose="03050602040000000000" pitchFamily="66" charset="0"/>
                        </a:rPr>
                        <a:t>variables where necessary.</a:t>
                      </a:r>
                    </a:p>
                    <a:p>
                      <a:pPr marL="171450" indent="-171450">
                        <a:buFont typeface="Arial" panose="020B0604020202020204" pitchFamily="34" charset="0"/>
                        <a:buChar char="•"/>
                      </a:pPr>
                      <a:r>
                        <a:rPr lang="en-GB" sz="1000" dirty="0" smtClean="0">
                          <a:latin typeface="XCCW Joined 10a" panose="03050602040000000000" pitchFamily="66" charset="0"/>
                        </a:rPr>
                        <a:t>The children select from a range of practical resources to gather evidence to answer their questions. They carry out fair tests, recognising and controlling variables. They decide what observations or measurements to make over time and for how long. They look for patterns and relationships using a suitable sample. </a:t>
                      </a:r>
                      <a:endParaRPr lang="en-GB" sz="1000" b="1" dirty="0">
                        <a:latin typeface="XCCW Joined 10a" panose="03050602040000000000" pitchFamily="66" charset="0"/>
                      </a:endParaRPr>
                    </a:p>
                  </a:txBody>
                  <a:tcPr/>
                </a:tc>
                <a:extLst>
                  <a:ext uri="{0D108BD9-81ED-4DB2-BD59-A6C34878D82A}">
                    <a16:rowId xmlns:a16="http://schemas.microsoft.com/office/drawing/2014/main" val="17048059"/>
                  </a:ext>
                </a:extLst>
              </a:tr>
            </a:tbl>
          </a:graphicData>
        </a:graphic>
      </p:graphicFrame>
    </p:spTree>
    <p:extLst>
      <p:ext uri="{BB962C8B-B14F-4D97-AF65-F5344CB8AC3E}">
        <p14:creationId xmlns:p14="http://schemas.microsoft.com/office/powerpoint/2010/main" val="25703913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440241307"/>
              </p:ext>
            </p:extLst>
          </p:nvPr>
        </p:nvGraphicFramePr>
        <p:xfrm>
          <a:off x="251076" y="251380"/>
          <a:ext cx="11693654" cy="5518920"/>
        </p:xfrm>
        <a:graphic>
          <a:graphicData uri="http://schemas.openxmlformats.org/drawingml/2006/table">
            <a:tbl>
              <a:tblPr firstRow="1" bandRow="1">
                <a:tableStyleId>{5940675A-B579-460E-94D1-54222C63F5DA}</a:tableStyleId>
              </a:tblPr>
              <a:tblGrid>
                <a:gridCol w="1521502">
                  <a:extLst>
                    <a:ext uri="{9D8B030D-6E8A-4147-A177-3AD203B41FA5}">
                      <a16:colId xmlns:a16="http://schemas.microsoft.com/office/drawing/2014/main" val="3435926197"/>
                    </a:ext>
                  </a:extLst>
                </a:gridCol>
                <a:gridCol w="3265847">
                  <a:extLst>
                    <a:ext uri="{9D8B030D-6E8A-4147-A177-3AD203B41FA5}">
                      <a16:colId xmlns:a16="http://schemas.microsoft.com/office/drawing/2014/main" val="201684574"/>
                    </a:ext>
                  </a:extLst>
                </a:gridCol>
                <a:gridCol w="3492546">
                  <a:extLst>
                    <a:ext uri="{9D8B030D-6E8A-4147-A177-3AD203B41FA5}">
                      <a16:colId xmlns:a16="http://schemas.microsoft.com/office/drawing/2014/main" val="859284130"/>
                    </a:ext>
                  </a:extLst>
                </a:gridCol>
                <a:gridCol w="3413759">
                  <a:extLst>
                    <a:ext uri="{9D8B030D-6E8A-4147-A177-3AD203B41FA5}">
                      <a16:colId xmlns:a16="http://schemas.microsoft.com/office/drawing/2014/main" val="428722944"/>
                    </a:ext>
                  </a:extLst>
                </a:gridCol>
              </a:tblGrid>
              <a:tr h="482807">
                <a:tc>
                  <a:txBody>
                    <a:bodyPr/>
                    <a:lstStyle/>
                    <a:p>
                      <a:pPr algn="ctr"/>
                      <a:r>
                        <a:rPr lang="en-GB" sz="1400" b="1" dirty="0" smtClean="0">
                          <a:latin typeface="XCCW Joined 10a" panose="03050602040000000000" pitchFamily="66" charset="0"/>
                        </a:rPr>
                        <a:t>Science</a:t>
                      </a:r>
                      <a:r>
                        <a:rPr lang="en-GB" sz="1400" b="1" baseline="0" dirty="0" smtClean="0">
                          <a:latin typeface="XCCW Joined 10a" panose="03050602040000000000" pitchFamily="66" charset="0"/>
                        </a:rPr>
                        <a:t> Skill</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Year 1 and 2</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Year 3 and 4</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Year 5 and 6</a:t>
                      </a:r>
                      <a:endParaRPr lang="en-GB" sz="1400" b="1" dirty="0">
                        <a:latin typeface="XCCW Joined 10a" panose="03050602040000000000" pitchFamily="66" charset="0"/>
                      </a:endParaRPr>
                    </a:p>
                  </a:txBody>
                  <a:tcPr>
                    <a:solidFill>
                      <a:schemeClr val="accent1">
                        <a:lumMod val="20000"/>
                        <a:lumOff val="80000"/>
                      </a:schemeClr>
                    </a:solidFill>
                  </a:tcPr>
                </a:tc>
                <a:extLst>
                  <a:ext uri="{0D108BD9-81ED-4DB2-BD59-A6C34878D82A}">
                    <a16:rowId xmlns:a16="http://schemas.microsoft.com/office/drawing/2014/main" val="3170499957"/>
                  </a:ext>
                </a:extLst>
              </a:tr>
              <a:tr h="5036113">
                <a:tc>
                  <a:txBody>
                    <a:bodyPr/>
                    <a:lstStyle/>
                    <a:p>
                      <a:pPr algn="ctr"/>
                      <a:r>
                        <a:rPr lang="en-GB" sz="1000" b="1" dirty="0" smtClean="0">
                          <a:latin typeface="XCCW Joined 10a" panose="03050602040000000000" pitchFamily="66" charset="0"/>
                        </a:rPr>
                        <a:t>Recording and</a:t>
                      </a:r>
                    </a:p>
                    <a:p>
                      <a:pPr algn="ctr"/>
                      <a:r>
                        <a:rPr lang="en-GB" sz="1000" b="1" dirty="0" smtClean="0">
                          <a:latin typeface="XCCW Joined 10a" panose="03050602040000000000" pitchFamily="66" charset="0"/>
                        </a:rPr>
                        <a:t>presenting evidence</a:t>
                      </a:r>
                      <a:endParaRPr lang="en-GB" sz="1000" b="1" dirty="0" smtClean="0">
                        <a:latin typeface="XCCW Joined 10a" panose="03050602040000000000" pitchFamily="66" charset="0"/>
                      </a:endParaRPr>
                    </a:p>
                  </a:txBody>
                  <a:tcPr/>
                </a:tc>
                <a:tc>
                  <a:txBody>
                    <a:bodyPr/>
                    <a:lstStyle/>
                    <a:p>
                      <a:pPr marL="0" indent="0">
                        <a:buFont typeface="Arial" panose="020B0604020202020204" pitchFamily="34" charset="0"/>
                        <a:buNone/>
                      </a:pPr>
                      <a:r>
                        <a:rPr lang="en-GB" sz="1000" b="1" dirty="0" smtClean="0">
                          <a:latin typeface="XCCW Joined 10a" panose="03050602040000000000" pitchFamily="66" charset="0"/>
                        </a:rPr>
                        <a:t>Gathering and recording data to help</a:t>
                      </a:r>
                    </a:p>
                    <a:p>
                      <a:pPr marL="0" indent="0">
                        <a:buFont typeface="Arial" panose="020B0604020202020204" pitchFamily="34" charset="0"/>
                        <a:buNone/>
                      </a:pPr>
                      <a:r>
                        <a:rPr lang="en-GB" sz="1000" b="1" dirty="0" smtClean="0">
                          <a:latin typeface="XCCW Joined 10a" panose="03050602040000000000" pitchFamily="66" charset="0"/>
                        </a:rPr>
                        <a:t>in answering questions</a:t>
                      </a:r>
                    </a:p>
                    <a:p>
                      <a:pPr marL="171450" indent="-171450">
                        <a:buFont typeface="Arial" panose="020B0604020202020204" pitchFamily="34" charset="0"/>
                        <a:buChar char="•"/>
                      </a:pPr>
                      <a:r>
                        <a:rPr lang="en-GB" sz="1000" dirty="0" smtClean="0">
                          <a:latin typeface="XCCW Joined 10a" panose="03050602040000000000" pitchFamily="66" charset="0"/>
                        </a:rPr>
                        <a:t>The children record their observations e.g. using photographs, videos, drawings, labelled diagrams or in writing. </a:t>
                      </a:r>
                    </a:p>
                    <a:p>
                      <a:pPr marL="171450" indent="-171450">
                        <a:buFont typeface="Arial" panose="020B0604020202020204" pitchFamily="34" charset="0"/>
                        <a:buChar char="•"/>
                      </a:pPr>
                      <a:r>
                        <a:rPr lang="en-GB" sz="1000" dirty="0" smtClean="0">
                          <a:latin typeface="XCCW Joined 10a" panose="03050602040000000000" pitchFamily="66" charset="0"/>
                        </a:rPr>
                        <a:t>They record their measurements e.g. using prepared tables, pictograms, tally charts and block graphs. </a:t>
                      </a:r>
                    </a:p>
                    <a:p>
                      <a:pPr marL="171450" indent="-171450">
                        <a:buFont typeface="Arial" panose="020B0604020202020204" pitchFamily="34" charset="0"/>
                        <a:buChar char="•"/>
                      </a:pPr>
                      <a:r>
                        <a:rPr lang="en-GB" sz="1000" dirty="0" smtClean="0">
                          <a:latin typeface="XCCW Joined 10a" panose="03050602040000000000" pitchFamily="66" charset="0"/>
                        </a:rPr>
                        <a:t>They classify using simple prepared tables and sorting rings. </a:t>
                      </a:r>
                      <a:endParaRPr lang="en-GB" sz="1000" b="0" dirty="0">
                        <a:latin typeface="XCCW Joined 10a" panose="03050602040000000000" pitchFamily="66" charset="0"/>
                      </a:endParaRPr>
                    </a:p>
                  </a:txBody>
                  <a:tcPr/>
                </a:tc>
                <a:tc>
                  <a:txBody>
                    <a:bodyPr/>
                    <a:lstStyle/>
                    <a:p>
                      <a:pPr marL="0" indent="0">
                        <a:buFont typeface="Arial" panose="020B0604020202020204" pitchFamily="34" charset="0"/>
                        <a:buNone/>
                      </a:pPr>
                      <a:r>
                        <a:rPr lang="en-GB" sz="1000" b="1" dirty="0" smtClean="0">
                          <a:latin typeface="XCCW Joined 10a" panose="03050602040000000000" pitchFamily="66" charset="0"/>
                        </a:rPr>
                        <a:t>Gathering, recording, classifying</a:t>
                      </a:r>
                      <a:r>
                        <a:rPr lang="en-GB" sz="1000" b="1" baseline="0" dirty="0" smtClean="0">
                          <a:latin typeface="XCCW Joined 10a" panose="03050602040000000000" pitchFamily="66" charset="0"/>
                        </a:rPr>
                        <a:t> </a:t>
                      </a:r>
                      <a:r>
                        <a:rPr lang="en-GB" sz="1000" b="1" dirty="0" smtClean="0">
                          <a:latin typeface="XCCW Joined 10a" panose="03050602040000000000" pitchFamily="66" charset="0"/>
                        </a:rPr>
                        <a:t>and</a:t>
                      </a:r>
                      <a:r>
                        <a:rPr lang="en-GB" sz="1000" b="1" baseline="0" dirty="0" smtClean="0">
                          <a:latin typeface="XCCW Joined 10a" panose="03050602040000000000" pitchFamily="66" charset="0"/>
                        </a:rPr>
                        <a:t> </a:t>
                      </a:r>
                      <a:r>
                        <a:rPr lang="en-GB" sz="1000" b="1" dirty="0" smtClean="0">
                          <a:latin typeface="XCCW Joined 10a" panose="03050602040000000000" pitchFamily="66" charset="0"/>
                        </a:rPr>
                        <a:t>presenting data in a variety</a:t>
                      </a:r>
                      <a:r>
                        <a:rPr lang="en-GB" sz="1000" b="1" baseline="0" dirty="0" smtClean="0">
                          <a:latin typeface="XCCW Joined 10a" panose="03050602040000000000" pitchFamily="66" charset="0"/>
                        </a:rPr>
                        <a:t> </a:t>
                      </a:r>
                      <a:r>
                        <a:rPr lang="en-GB" sz="1000" b="1" dirty="0" smtClean="0">
                          <a:latin typeface="XCCW Joined 10a" panose="03050602040000000000" pitchFamily="66" charset="0"/>
                        </a:rPr>
                        <a:t>of ways to help in answering</a:t>
                      </a:r>
                      <a:r>
                        <a:rPr lang="en-GB" sz="1000" b="1" baseline="0" dirty="0" smtClean="0">
                          <a:latin typeface="XCCW Joined 10a" panose="03050602040000000000" pitchFamily="66" charset="0"/>
                        </a:rPr>
                        <a:t> </a:t>
                      </a:r>
                      <a:r>
                        <a:rPr lang="en-GB" sz="1000" b="1" dirty="0" smtClean="0">
                          <a:latin typeface="XCCW Joined 10a" panose="03050602040000000000" pitchFamily="66" charset="0"/>
                        </a:rPr>
                        <a:t>questions Recording findings</a:t>
                      </a:r>
                      <a:r>
                        <a:rPr lang="en-GB" sz="1000" b="1" baseline="0" dirty="0" smtClean="0">
                          <a:latin typeface="XCCW Joined 10a" panose="03050602040000000000" pitchFamily="66" charset="0"/>
                        </a:rPr>
                        <a:t> </a:t>
                      </a:r>
                      <a:r>
                        <a:rPr lang="en-GB" sz="1000" b="1" dirty="0" smtClean="0">
                          <a:latin typeface="XCCW Joined 10a" panose="03050602040000000000" pitchFamily="66" charset="0"/>
                        </a:rPr>
                        <a:t>using simple scientific language,</a:t>
                      </a:r>
                      <a:r>
                        <a:rPr lang="en-GB" sz="1000" b="1" baseline="0" dirty="0" smtClean="0">
                          <a:latin typeface="XCCW Joined 10a" panose="03050602040000000000" pitchFamily="66" charset="0"/>
                        </a:rPr>
                        <a:t> </a:t>
                      </a:r>
                      <a:r>
                        <a:rPr lang="en-GB" sz="1000" b="1" dirty="0" smtClean="0">
                          <a:latin typeface="XCCW Joined 10a" panose="03050602040000000000" pitchFamily="66" charset="0"/>
                        </a:rPr>
                        <a:t>drawings, labelled diagrams, keys,</a:t>
                      </a:r>
                      <a:r>
                        <a:rPr lang="en-GB" sz="1000" b="1" baseline="0" dirty="0" smtClean="0">
                          <a:latin typeface="XCCW Joined 10a" panose="03050602040000000000" pitchFamily="66" charset="0"/>
                        </a:rPr>
                        <a:t> </a:t>
                      </a:r>
                      <a:r>
                        <a:rPr lang="en-GB" sz="1000" b="1" dirty="0" smtClean="0">
                          <a:latin typeface="XCCW Joined 10a" panose="03050602040000000000" pitchFamily="66" charset="0"/>
                        </a:rPr>
                        <a:t>bar charts, and tables</a:t>
                      </a:r>
                    </a:p>
                    <a:p>
                      <a:pPr marL="171450" indent="-171450">
                        <a:buFont typeface="Arial" panose="020B0604020202020204" pitchFamily="34" charset="0"/>
                        <a:buChar char="•"/>
                      </a:pPr>
                      <a:r>
                        <a:rPr lang="en-GB" sz="1000" dirty="0" smtClean="0">
                          <a:latin typeface="XCCW Joined 10a" panose="03050602040000000000" pitchFamily="66" charset="0"/>
                        </a:rPr>
                        <a:t>The children sometimes decide how to record and present evidence. They record their observation e.g. using photographs, videos, pictures, labelled diagrams or writing. They record their measurements e.g. using tables, tally charts and bar charts (given templates, if required, to which they can add headings). They record classifications e.g. using tables, Venn diagrams, Carroll diagrams. </a:t>
                      </a:r>
                    </a:p>
                    <a:p>
                      <a:pPr marL="171450" indent="-171450">
                        <a:buFont typeface="Arial" panose="020B0604020202020204" pitchFamily="34" charset="0"/>
                        <a:buChar char="•"/>
                      </a:pPr>
                      <a:r>
                        <a:rPr lang="en-GB" sz="1000" dirty="0" smtClean="0">
                          <a:latin typeface="XCCW Joined 10a" panose="03050602040000000000" pitchFamily="66" charset="0"/>
                        </a:rPr>
                        <a:t>Children are supported to present the same data in different ways in order to help with answering the question</a:t>
                      </a:r>
                      <a:endParaRPr lang="en-GB" sz="1000" b="0" dirty="0">
                        <a:latin typeface="XCCW Joined 10a" panose="03050602040000000000" pitchFamily="66" charset="0"/>
                      </a:endParaRPr>
                    </a:p>
                  </a:txBody>
                  <a:tcPr/>
                </a:tc>
                <a:tc>
                  <a:txBody>
                    <a:bodyPr/>
                    <a:lstStyle/>
                    <a:p>
                      <a:pPr marL="0" indent="0">
                        <a:buFont typeface="Arial" panose="020B0604020202020204" pitchFamily="34" charset="0"/>
                        <a:buNone/>
                      </a:pPr>
                      <a:r>
                        <a:rPr lang="en-GB" sz="1000" b="1" dirty="0" smtClean="0">
                          <a:latin typeface="XCCW Joined 10a" panose="03050602040000000000" pitchFamily="66" charset="0"/>
                        </a:rPr>
                        <a:t>Recording data and results of increasing complexity using scientific diagrams and labels, classification keys, tables, scatter graphs, bar and line graphs</a:t>
                      </a:r>
                    </a:p>
                    <a:p>
                      <a:pPr marL="171450" indent="-171450">
                        <a:buFont typeface="Arial" panose="020B0604020202020204" pitchFamily="34" charset="0"/>
                        <a:buChar char="•"/>
                      </a:pPr>
                      <a:r>
                        <a:rPr lang="en-GB" sz="1000" dirty="0" smtClean="0">
                          <a:latin typeface="XCCW Joined 10a" panose="03050602040000000000" pitchFamily="66" charset="0"/>
                        </a:rPr>
                        <a:t>The children decide how to record and present evidence. They record observations e.g. using annotated photographs, videos, labelled diagrams, observational drawings, labelled scientific diagrams or writing. They record measurements e.g. using tables, tally charts, bar charts, line graphs and scatter graphs. They record classifications e.g. using tables, Venn diagrams, Carroll diagrams and classification keys. </a:t>
                      </a:r>
                    </a:p>
                    <a:p>
                      <a:pPr marL="171450" indent="-171450">
                        <a:buFont typeface="Arial" panose="020B0604020202020204" pitchFamily="34" charset="0"/>
                        <a:buChar char="•"/>
                      </a:pPr>
                      <a:r>
                        <a:rPr lang="en-GB" sz="1000" dirty="0" smtClean="0">
                          <a:latin typeface="XCCW Joined 10a" panose="03050602040000000000" pitchFamily="66" charset="0"/>
                        </a:rPr>
                        <a:t>Children present the same data in different ways in order to help with answering the question. </a:t>
                      </a:r>
                      <a:endParaRPr lang="en-GB" sz="1000" b="0" dirty="0">
                        <a:latin typeface="XCCW Joined 10a" panose="03050602040000000000" pitchFamily="66" charset="0"/>
                      </a:endParaRPr>
                    </a:p>
                  </a:txBody>
                  <a:tcPr/>
                </a:tc>
                <a:extLst>
                  <a:ext uri="{0D108BD9-81ED-4DB2-BD59-A6C34878D82A}">
                    <a16:rowId xmlns:a16="http://schemas.microsoft.com/office/drawing/2014/main" val="17048059"/>
                  </a:ext>
                </a:extLst>
              </a:tr>
            </a:tbl>
          </a:graphicData>
        </a:graphic>
      </p:graphicFrame>
    </p:spTree>
    <p:extLst>
      <p:ext uri="{BB962C8B-B14F-4D97-AF65-F5344CB8AC3E}">
        <p14:creationId xmlns:p14="http://schemas.microsoft.com/office/powerpoint/2010/main" val="856503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77806468"/>
              </p:ext>
            </p:extLst>
          </p:nvPr>
        </p:nvGraphicFramePr>
        <p:xfrm>
          <a:off x="251076" y="251380"/>
          <a:ext cx="11693654" cy="5835504"/>
        </p:xfrm>
        <a:graphic>
          <a:graphicData uri="http://schemas.openxmlformats.org/drawingml/2006/table">
            <a:tbl>
              <a:tblPr firstRow="1" bandRow="1">
                <a:tableStyleId>{5940675A-B579-460E-94D1-54222C63F5DA}</a:tableStyleId>
              </a:tblPr>
              <a:tblGrid>
                <a:gridCol w="1521502">
                  <a:extLst>
                    <a:ext uri="{9D8B030D-6E8A-4147-A177-3AD203B41FA5}">
                      <a16:colId xmlns:a16="http://schemas.microsoft.com/office/drawing/2014/main" val="3435926197"/>
                    </a:ext>
                  </a:extLst>
                </a:gridCol>
                <a:gridCol w="3265847">
                  <a:extLst>
                    <a:ext uri="{9D8B030D-6E8A-4147-A177-3AD203B41FA5}">
                      <a16:colId xmlns:a16="http://schemas.microsoft.com/office/drawing/2014/main" val="201684574"/>
                    </a:ext>
                  </a:extLst>
                </a:gridCol>
                <a:gridCol w="3492546">
                  <a:extLst>
                    <a:ext uri="{9D8B030D-6E8A-4147-A177-3AD203B41FA5}">
                      <a16:colId xmlns:a16="http://schemas.microsoft.com/office/drawing/2014/main" val="859284130"/>
                    </a:ext>
                  </a:extLst>
                </a:gridCol>
                <a:gridCol w="3413759">
                  <a:extLst>
                    <a:ext uri="{9D8B030D-6E8A-4147-A177-3AD203B41FA5}">
                      <a16:colId xmlns:a16="http://schemas.microsoft.com/office/drawing/2014/main" val="428722944"/>
                    </a:ext>
                  </a:extLst>
                </a:gridCol>
              </a:tblGrid>
              <a:tr h="482807">
                <a:tc>
                  <a:txBody>
                    <a:bodyPr/>
                    <a:lstStyle/>
                    <a:p>
                      <a:pPr algn="ctr"/>
                      <a:r>
                        <a:rPr lang="en-GB" sz="1400" b="1" dirty="0" smtClean="0">
                          <a:latin typeface="XCCW Joined 10a" panose="03050602040000000000" pitchFamily="66" charset="0"/>
                        </a:rPr>
                        <a:t>Science</a:t>
                      </a:r>
                      <a:r>
                        <a:rPr lang="en-GB" sz="1400" b="1" baseline="0" dirty="0" smtClean="0">
                          <a:latin typeface="XCCW Joined 10a" panose="03050602040000000000" pitchFamily="66" charset="0"/>
                        </a:rPr>
                        <a:t> Skill</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Year 1 and 2</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Year 3 and 4</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Year 5 and 6</a:t>
                      </a:r>
                      <a:endParaRPr lang="en-GB" sz="1400" b="1" dirty="0">
                        <a:latin typeface="XCCW Joined 10a" panose="03050602040000000000" pitchFamily="66" charset="0"/>
                      </a:endParaRPr>
                    </a:p>
                  </a:txBody>
                  <a:tcPr>
                    <a:solidFill>
                      <a:schemeClr val="accent1">
                        <a:lumMod val="20000"/>
                        <a:lumOff val="80000"/>
                      </a:schemeClr>
                    </a:solidFill>
                  </a:tcPr>
                </a:tc>
                <a:extLst>
                  <a:ext uri="{0D108BD9-81ED-4DB2-BD59-A6C34878D82A}">
                    <a16:rowId xmlns:a16="http://schemas.microsoft.com/office/drawing/2014/main" val="3170499957"/>
                  </a:ext>
                </a:extLst>
              </a:tr>
              <a:tr h="2518057">
                <a:tc rowSpan="2">
                  <a:txBody>
                    <a:bodyPr/>
                    <a:lstStyle/>
                    <a:p>
                      <a:pPr algn="ctr"/>
                      <a:r>
                        <a:rPr lang="en-GB" sz="1000" b="1" dirty="0" smtClean="0">
                          <a:latin typeface="XCCW Joined 10a" panose="03050602040000000000" pitchFamily="66" charset="0"/>
                        </a:rPr>
                        <a:t>Answering questions</a:t>
                      </a:r>
                    </a:p>
                    <a:p>
                      <a:pPr algn="ctr"/>
                      <a:r>
                        <a:rPr lang="en-GB" sz="1000" b="1" dirty="0" smtClean="0">
                          <a:latin typeface="XCCW Joined 10a" panose="03050602040000000000" pitchFamily="66" charset="0"/>
                        </a:rPr>
                        <a:t>and concluding</a:t>
                      </a:r>
                    </a:p>
                    <a:p>
                      <a:pPr algn="ctr"/>
                      <a:endParaRPr lang="en-GB" sz="1000" b="1" dirty="0" smtClean="0">
                        <a:latin typeface="XCCW Joined 10a" panose="03050602040000000000" pitchFamily="66" charset="0"/>
                      </a:endParaRPr>
                    </a:p>
                  </a:txBody>
                  <a:tcPr/>
                </a:tc>
                <a:tc>
                  <a:txBody>
                    <a:bodyPr/>
                    <a:lstStyle/>
                    <a:p>
                      <a:pPr marL="0" indent="0">
                        <a:buFont typeface="Arial" panose="020B0604020202020204" pitchFamily="34" charset="0"/>
                        <a:buNone/>
                      </a:pPr>
                      <a:r>
                        <a:rPr lang="en-GB" sz="1000" b="1" dirty="0" smtClean="0">
                          <a:latin typeface="XCCW Joined 10a" panose="03050602040000000000" pitchFamily="66" charset="0"/>
                        </a:rPr>
                        <a:t>Using their observations and ideas to suggest answers to questions</a:t>
                      </a:r>
                    </a:p>
                    <a:p>
                      <a:pPr marL="171450" indent="-171450">
                        <a:buFont typeface="Arial" panose="020B0604020202020204" pitchFamily="34" charset="0"/>
                        <a:buChar char="•"/>
                      </a:pPr>
                      <a:r>
                        <a:rPr lang="en-GB" sz="1000" dirty="0" smtClean="0">
                          <a:latin typeface="XCCW Joined 10a" panose="03050602040000000000" pitchFamily="66" charset="0"/>
                        </a:rPr>
                        <a:t>Children use their experiences of the world around them to suggest appropriate answers to questions. They are supported to relate these to their evidence e.g. observations they have made, measurements they have taken or information they have gained from secondary sources.</a:t>
                      </a:r>
                      <a:endParaRPr lang="en-GB" sz="1000" b="0" dirty="0">
                        <a:latin typeface="XCCW Joined 10a" panose="03050602040000000000" pitchFamily="66" charset="0"/>
                      </a:endParaRPr>
                    </a:p>
                  </a:txBody>
                  <a:tcPr/>
                </a:tc>
                <a:tc>
                  <a:txBody>
                    <a:bodyPr/>
                    <a:lstStyle/>
                    <a:p>
                      <a:pPr marL="0" indent="0">
                        <a:buFont typeface="Arial" panose="020B0604020202020204" pitchFamily="34" charset="0"/>
                        <a:buNone/>
                      </a:pPr>
                      <a:r>
                        <a:rPr lang="en-GB" sz="1000" b="1" dirty="0" smtClean="0">
                          <a:latin typeface="XCCW Joined 10a" panose="03050602040000000000" pitchFamily="66" charset="0"/>
                        </a:rPr>
                        <a:t>Using straightforward scientific evidence to answer questions or to support their findings </a:t>
                      </a:r>
                    </a:p>
                    <a:p>
                      <a:pPr marL="171450" indent="-171450">
                        <a:buFont typeface="Arial" panose="020B0604020202020204" pitchFamily="34" charset="0"/>
                        <a:buChar char="•"/>
                      </a:pPr>
                      <a:r>
                        <a:rPr lang="en-GB" sz="1000" dirty="0" smtClean="0">
                          <a:latin typeface="XCCW Joined 10a" panose="03050602040000000000" pitchFamily="66" charset="0"/>
                        </a:rPr>
                        <a:t>Children answer their own and others’ questions based on observations they have made, measurements they have taken or information they have gained from secondary sources. The answers are consistent with the evidence</a:t>
                      </a:r>
                      <a:endParaRPr lang="en-GB" sz="1000" b="0" dirty="0">
                        <a:latin typeface="XCCW Joined 10a" panose="03050602040000000000" pitchFamily="66" charset="0"/>
                      </a:endParaRPr>
                    </a:p>
                  </a:txBody>
                  <a:tcPr/>
                </a:tc>
                <a:tc>
                  <a:txBody>
                    <a:bodyPr/>
                    <a:lstStyle/>
                    <a:p>
                      <a:pPr marL="0" indent="0">
                        <a:buFont typeface="Arial" panose="020B0604020202020204" pitchFamily="34" charset="0"/>
                        <a:buNone/>
                      </a:pPr>
                      <a:r>
                        <a:rPr lang="en-GB" sz="1000" b="1" dirty="0" smtClean="0">
                          <a:latin typeface="XCCW Joined 10a" panose="03050602040000000000" pitchFamily="66" charset="0"/>
                        </a:rPr>
                        <a:t>Identifying scientific evidence that has been used to support or refute ideas or arguments </a:t>
                      </a:r>
                    </a:p>
                    <a:p>
                      <a:pPr marL="171450" indent="-171450">
                        <a:buFont typeface="Arial" panose="020B0604020202020204" pitchFamily="34" charset="0"/>
                        <a:buChar char="•"/>
                      </a:pPr>
                      <a:r>
                        <a:rPr lang="en-GB" sz="1000" dirty="0" smtClean="0">
                          <a:latin typeface="XCCW Joined 10a" panose="03050602040000000000" pitchFamily="66" charset="0"/>
                        </a:rPr>
                        <a:t>Children answer their own and others’ questions based on observations they have made, measurements they have taken or information they have gained from secondary sources. When doing this, they discuss whether other evidence e.g. from other groups, secondary sources and their scientific understanding, supports or refutes their answer. </a:t>
                      </a:r>
                    </a:p>
                    <a:p>
                      <a:pPr marL="171450" indent="-171450">
                        <a:buFont typeface="Arial" panose="020B0604020202020204" pitchFamily="34" charset="0"/>
                        <a:buChar char="•"/>
                      </a:pPr>
                      <a:r>
                        <a:rPr lang="en-GB" sz="1000" dirty="0" smtClean="0">
                          <a:latin typeface="XCCW Joined 10a" panose="03050602040000000000" pitchFamily="66" charset="0"/>
                        </a:rPr>
                        <a:t>They talk about how their scientific ideas change due to new evidence that they have gathered. </a:t>
                      </a:r>
                    </a:p>
                    <a:p>
                      <a:pPr marL="171450" indent="-171450">
                        <a:buFont typeface="Arial" panose="020B0604020202020204" pitchFamily="34" charset="0"/>
                        <a:buChar char="•"/>
                      </a:pPr>
                      <a:r>
                        <a:rPr lang="en-GB" sz="1000" dirty="0" smtClean="0">
                          <a:latin typeface="XCCW Joined 10a" panose="03050602040000000000" pitchFamily="66" charset="0"/>
                        </a:rPr>
                        <a:t>They talk about how new discoveries change scientific understanding </a:t>
                      </a:r>
                      <a:endParaRPr lang="en-GB" sz="1000" b="0" dirty="0">
                        <a:latin typeface="XCCW Joined 10a" panose="03050602040000000000" pitchFamily="66" charset="0"/>
                      </a:endParaRPr>
                    </a:p>
                  </a:txBody>
                  <a:tcPr/>
                </a:tc>
                <a:extLst>
                  <a:ext uri="{0D108BD9-81ED-4DB2-BD59-A6C34878D82A}">
                    <a16:rowId xmlns:a16="http://schemas.microsoft.com/office/drawing/2014/main" val="17048059"/>
                  </a:ext>
                </a:extLst>
              </a:tr>
              <a:tr h="2518057">
                <a:tc vMerge="1">
                  <a:txBody>
                    <a:bodyPr/>
                    <a:lstStyle/>
                    <a:p>
                      <a:endParaRPr lang="en-GB"/>
                    </a:p>
                  </a:txBody>
                  <a:tcPr/>
                </a:tc>
                <a:tc>
                  <a:txBody>
                    <a:bodyPr/>
                    <a:lstStyle/>
                    <a:p>
                      <a:pPr marL="0" indent="0">
                        <a:buFont typeface="Arial" panose="020B0604020202020204" pitchFamily="34" charset="0"/>
                        <a:buNone/>
                      </a:pPr>
                      <a:r>
                        <a:rPr lang="en-GB" sz="1000" b="1" dirty="0" smtClean="0">
                          <a:latin typeface="XCCW Joined 10a" panose="03050602040000000000" pitchFamily="66" charset="0"/>
                        </a:rPr>
                        <a:t>Using their observations and ideas to suggest answers to questions</a:t>
                      </a:r>
                    </a:p>
                    <a:p>
                      <a:pPr marL="171450" indent="-171450">
                        <a:buFont typeface="Arial" panose="020B0604020202020204" pitchFamily="34" charset="0"/>
                        <a:buChar char="•"/>
                      </a:pPr>
                      <a:r>
                        <a:rPr lang="en-GB" sz="1000" dirty="0" smtClean="0">
                          <a:latin typeface="XCCW Joined 10a" panose="03050602040000000000" pitchFamily="66" charset="0"/>
                        </a:rPr>
                        <a:t>The children recognise ‘biggest and smallest’, ‘best and worst’ etc. from their data. </a:t>
                      </a:r>
                      <a:endParaRPr lang="en-GB" sz="1000" b="0" dirty="0">
                        <a:latin typeface="XCCW Joined 10a" panose="03050602040000000000" pitchFamily="66" charset="0"/>
                      </a:endParaRPr>
                    </a:p>
                  </a:txBody>
                  <a:tcPr/>
                </a:tc>
                <a:tc>
                  <a:txBody>
                    <a:bodyPr/>
                    <a:lstStyle/>
                    <a:p>
                      <a:pPr marL="0" indent="0">
                        <a:buFont typeface="Arial" panose="020B0604020202020204" pitchFamily="34" charset="0"/>
                        <a:buNone/>
                      </a:pPr>
                      <a:r>
                        <a:rPr lang="en-GB" sz="1000" b="1" dirty="0" smtClean="0">
                          <a:latin typeface="XCCW Joined 10a" panose="03050602040000000000" pitchFamily="66" charset="0"/>
                        </a:rPr>
                        <a:t>Identifying differences, similarities or changes related to simple scientific ideas and processes</a:t>
                      </a:r>
                    </a:p>
                    <a:p>
                      <a:pPr marL="171450" indent="-171450">
                        <a:buFont typeface="Arial" panose="020B0604020202020204" pitchFamily="34" charset="0"/>
                        <a:buChar char="•"/>
                      </a:pPr>
                      <a:r>
                        <a:rPr lang="en-GB" sz="1000" dirty="0" smtClean="0">
                          <a:latin typeface="XCCW Joined 10a" panose="03050602040000000000" pitchFamily="66" charset="0"/>
                        </a:rPr>
                        <a:t>Children interpret their data to generate simple comparative statements based on their evidence. They begin to identify naturally occurring patterns and causal relationships. Using results to draw simple conclusions, make predictions for new values, suggest improvements and raise further questions </a:t>
                      </a:r>
                    </a:p>
                    <a:p>
                      <a:pPr marL="171450" indent="-171450">
                        <a:buFont typeface="Arial" panose="020B0604020202020204" pitchFamily="34" charset="0"/>
                        <a:buChar char="•"/>
                      </a:pPr>
                      <a:r>
                        <a:rPr lang="en-GB" sz="1000" dirty="0" smtClean="0">
                          <a:latin typeface="XCCW Joined 10a" panose="03050602040000000000" pitchFamily="66" charset="0"/>
                        </a:rPr>
                        <a:t>They draw conclusions based on their evidence and current subject knowledge. </a:t>
                      </a:r>
                      <a:endParaRPr lang="en-GB" sz="1000" b="0" dirty="0">
                        <a:latin typeface="XCCW Joined 10a" panose="03050602040000000000" pitchFamily="66" charset="0"/>
                      </a:endParaRPr>
                    </a:p>
                  </a:txBody>
                  <a:tcPr/>
                </a:tc>
                <a:tc>
                  <a:txBody>
                    <a:bodyPr/>
                    <a:lstStyle/>
                    <a:p>
                      <a:pPr marL="0" indent="0">
                        <a:buFont typeface="Arial" panose="020B0604020202020204" pitchFamily="34" charset="0"/>
                        <a:buNone/>
                      </a:pPr>
                      <a:r>
                        <a:rPr lang="en-GB" sz="1000" b="1" dirty="0" smtClean="0">
                          <a:latin typeface="XCCW Joined 10a" panose="03050602040000000000" pitchFamily="66" charset="0"/>
                        </a:rPr>
                        <a:t>Reporting and presenting findings from enquiries, including conclusions, causal relationships and explanations of and degree of trust in results, in oral and written forms such as displays and other presentations</a:t>
                      </a:r>
                    </a:p>
                    <a:p>
                      <a:pPr marL="171450" indent="-171450">
                        <a:buFont typeface="Arial" panose="020B0604020202020204" pitchFamily="34" charset="0"/>
                        <a:buChar char="•"/>
                      </a:pPr>
                      <a:r>
                        <a:rPr lang="en-GB" sz="1000" dirty="0" smtClean="0">
                          <a:latin typeface="XCCW Joined 10a" panose="03050602040000000000" pitchFamily="66" charset="0"/>
                        </a:rPr>
                        <a:t>In their conclusions, children: identify causal relationships and patterns in the natural world from their evidence; identify results that do not fit the overall pattern; and explain their findings using their subject knowledge</a:t>
                      </a:r>
                      <a:endParaRPr lang="en-GB" sz="1000" b="1" dirty="0">
                        <a:latin typeface="XCCW Joined 10a" panose="03050602040000000000" pitchFamily="66" charset="0"/>
                      </a:endParaRPr>
                    </a:p>
                  </a:txBody>
                  <a:tcPr/>
                </a:tc>
                <a:extLst>
                  <a:ext uri="{0D108BD9-81ED-4DB2-BD59-A6C34878D82A}">
                    <a16:rowId xmlns:a16="http://schemas.microsoft.com/office/drawing/2014/main" val="964315692"/>
                  </a:ext>
                </a:extLst>
              </a:tr>
            </a:tbl>
          </a:graphicData>
        </a:graphic>
      </p:graphicFrame>
    </p:spTree>
    <p:extLst>
      <p:ext uri="{BB962C8B-B14F-4D97-AF65-F5344CB8AC3E}">
        <p14:creationId xmlns:p14="http://schemas.microsoft.com/office/powerpoint/2010/main" val="29063187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24826567"/>
              </p:ext>
            </p:extLst>
          </p:nvPr>
        </p:nvGraphicFramePr>
        <p:xfrm>
          <a:off x="251076" y="251380"/>
          <a:ext cx="11693654" cy="5518921"/>
        </p:xfrm>
        <a:graphic>
          <a:graphicData uri="http://schemas.openxmlformats.org/drawingml/2006/table">
            <a:tbl>
              <a:tblPr firstRow="1" bandRow="1">
                <a:tableStyleId>{5940675A-B579-460E-94D1-54222C63F5DA}</a:tableStyleId>
              </a:tblPr>
              <a:tblGrid>
                <a:gridCol w="1521502">
                  <a:extLst>
                    <a:ext uri="{9D8B030D-6E8A-4147-A177-3AD203B41FA5}">
                      <a16:colId xmlns:a16="http://schemas.microsoft.com/office/drawing/2014/main" val="3435926197"/>
                    </a:ext>
                  </a:extLst>
                </a:gridCol>
                <a:gridCol w="3265847">
                  <a:extLst>
                    <a:ext uri="{9D8B030D-6E8A-4147-A177-3AD203B41FA5}">
                      <a16:colId xmlns:a16="http://schemas.microsoft.com/office/drawing/2014/main" val="201684574"/>
                    </a:ext>
                  </a:extLst>
                </a:gridCol>
                <a:gridCol w="3492546">
                  <a:extLst>
                    <a:ext uri="{9D8B030D-6E8A-4147-A177-3AD203B41FA5}">
                      <a16:colId xmlns:a16="http://schemas.microsoft.com/office/drawing/2014/main" val="859284130"/>
                    </a:ext>
                  </a:extLst>
                </a:gridCol>
                <a:gridCol w="3413759">
                  <a:extLst>
                    <a:ext uri="{9D8B030D-6E8A-4147-A177-3AD203B41FA5}">
                      <a16:colId xmlns:a16="http://schemas.microsoft.com/office/drawing/2014/main" val="428722944"/>
                    </a:ext>
                  </a:extLst>
                </a:gridCol>
              </a:tblGrid>
              <a:tr h="482807">
                <a:tc>
                  <a:txBody>
                    <a:bodyPr/>
                    <a:lstStyle/>
                    <a:p>
                      <a:pPr algn="ctr"/>
                      <a:r>
                        <a:rPr lang="en-GB" sz="1400" b="1" dirty="0" smtClean="0">
                          <a:latin typeface="XCCW Joined 10a" panose="03050602040000000000" pitchFamily="66" charset="0"/>
                        </a:rPr>
                        <a:t>Science</a:t>
                      </a:r>
                      <a:r>
                        <a:rPr lang="en-GB" sz="1400" b="1" baseline="0" dirty="0" smtClean="0">
                          <a:latin typeface="XCCW Joined 10a" panose="03050602040000000000" pitchFamily="66" charset="0"/>
                        </a:rPr>
                        <a:t> Skill</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Year 1 and 2</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Year 3 and 4</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Year 5 and 6</a:t>
                      </a:r>
                      <a:endParaRPr lang="en-GB" sz="1400" b="1" dirty="0">
                        <a:latin typeface="XCCW Joined 10a" panose="03050602040000000000" pitchFamily="66" charset="0"/>
                      </a:endParaRPr>
                    </a:p>
                  </a:txBody>
                  <a:tcPr>
                    <a:solidFill>
                      <a:schemeClr val="accent1">
                        <a:lumMod val="20000"/>
                        <a:lumOff val="80000"/>
                      </a:schemeClr>
                    </a:solidFill>
                  </a:tcPr>
                </a:tc>
                <a:extLst>
                  <a:ext uri="{0D108BD9-81ED-4DB2-BD59-A6C34878D82A}">
                    <a16:rowId xmlns:a16="http://schemas.microsoft.com/office/drawing/2014/main" val="3170499957"/>
                  </a:ext>
                </a:extLst>
              </a:tr>
              <a:tr h="2518057">
                <a:tc rowSpan="2">
                  <a:txBody>
                    <a:bodyPr/>
                    <a:lstStyle/>
                    <a:p>
                      <a:pPr algn="ctr"/>
                      <a:r>
                        <a:rPr lang="en-GB" sz="1000" b="1" dirty="0" smtClean="0">
                          <a:latin typeface="XCCW Joined 10a" panose="03050602040000000000" pitchFamily="66" charset="0"/>
                        </a:rPr>
                        <a:t>Evaluating and raising</a:t>
                      </a:r>
                    </a:p>
                    <a:p>
                      <a:pPr algn="ctr"/>
                      <a:r>
                        <a:rPr lang="en-GB" sz="1000" b="1" dirty="0" smtClean="0">
                          <a:latin typeface="XCCW Joined 10a" panose="03050602040000000000" pitchFamily="66" charset="0"/>
                        </a:rPr>
                        <a:t>further questions and</a:t>
                      </a:r>
                    </a:p>
                    <a:p>
                      <a:pPr algn="ctr"/>
                      <a:r>
                        <a:rPr lang="en-GB" sz="1000" b="1" dirty="0" smtClean="0">
                          <a:latin typeface="XCCW Joined 10a" panose="03050602040000000000" pitchFamily="66" charset="0"/>
                        </a:rPr>
                        <a:t>predictions</a:t>
                      </a:r>
                    </a:p>
                    <a:p>
                      <a:pPr algn="ctr"/>
                      <a:endParaRPr lang="en-GB" sz="1000" b="1" dirty="0" smtClean="0">
                        <a:latin typeface="XCCW Joined 10a" panose="03050602040000000000" pitchFamily="66" charset="0"/>
                      </a:endParaRPr>
                    </a:p>
                  </a:txBody>
                  <a:tcPr/>
                </a:tc>
                <a:tc>
                  <a:txBody>
                    <a:bodyPr/>
                    <a:lstStyle/>
                    <a:p>
                      <a:pPr marL="0" indent="0">
                        <a:buFont typeface="Arial" panose="020B0604020202020204" pitchFamily="34" charset="0"/>
                        <a:buNone/>
                      </a:pPr>
                      <a:endParaRPr lang="en-GB" sz="1000" b="0" dirty="0">
                        <a:latin typeface="XCCW Joined 10a" panose="03050602040000000000" pitchFamily="66" charset="0"/>
                      </a:endParaRPr>
                    </a:p>
                  </a:txBody>
                  <a:tcPr/>
                </a:tc>
                <a:tc>
                  <a:txBody>
                    <a:bodyPr/>
                    <a:lstStyle/>
                    <a:p>
                      <a:pPr marL="0" indent="0">
                        <a:buFont typeface="Arial" panose="020B0604020202020204" pitchFamily="34" charset="0"/>
                        <a:buNone/>
                      </a:pPr>
                      <a:r>
                        <a:rPr lang="en-GB" sz="1000" b="1" dirty="0" smtClean="0">
                          <a:latin typeface="XCCW Joined 10a" panose="03050602040000000000" pitchFamily="66" charset="0"/>
                        </a:rPr>
                        <a:t>Using results to draw simple conclusions,</a:t>
                      </a:r>
                    </a:p>
                    <a:p>
                      <a:pPr marL="0" indent="0">
                        <a:buFont typeface="Arial" panose="020B0604020202020204" pitchFamily="34" charset="0"/>
                        <a:buNone/>
                      </a:pPr>
                      <a:r>
                        <a:rPr lang="en-GB" sz="1000" b="1" dirty="0" smtClean="0">
                          <a:latin typeface="XCCW Joined 10a" panose="03050602040000000000" pitchFamily="66" charset="0"/>
                        </a:rPr>
                        <a:t>make predictions for new values, suggest</a:t>
                      </a:r>
                    </a:p>
                    <a:p>
                      <a:pPr marL="0" indent="0">
                        <a:buFont typeface="Arial" panose="020B0604020202020204" pitchFamily="34" charset="0"/>
                        <a:buNone/>
                      </a:pPr>
                      <a:r>
                        <a:rPr lang="en-GB" sz="1000" b="1" dirty="0" smtClean="0">
                          <a:latin typeface="XCCW Joined 10a" panose="03050602040000000000" pitchFamily="66" charset="0"/>
                        </a:rPr>
                        <a:t>improvements and raise further</a:t>
                      </a:r>
                      <a:r>
                        <a:rPr lang="en-GB" sz="1000" b="1" baseline="0" dirty="0" smtClean="0">
                          <a:latin typeface="XCCW Joined 10a" panose="03050602040000000000" pitchFamily="66" charset="0"/>
                        </a:rPr>
                        <a:t> </a:t>
                      </a:r>
                      <a:r>
                        <a:rPr lang="en-GB" sz="1000" b="1" dirty="0" smtClean="0">
                          <a:latin typeface="XCCW Joined 10a" panose="03050602040000000000" pitchFamily="66" charset="0"/>
                        </a:rPr>
                        <a:t>questions.</a:t>
                      </a:r>
                    </a:p>
                    <a:p>
                      <a:pPr marL="171450" indent="-171450">
                        <a:buFont typeface="Arial" panose="020B0604020202020204" pitchFamily="34" charset="0"/>
                        <a:buChar char="•"/>
                      </a:pPr>
                      <a:r>
                        <a:rPr lang="en-GB" sz="1000" b="0" dirty="0" smtClean="0">
                          <a:latin typeface="XCCW Joined 10a" panose="03050602040000000000" pitchFamily="66" charset="0"/>
                        </a:rPr>
                        <a:t>They identify ways in which they adapted</a:t>
                      </a:r>
                      <a:r>
                        <a:rPr lang="en-GB" sz="1000" b="0" baseline="0" dirty="0" smtClean="0">
                          <a:latin typeface="XCCW Joined 10a" panose="03050602040000000000" pitchFamily="66" charset="0"/>
                        </a:rPr>
                        <a:t> </a:t>
                      </a:r>
                      <a:r>
                        <a:rPr lang="en-GB" sz="1000" b="0" dirty="0" smtClean="0">
                          <a:latin typeface="XCCW Joined 10a" panose="03050602040000000000" pitchFamily="66" charset="0"/>
                        </a:rPr>
                        <a:t>their method as they progressed or how</a:t>
                      </a:r>
                      <a:r>
                        <a:rPr lang="en-GB" sz="1000" b="0" baseline="0" dirty="0" smtClean="0">
                          <a:latin typeface="XCCW Joined 10a" panose="03050602040000000000" pitchFamily="66" charset="0"/>
                        </a:rPr>
                        <a:t> </a:t>
                      </a:r>
                      <a:r>
                        <a:rPr lang="en-GB" sz="1000" b="0" dirty="0" smtClean="0">
                          <a:latin typeface="XCCW Joined 10a" panose="03050602040000000000" pitchFamily="66" charset="0"/>
                        </a:rPr>
                        <a:t>they would do it differently if they</a:t>
                      </a:r>
                      <a:r>
                        <a:rPr lang="en-GB" sz="1000" b="0" baseline="0" dirty="0" smtClean="0">
                          <a:latin typeface="XCCW Joined 10a" panose="03050602040000000000" pitchFamily="66" charset="0"/>
                        </a:rPr>
                        <a:t> r</a:t>
                      </a:r>
                      <a:r>
                        <a:rPr lang="en-GB" sz="1000" b="0" dirty="0" smtClean="0">
                          <a:latin typeface="XCCW Joined 10a" panose="03050602040000000000" pitchFamily="66" charset="0"/>
                        </a:rPr>
                        <a:t>epeated the enquiry</a:t>
                      </a:r>
                    </a:p>
                    <a:p>
                      <a:pPr marL="171450" indent="-171450">
                        <a:buFont typeface="Arial" panose="020B0604020202020204" pitchFamily="34" charset="0"/>
                        <a:buChar char="•"/>
                      </a:pPr>
                      <a:endParaRPr lang="en-GB" sz="1000" b="0" dirty="0">
                        <a:latin typeface="XCCW Joined 10a" panose="03050602040000000000" pitchFamily="66" charset="0"/>
                      </a:endParaRPr>
                    </a:p>
                  </a:txBody>
                  <a:tcPr/>
                </a:tc>
                <a:tc>
                  <a:txBody>
                    <a:bodyPr/>
                    <a:lstStyle/>
                    <a:p>
                      <a:pPr marL="0" indent="0">
                        <a:buFont typeface="Arial" panose="020B0604020202020204" pitchFamily="34" charset="0"/>
                        <a:buNone/>
                      </a:pPr>
                      <a:r>
                        <a:rPr lang="en-GB" sz="1000" b="1" dirty="0" smtClean="0">
                          <a:latin typeface="XCCW Joined 10a" panose="03050602040000000000" pitchFamily="66" charset="0"/>
                        </a:rPr>
                        <a:t>Reporting and presenting findings from enquiries, including conclusions, causal relationships and explanations of and degree of trust in results, in oral and written forms such as displays and other presentations</a:t>
                      </a:r>
                    </a:p>
                    <a:p>
                      <a:pPr marL="171450" indent="-171450">
                        <a:buFont typeface="Arial" panose="020B0604020202020204" pitchFamily="34" charset="0"/>
                        <a:buChar char="•"/>
                      </a:pPr>
                      <a:r>
                        <a:rPr lang="en-GB" sz="1000" dirty="0" smtClean="0">
                          <a:latin typeface="XCCW Joined 10a" panose="03050602040000000000" pitchFamily="66" charset="0"/>
                        </a:rPr>
                        <a:t>They evaluate, for example, the choice of method used, the control of variables, the precision and accuracy of measurements and the credibility of secondary sources used. </a:t>
                      </a:r>
                    </a:p>
                    <a:p>
                      <a:pPr marL="171450" indent="-171450">
                        <a:buFont typeface="Arial" panose="020B0604020202020204" pitchFamily="34" charset="0"/>
                        <a:buChar char="•"/>
                      </a:pPr>
                      <a:r>
                        <a:rPr lang="en-GB" sz="1000" dirty="0" smtClean="0">
                          <a:latin typeface="XCCW Joined 10a" panose="03050602040000000000" pitchFamily="66" charset="0"/>
                        </a:rPr>
                        <a:t>They identify any limitations that reduce the trust they have in their data.</a:t>
                      </a:r>
                      <a:endParaRPr lang="en-GB" sz="1000" b="0" dirty="0">
                        <a:latin typeface="XCCW Joined 10a" panose="03050602040000000000" pitchFamily="66" charset="0"/>
                      </a:endParaRPr>
                    </a:p>
                  </a:txBody>
                  <a:tcPr/>
                </a:tc>
                <a:extLst>
                  <a:ext uri="{0D108BD9-81ED-4DB2-BD59-A6C34878D82A}">
                    <a16:rowId xmlns:a16="http://schemas.microsoft.com/office/drawing/2014/main" val="17048059"/>
                  </a:ext>
                </a:extLst>
              </a:tr>
              <a:tr h="2518057">
                <a:tc vMerge="1">
                  <a:txBody>
                    <a:bodyPr/>
                    <a:lstStyle/>
                    <a:p>
                      <a:endParaRPr lang="en-GB"/>
                    </a:p>
                  </a:txBody>
                  <a:tcPr/>
                </a:tc>
                <a:tc>
                  <a:txBody>
                    <a:bodyPr/>
                    <a:lstStyle/>
                    <a:p>
                      <a:pPr marL="0" indent="0">
                        <a:buFont typeface="Arial" panose="020B0604020202020204" pitchFamily="34" charset="0"/>
                        <a:buNone/>
                      </a:pPr>
                      <a:endParaRPr lang="en-GB" sz="1000" b="0" dirty="0">
                        <a:latin typeface="XCCW Joined 10a" panose="03050602040000000000" pitchFamily="66" charset="0"/>
                      </a:endParaRPr>
                    </a:p>
                  </a:txBody>
                  <a:tcPr/>
                </a:tc>
                <a:tc>
                  <a:txBody>
                    <a:bodyPr/>
                    <a:lstStyle/>
                    <a:p>
                      <a:pPr marL="0" indent="0">
                        <a:buFont typeface="Arial" panose="020B0604020202020204" pitchFamily="34" charset="0"/>
                        <a:buNone/>
                      </a:pPr>
                      <a:r>
                        <a:rPr lang="en-GB" sz="1000" b="1" dirty="0" smtClean="0">
                          <a:latin typeface="XCCW Joined 10a" panose="03050602040000000000" pitchFamily="66" charset="0"/>
                        </a:rPr>
                        <a:t>Using results to draw simple conclusions,</a:t>
                      </a:r>
                    </a:p>
                    <a:p>
                      <a:pPr marL="0" indent="0">
                        <a:buFont typeface="Arial" panose="020B0604020202020204" pitchFamily="34" charset="0"/>
                        <a:buNone/>
                      </a:pPr>
                      <a:r>
                        <a:rPr lang="en-GB" sz="1000" b="1" dirty="0" smtClean="0">
                          <a:latin typeface="XCCW Joined 10a" panose="03050602040000000000" pitchFamily="66" charset="0"/>
                        </a:rPr>
                        <a:t>make predictions for new values, suggest</a:t>
                      </a:r>
                    </a:p>
                    <a:p>
                      <a:pPr marL="0" indent="0">
                        <a:buFont typeface="Arial" panose="020B0604020202020204" pitchFamily="34" charset="0"/>
                        <a:buNone/>
                      </a:pPr>
                      <a:r>
                        <a:rPr lang="en-GB" sz="1000" b="1" dirty="0" smtClean="0">
                          <a:latin typeface="XCCW Joined 10a" panose="03050602040000000000" pitchFamily="66" charset="0"/>
                        </a:rPr>
                        <a:t>improvements and raise further</a:t>
                      </a:r>
                      <a:r>
                        <a:rPr lang="en-GB" sz="1000" b="1" baseline="0" dirty="0" smtClean="0">
                          <a:latin typeface="XCCW Joined 10a" panose="03050602040000000000" pitchFamily="66" charset="0"/>
                        </a:rPr>
                        <a:t> </a:t>
                      </a:r>
                      <a:r>
                        <a:rPr lang="en-GB" sz="1000" b="1" dirty="0" smtClean="0">
                          <a:latin typeface="XCCW Joined 10a" panose="03050602040000000000" pitchFamily="66" charset="0"/>
                        </a:rPr>
                        <a:t>questions</a:t>
                      </a:r>
                    </a:p>
                    <a:p>
                      <a:pPr marL="171450" indent="-171450">
                        <a:buFont typeface="Arial" panose="020B0604020202020204" pitchFamily="34" charset="0"/>
                        <a:buChar char="•"/>
                      </a:pPr>
                      <a:r>
                        <a:rPr lang="en-GB" sz="1000" dirty="0" smtClean="0">
                          <a:latin typeface="XCCW Joined 10a" panose="03050602040000000000" pitchFamily="66" charset="0"/>
                        </a:rPr>
                        <a:t>Children use their evidence to suggest values for different items tested using the same method e.g. the distance travelled by a car on an additional surface. </a:t>
                      </a:r>
                    </a:p>
                    <a:p>
                      <a:pPr marL="171450" indent="-171450">
                        <a:buFont typeface="Arial" panose="020B0604020202020204" pitchFamily="34" charset="0"/>
                        <a:buChar char="•"/>
                      </a:pPr>
                      <a:r>
                        <a:rPr lang="en-GB" sz="1000" dirty="0" smtClean="0">
                          <a:latin typeface="XCCW Joined 10a" panose="03050602040000000000" pitchFamily="66" charset="0"/>
                        </a:rPr>
                        <a:t>Following a scientific experience, the children ask further questions which can be answered by extending the same enquiry. </a:t>
                      </a:r>
                      <a:endParaRPr lang="en-GB" sz="1000" b="0" dirty="0">
                        <a:latin typeface="XCCW Joined 10a" panose="03050602040000000000" pitchFamily="66" charset="0"/>
                      </a:endParaRPr>
                    </a:p>
                  </a:txBody>
                  <a:tcPr/>
                </a:tc>
                <a:tc>
                  <a:txBody>
                    <a:bodyPr/>
                    <a:lstStyle/>
                    <a:p>
                      <a:pPr marL="0" indent="0">
                        <a:buFont typeface="Arial" panose="020B0604020202020204" pitchFamily="34" charset="0"/>
                        <a:buNone/>
                      </a:pPr>
                      <a:r>
                        <a:rPr lang="en-GB" sz="1000" b="1" dirty="0" smtClean="0">
                          <a:latin typeface="XCCW Joined 10a" panose="03050602040000000000" pitchFamily="66" charset="0"/>
                        </a:rPr>
                        <a:t>Using test results to make predictions to set up further comparative and fair tests</a:t>
                      </a:r>
                    </a:p>
                    <a:p>
                      <a:pPr marL="171450" indent="-171450">
                        <a:buFont typeface="Arial" panose="020B0604020202020204" pitchFamily="34" charset="0"/>
                        <a:buChar char="•"/>
                      </a:pPr>
                      <a:r>
                        <a:rPr lang="en-GB" sz="1000" dirty="0" smtClean="0">
                          <a:latin typeface="XCCW Joined 10a" panose="03050602040000000000" pitchFamily="66" charset="0"/>
                        </a:rPr>
                        <a:t>Children use the scientific knowledge gained from enquiry work to make predictions they can investigate using comparative and fair tests.</a:t>
                      </a:r>
                      <a:endParaRPr lang="en-GB" sz="1000" b="1" dirty="0">
                        <a:latin typeface="XCCW Joined 10a" panose="03050602040000000000" pitchFamily="66" charset="0"/>
                      </a:endParaRPr>
                    </a:p>
                  </a:txBody>
                  <a:tcPr/>
                </a:tc>
                <a:extLst>
                  <a:ext uri="{0D108BD9-81ED-4DB2-BD59-A6C34878D82A}">
                    <a16:rowId xmlns:a16="http://schemas.microsoft.com/office/drawing/2014/main" val="964315692"/>
                  </a:ext>
                </a:extLst>
              </a:tr>
            </a:tbl>
          </a:graphicData>
        </a:graphic>
      </p:graphicFrame>
    </p:spTree>
    <p:extLst>
      <p:ext uri="{BB962C8B-B14F-4D97-AF65-F5344CB8AC3E}">
        <p14:creationId xmlns:p14="http://schemas.microsoft.com/office/powerpoint/2010/main" val="13689149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674846178"/>
              </p:ext>
            </p:extLst>
          </p:nvPr>
        </p:nvGraphicFramePr>
        <p:xfrm>
          <a:off x="251076" y="251380"/>
          <a:ext cx="11601290" cy="3789397"/>
        </p:xfrm>
        <a:graphic>
          <a:graphicData uri="http://schemas.openxmlformats.org/drawingml/2006/table">
            <a:tbl>
              <a:tblPr firstRow="1" bandRow="1">
                <a:tableStyleId>{5940675A-B579-460E-94D1-54222C63F5DA}</a:tableStyleId>
              </a:tblPr>
              <a:tblGrid>
                <a:gridCol w="1509484">
                  <a:extLst>
                    <a:ext uri="{9D8B030D-6E8A-4147-A177-3AD203B41FA5}">
                      <a16:colId xmlns:a16="http://schemas.microsoft.com/office/drawing/2014/main" val="3435926197"/>
                    </a:ext>
                  </a:extLst>
                </a:gridCol>
                <a:gridCol w="3240051">
                  <a:extLst>
                    <a:ext uri="{9D8B030D-6E8A-4147-A177-3AD203B41FA5}">
                      <a16:colId xmlns:a16="http://schemas.microsoft.com/office/drawing/2014/main" val="201684574"/>
                    </a:ext>
                  </a:extLst>
                </a:gridCol>
                <a:gridCol w="3464960">
                  <a:extLst>
                    <a:ext uri="{9D8B030D-6E8A-4147-A177-3AD203B41FA5}">
                      <a16:colId xmlns:a16="http://schemas.microsoft.com/office/drawing/2014/main" val="859284130"/>
                    </a:ext>
                  </a:extLst>
                </a:gridCol>
                <a:gridCol w="3386795">
                  <a:extLst>
                    <a:ext uri="{9D8B030D-6E8A-4147-A177-3AD203B41FA5}">
                      <a16:colId xmlns:a16="http://schemas.microsoft.com/office/drawing/2014/main" val="428722944"/>
                    </a:ext>
                  </a:extLst>
                </a:gridCol>
              </a:tblGrid>
              <a:tr h="331505">
                <a:tc>
                  <a:txBody>
                    <a:bodyPr/>
                    <a:lstStyle/>
                    <a:p>
                      <a:pPr algn="ctr"/>
                      <a:r>
                        <a:rPr lang="en-GB" sz="1400" b="1" dirty="0" smtClean="0">
                          <a:latin typeface="XCCW Joined 10a" panose="03050602040000000000" pitchFamily="66" charset="0"/>
                        </a:rPr>
                        <a:t>Science</a:t>
                      </a:r>
                      <a:r>
                        <a:rPr lang="en-GB" sz="1400" b="1" baseline="0" dirty="0" smtClean="0">
                          <a:latin typeface="XCCW Joined 10a" panose="03050602040000000000" pitchFamily="66" charset="0"/>
                        </a:rPr>
                        <a:t> Skill</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Year 1 and 2</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Year 3 and 4</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Year 5 and 6</a:t>
                      </a:r>
                      <a:endParaRPr lang="en-GB" sz="1400" b="1" dirty="0">
                        <a:latin typeface="XCCW Joined 10a" panose="03050602040000000000" pitchFamily="66" charset="0"/>
                      </a:endParaRPr>
                    </a:p>
                  </a:txBody>
                  <a:tcPr>
                    <a:solidFill>
                      <a:schemeClr val="accent1">
                        <a:lumMod val="20000"/>
                        <a:lumOff val="80000"/>
                      </a:schemeClr>
                    </a:solidFill>
                  </a:tcPr>
                </a:tc>
                <a:extLst>
                  <a:ext uri="{0D108BD9-81ED-4DB2-BD59-A6C34878D82A}">
                    <a16:rowId xmlns:a16="http://schemas.microsoft.com/office/drawing/2014/main" val="3170499957"/>
                  </a:ext>
                </a:extLst>
              </a:tr>
              <a:tr h="3457892">
                <a:tc>
                  <a:txBody>
                    <a:bodyPr/>
                    <a:lstStyle/>
                    <a:p>
                      <a:pPr algn="ctr"/>
                      <a:r>
                        <a:rPr lang="en-GB" sz="1000" b="1" dirty="0" smtClean="0">
                          <a:latin typeface="XCCW Joined 10a" panose="03050602040000000000" pitchFamily="66" charset="0"/>
                        </a:rPr>
                        <a:t>Communicating their</a:t>
                      </a:r>
                    </a:p>
                    <a:p>
                      <a:pPr algn="ctr"/>
                      <a:r>
                        <a:rPr lang="en-GB" sz="1000" b="1" dirty="0" smtClean="0">
                          <a:latin typeface="XCCW Joined 10a" panose="03050602040000000000" pitchFamily="66" charset="0"/>
                        </a:rPr>
                        <a:t>findings</a:t>
                      </a:r>
                      <a:endParaRPr lang="en-GB" sz="1000" b="1" dirty="0" smtClean="0">
                        <a:latin typeface="XCCW Joined 10a" panose="03050602040000000000" pitchFamily="66" charset="0"/>
                      </a:endParaRPr>
                    </a:p>
                  </a:txBody>
                  <a:tcPr/>
                </a:tc>
                <a:tc>
                  <a:txBody>
                    <a:bodyPr/>
                    <a:lstStyle/>
                    <a:p>
                      <a:pPr marL="0" indent="0">
                        <a:buFont typeface="Arial" panose="020B0604020202020204" pitchFamily="34" charset="0"/>
                        <a:buNone/>
                      </a:pPr>
                      <a:endParaRPr lang="en-GB" sz="1000" b="0" dirty="0">
                        <a:latin typeface="XCCW Joined 10a" panose="03050602040000000000" pitchFamily="66" charset="0"/>
                      </a:endParaRPr>
                    </a:p>
                  </a:txBody>
                  <a:tcPr/>
                </a:tc>
                <a:tc>
                  <a:txBody>
                    <a:bodyPr/>
                    <a:lstStyle/>
                    <a:p>
                      <a:pPr marL="0" indent="0">
                        <a:buFont typeface="Arial" panose="020B0604020202020204" pitchFamily="34" charset="0"/>
                        <a:buNone/>
                      </a:pPr>
                      <a:r>
                        <a:rPr lang="en-GB" sz="1000" b="1" dirty="0" smtClean="0">
                          <a:latin typeface="XCCW Joined 10a" panose="03050602040000000000" pitchFamily="66" charset="0"/>
                        </a:rPr>
                        <a:t>Reporting on findings from enquiries, including oral and written explanations, displays or presentations of results and conclusions </a:t>
                      </a:r>
                    </a:p>
                    <a:p>
                      <a:pPr marL="171450" indent="-171450">
                        <a:buFont typeface="Arial" panose="020B0604020202020204" pitchFamily="34" charset="0"/>
                        <a:buChar char="•"/>
                      </a:pPr>
                      <a:r>
                        <a:rPr lang="en-GB" sz="1000" dirty="0" smtClean="0">
                          <a:latin typeface="XCCW Joined 10a" panose="03050602040000000000" pitchFamily="66" charset="0"/>
                        </a:rPr>
                        <a:t>They communicate their findings to an audience both orally and in writing, using appropriate scientific vocabulary. </a:t>
                      </a:r>
                      <a:endParaRPr lang="en-GB" sz="1000" b="0" dirty="0">
                        <a:latin typeface="XCCW Joined 10a" panose="03050602040000000000" pitchFamily="66" charset="0"/>
                      </a:endParaRPr>
                    </a:p>
                  </a:txBody>
                  <a:tcPr/>
                </a:tc>
                <a:tc>
                  <a:txBody>
                    <a:bodyPr/>
                    <a:lstStyle/>
                    <a:p>
                      <a:pPr marL="0" indent="0">
                        <a:buFont typeface="Arial" panose="020B0604020202020204" pitchFamily="34" charset="0"/>
                        <a:buNone/>
                      </a:pPr>
                      <a:r>
                        <a:rPr lang="en-GB" sz="1000" b="1" dirty="0" smtClean="0">
                          <a:latin typeface="XCCW Joined 10a" panose="03050602040000000000" pitchFamily="66" charset="0"/>
                        </a:rPr>
                        <a:t>Reporting and presenting findings from enquiries, including conclusions, causal relationships and explanations of and degree of trust in results, in oral and written forms such as displays and other presentations</a:t>
                      </a:r>
                    </a:p>
                    <a:p>
                      <a:pPr marL="171450" indent="-171450">
                        <a:buFont typeface="Arial" panose="020B0604020202020204" pitchFamily="34" charset="0"/>
                        <a:buChar char="•"/>
                      </a:pPr>
                      <a:r>
                        <a:rPr lang="en-GB" sz="1000" dirty="0" smtClean="0">
                          <a:latin typeface="XCCW Joined 10a" panose="03050602040000000000" pitchFamily="66" charset="0"/>
                        </a:rPr>
                        <a:t>They communicate their findings to an audience using relevant scientific language and illustrations </a:t>
                      </a:r>
                      <a:endParaRPr lang="en-GB" sz="1000" b="0" dirty="0">
                        <a:latin typeface="XCCW Joined 10a" panose="03050602040000000000" pitchFamily="66" charset="0"/>
                      </a:endParaRPr>
                    </a:p>
                  </a:txBody>
                  <a:tcPr/>
                </a:tc>
                <a:extLst>
                  <a:ext uri="{0D108BD9-81ED-4DB2-BD59-A6C34878D82A}">
                    <a16:rowId xmlns:a16="http://schemas.microsoft.com/office/drawing/2014/main" val="17048059"/>
                  </a:ext>
                </a:extLst>
              </a:tr>
            </a:tbl>
          </a:graphicData>
        </a:graphic>
      </p:graphicFrame>
    </p:spTree>
    <p:extLst>
      <p:ext uri="{BB962C8B-B14F-4D97-AF65-F5344CB8AC3E}">
        <p14:creationId xmlns:p14="http://schemas.microsoft.com/office/powerpoint/2010/main" val="8670635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377</TotalTime>
  <Words>1892</Words>
  <Application>Microsoft Office PowerPoint</Application>
  <PresentationFormat>Widescreen</PresentationFormat>
  <Paragraphs>117</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XCCW Joined 10a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Solihull MBC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Jemma Piskula</dc:creator>
  <cp:lastModifiedBy>Jemma Piskula</cp:lastModifiedBy>
  <cp:revision>34</cp:revision>
  <dcterms:created xsi:type="dcterms:W3CDTF">2023-11-01T17:12:49Z</dcterms:created>
  <dcterms:modified xsi:type="dcterms:W3CDTF">2023-11-02T12:48:25Z</dcterms:modified>
</cp:coreProperties>
</file>