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7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69A1F-A8E2-41F7-A1ED-F6C6550DEB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E0E4A-7B4C-44F9-8228-358C5FEBA7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CC292-C4C5-4CEB-9BB6-8BC4671E3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00E94-945B-4A49-85EE-6341780F6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EBC6BC-8721-454A-BB12-3AD63C40B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488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DCECE-979F-40CD-8E11-8901C3DBE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62948-DA7D-4724-AA82-3DCFACA6B8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D499E-9CED-4D1E-BD6F-9705FB951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92E9AC-D355-4F9F-8770-EF40BDE88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C2F4D7-2616-4A30-BBEE-DBE3E7223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919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31BB9-77BC-4EE5-BA70-BDC8588AB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DA794D-27C3-4E67-875B-1FB50C1DEA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14EE3-CD61-4E4A-86E1-09B5D3759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D3A8A-5AC4-4B01-AA4C-14DC1FE80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198ED-40B4-4B4B-B1F7-AE3B6D7A8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615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EC7E5-A15F-4320-B460-4243465CA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43E22B-77E5-407A-9AA4-C49B55E4F7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E67CAB-4C6F-4322-AC0F-E904D620F6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DAC632-9CDF-49FB-A1D9-C574E8607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B09222-0120-4D0F-A4CD-873F8B982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9B56F7-F8A4-4E5A-8031-8516DC293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541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BFB5E-056D-44F5-9BF9-F690AEC91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8B4868-7BA7-4128-A199-8C4705078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C1A49-D1D2-48A5-89FE-42B3CB853A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34117A-E70B-43EB-A4B4-45B31FDBAB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35CED4-8091-42ED-84BB-DC9B5E2ECE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9F7D66-68C7-4174-9BF7-8AE3F102D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746CF1-5971-4B4C-9731-AFEAD3B1F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97440C-31F5-4271-AD56-5A9BDF92C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446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B2B8A-2AF1-43C5-8D6F-74DFEE7FD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7C1069-19CF-479B-8486-92A488CC8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A6CC79-A7BA-4D6B-A52E-D23183CD9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C49747-3806-40C4-830D-25A5806D9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213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658D0E-CBF0-4854-9EEF-0693981C4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0AA88D-DD3E-4084-984A-078C7DF89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7015CD-59C0-4267-950B-1DC8C2148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839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735A7-58B9-48AC-AB03-7E00D4984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9A99D-1054-4AD0-B5CD-EBE3C28C2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B815A7-8C24-4089-A319-738F71AA7C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F50E21-E6AF-418D-8CCE-A363E0AB6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69F9E6-42A6-49BA-A5D5-53F53C1DA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2B0F1-BEF6-4A57-AC4D-9FF649F6D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2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345B6-C72E-47E5-BDBB-49FF59B69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E2CE7A-BBF3-41A8-9E01-369DCDADC7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1A41FE-76F9-43C6-8BAF-631FF7AC25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3E498-4B78-4B3F-B291-95D4A91CE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C1D5B5-F8DC-47FE-A14C-3F50E9371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8CF7E-665A-4A68-B8B3-9ED9FB0FD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346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BEC8A-B65D-4888-947E-AD13C8C62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D9A0C1-48AB-40B1-8B8E-6DD88AF2A6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98F31-7A74-4DFE-8514-F05005E25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6D88D-5DDE-4C63-B6EE-D083E7673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BEEC2-1BD8-492F-80EA-456FD20EA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872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57E0EB-CFFB-4046-A869-DE83031BAC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C6066E-02CE-40BA-8D6A-09EFE4CA49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3CC805-7E9A-4B58-8292-9E65CB615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4E466-2CED-497C-97C9-EF4F26970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EC9A3-140E-4ACE-BD32-44D69FCEC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68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4B9706-B33B-4C2F-9C30-05D637BD8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9B65C5-DB01-42B7-9BC5-14E97DE1C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40AA3-FEE0-4A54-9097-DACB97B0BA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5263C-CDDC-484F-A827-106BFF10D7C1}" type="datetimeFigureOut">
              <a:rPr lang="en-GB" smtClean="0"/>
              <a:t>31/12/2022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E0228-A6CB-448F-86B4-79AA80E161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73CB1-08A8-4A7B-9896-93097820D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CE34A-F279-4B1B-9CC4-FA4016800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91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>
            <a:extLst>
              <a:ext uri="{FF2B5EF4-FFF2-40B4-BE49-F238E27FC236}">
                <a16:creationId xmlns:a16="http://schemas.microsoft.com/office/drawing/2014/main" id="{8C724A3E-FC5F-4D51-8A8B-286E6FD6C51B}"/>
              </a:ext>
            </a:extLst>
          </p:cNvPr>
          <p:cNvSpPr txBox="1"/>
          <p:nvPr/>
        </p:nvSpPr>
        <p:spPr>
          <a:xfrm>
            <a:off x="603876" y="173867"/>
            <a:ext cx="10791422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XCCW Joined 10a" panose="03050602040000000000" pitchFamily="66" charset="0"/>
                <a:cs typeface="Arial" panose="020B0604020202020204" pitchFamily="34" charset="0"/>
              </a:rPr>
              <a:t>KS2 Whole Class Reading Journey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3318AB5-C862-4ACB-87C3-93FBE21A95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179004"/>
              </p:ext>
            </p:extLst>
          </p:nvPr>
        </p:nvGraphicFramePr>
        <p:xfrm>
          <a:off x="115784" y="2379661"/>
          <a:ext cx="11944705" cy="22544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88941">
                  <a:extLst>
                    <a:ext uri="{9D8B030D-6E8A-4147-A177-3AD203B41FA5}">
                      <a16:colId xmlns:a16="http://schemas.microsoft.com/office/drawing/2014/main" val="2650295942"/>
                    </a:ext>
                  </a:extLst>
                </a:gridCol>
                <a:gridCol w="2388941">
                  <a:extLst>
                    <a:ext uri="{9D8B030D-6E8A-4147-A177-3AD203B41FA5}">
                      <a16:colId xmlns:a16="http://schemas.microsoft.com/office/drawing/2014/main" val="1870885887"/>
                    </a:ext>
                  </a:extLst>
                </a:gridCol>
                <a:gridCol w="2388941">
                  <a:extLst>
                    <a:ext uri="{9D8B030D-6E8A-4147-A177-3AD203B41FA5}">
                      <a16:colId xmlns:a16="http://schemas.microsoft.com/office/drawing/2014/main" val="253577424"/>
                    </a:ext>
                  </a:extLst>
                </a:gridCol>
                <a:gridCol w="2388941">
                  <a:extLst>
                    <a:ext uri="{9D8B030D-6E8A-4147-A177-3AD203B41FA5}">
                      <a16:colId xmlns:a16="http://schemas.microsoft.com/office/drawing/2014/main" val="2653155724"/>
                    </a:ext>
                  </a:extLst>
                </a:gridCol>
                <a:gridCol w="2388941">
                  <a:extLst>
                    <a:ext uri="{9D8B030D-6E8A-4147-A177-3AD203B41FA5}">
                      <a16:colId xmlns:a16="http://schemas.microsoft.com/office/drawing/2014/main" val="1676409754"/>
                    </a:ext>
                  </a:extLst>
                </a:gridCol>
              </a:tblGrid>
              <a:tr h="32288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Day 1 – Text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Day 2 – Text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Day 1 – Text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Day 2 – Text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Day 1 – Text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042325"/>
                  </a:ext>
                </a:extLst>
              </a:tr>
              <a:tr h="193160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Make connections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Prediction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Vocabulary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Modelled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Echo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Paired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Oracy task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Retrieval questions</a:t>
                      </a:r>
                    </a:p>
                    <a:p>
                      <a:pPr marL="228600" indent="-228600">
                        <a:buAutoNum type="arabicPeriod"/>
                      </a:pPr>
                      <a:endParaRPr lang="en-GB" sz="1200" dirty="0">
                        <a:latin typeface="XCCW Joined 10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Vocabulary recap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Modelled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Echo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Paired reading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Oracy task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XCCW Joined 10a" panose="03050602040000000000" pitchFamily="66" charset="0"/>
                          <a:ea typeface="+mn-ea"/>
                          <a:cs typeface="+mn-cs"/>
                        </a:rPr>
                        <a:t>2a, 2b, 2c, 2d, 2e, 2f, 2g, 2h</a:t>
                      </a:r>
                      <a:endParaRPr lang="en-GB" sz="1200" dirty="0">
                        <a:latin typeface="XCCW Joined 10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Prediction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Vocabulary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Modelled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Echo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Paired reading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Oracy task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Retrieval questions</a:t>
                      </a:r>
                    </a:p>
                    <a:p>
                      <a:endParaRPr lang="en-GB" sz="1200" dirty="0">
                        <a:latin typeface="XCCW Joined 10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Vocabulary recap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Modelled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Echo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Paired reading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Oracy task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XCCW Joined 10a" panose="03050602040000000000" pitchFamily="66" charset="0"/>
                          <a:ea typeface="+mn-ea"/>
                          <a:cs typeface="+mn-cs"/>
                        </a:rPr>
                        <a:t>2a, 2b, 2c, 2d, 2e, 2f, 2g, 2h</a:t>
                      </a:r>
                      <a:endParaRPr lang="en-GB" sz="1200" dirty="0">
                        <a:latin typeface="XCCW Joined 10a" panose="03050602040000000000" pitchFamily="66" charset="0"/>
                      </a:endParaRPr>
                    </a:p>
                    <a:p>
                      <a:endParaRPr lang="en-GB" sz="1200" dirty="0">
                        <a:latin typeface="XCCW Joined 10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Prediction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Vocabulary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Modelled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Echo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Paired reading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Retrieval questions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200" dirty="0">
                          <a:latin typeface="XCCW Joined 10a" panose="03050602040000000000" pitchFamily="66" charset="0"/>
                        </a:rPr>
                        <a:t>Oracy task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XCCW Joined 10a" panose="03050602040000000000" pitchFamily="66" charset="0"/>
                          <a:ea typeface="+mn-ea"/>
                          <a:cs typeface="+mn-cs"/>
                        </a:rPr>
                        <a:t>2a, 2b, 2c, 2d, 2e, 2f, 2g, 2h</a:t>
                      </a:r>
                      <a:endParaRPr lang="en-GB" sz="1200" dirty="0">
                        <a:latin typeface="XCCW Joined 10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426467"/>
                  </a:ext>
                </a:extLst>
              </a:tr>
            </a:tbl>
          </a:graphicData>
        </a:graphic>
      </p:graphicFrame>
      <p:sp>
        <p:nvSpPr>
          <p:cNvPr id="49" name="Arrow: Left-Right-Up 48">
            <a:extLst>
              <a:ext uri="{FF2B5EF4-FFF2-40B4-BE49-F238E27FC236}">
                <a16:creationId xmlns:a16="http://schemas.microsoft.com/office/drawing/2014/main" id="{8661F288-4673-4F00-849C-218C62852995}"/>
              </a:ext>
            </a:extLst>
          </p:cNvPr>
          <p:cNvSpPr/>
          <p:nvPr/>
        </p:nvSpPr>
        <p:spPr>
          <a:xfrm>
            <a:off x="1374770" y="961830"/>
            <a:ext cx="9560090" cy="876563"/>
          </a:xfrm>
          <a:prstGeom prst="leftRight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BCB20561-223A-4FBE-A96D-F10B901898FC}"/>
              </a:ext>
            </a:extLst>
          </p:cNvPr>
          <p:cNvPicPr/>
          <p:nvPr/>
        </p:nvPicPr>
        <p:blipFill rotWithShape="1">
          <a:blip r:embed="rId2"/>
          <a:srcRect l="38888" t="17734" r="38511" b="24926"/>
          <a:stretch/>
        </p:blipFill>
        <p:spPr bwMode="auto">
          <a:xfrm>
            <a:off x="5811172" y="961830"/>
            <a:ext cx="687286" cy="9382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678C327-5CD8-4E8F-B643-93BC64CEA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0717" y="1015076"/>
            <a:ext cx="689161" cy="88498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54C6217-3BDF-48EC-A961-4BAD8AA75D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543" r="9605"/>
          <a:stretch/>
        </p:blipFill>
        <p:spPr>
          <a:xfrm>
            <a:off x="454673" y="1039877"/>
            <a:ext cx="800092" cy="860183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777A8D-3069-47A2-8B82-5D063871C654}"/>
              </a:ext>
            </a:extLst>
          </p:cNvPr>
          <p:cNvSpPr txBox="1"/>
          <p:nvPr/>
        </p:nvSpPr>
        <p:spPr>
          <a:xfrm>
            <a:off x="115785" y="5468097"/>
            <a:ext cx="11944704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XCCW Joined 10a" panose="03050602040000000000" pitchFamily="66" charset="0"/>
                <a:cs typeface="Arial" panose="020B0604020202020204" pitchFamily="34" charset="0"/>
              </a:rPr>
              <a:t>Fluency</a:t>
            </a:r>
            <a:r>
              <a:rPr lang="en-GB" sz="2000" dirty="0">
                <a:latin typeface="XCCW Joined 10a" panose="03050602040000000000" pitchFamily="66" charset="0"/>
                <a:cs typeface="Arial" panose="020B0604020202020204" pitchFamily="34" charset="0"/>
              </a:rPr>
              <a:t> and ‘</a:t>
            </a:r>
            <a:r>
              <a:rPr lang="en-GB" sz="2000" b="1" dirty="0">
                <a:latin typeface="XCCW Joined 10a" panose="03050602040000000000" pitchFamily="66" charset="0"/>
                <a:cs typeface="Arial" panose="020B0604020202020204" pitchFamily="34" charset="0"/>
              </a:rPr>
              <a:t>thinking out loud’ </a:t>
            </a:r>
            <a:r>
              <a:rPr lang="en-GB" sz="2000" dirty="0">
                <a:latin typeface="XCCW Joined 10a" panose="03050602040000000000" pitchFamily="66" charset="0"/>
                <a:cs typeface="Arial" panose="020B0604020202020204" pitchFamily="34" charset="0"/>
              </a:rPr>
              <a:t>is modelled by the class teacher.</a:t>
            </a:r>
          </a:p>
          <a:p>
            <a:pPr algn="ctr"/>
            <a:r>
              <a:rPr lang="en-GB" sz="2000" dirty="0">
                <a:latin typeface="XCCW Joined 10a" panose="03050602040000000000" pitchFamily="66" charset="0"/>
                <a:cs typeface="Arial" panose="020B0604020202020204" pitchFamily="34" charset="0"/>
              </a:rPr>
              <a:t>Children are given the opportunity to develop </a:t>
            </a:r>
            <a:r>
              <a:rPr lang="en-GB" sz="2000" b="1" dirty="0">
                <a:latin typeface="XCCW Joined 10a" panose="03050602040000000000" pitchFamily="66" charset="0"/>
                <a:cs typeface="Arial" panose="020B0604020202020204" pitchFamily="34" charset="0"/>
              </a:rPr>
              <a:t>fluency </a:t>
            </a:r>
            <a:r>
              <a:rPr lang="en-GB" sz="2000" dirty="0">
                <a:latin typeface="XCCW Joined 10a" panose="03050602040000000000" pitchFamily="66" charset="0"/>
                <a:cs typeface="Arial" panose="020B0604020202020204" pitchFamily="34" charset="0"/>
              </a:rPr>
              <a:t>and</a:t>
            </a:r>
            <a:r>
              <a:rPr lang="en-GB" sz="2000" b="1" dirty="0">
                <a:latin typeface="XCCW Joined 10a" panose="03050602040000000000" pitchFamily="66" charset="0"/>
                <a:cs typeface="Arial" panose="020B0604020202020204" pitchFamily="34" charset="0"/>
              </a:rPr>
              <a:t> oracy </a:t>
            </a:r>
            <a:r>
              <a:rPr lang="en-GB" sz="2000" dirty="0">
                <a:latin typeface="XCCW Joined 10a" panose="03050602040000000000" pitchFamily="66" charset="0"/>
                <a:cs typeface="Arial" panose="020B0604020202020204" pitchFamily="34" charset="0"/>
              </a:rPr>
              <a:t>during every session.</a:t>
            </a:r>
          </a:p>
        </p:txBody>
      </p:sp>
    </p:spTree>
    <p:extLst>
      <p:ext uri="{BB962C8B-B14F-4D97-AF65-F5344CB8AC3E}">
        <p14:creationId xmlns:p14="http://schemas.microsoft.com/office/powerpoint/2010/main" val="930742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C09E445598BC44BA6B23C0E40E4312" ma:contentTypeVersion="14" ma:contentTypeDescription="Create a new document." ma:contentTypeScope="" ma:versionID="ab7bc0e9eb7f153e37a4e898fc1f96f1">
  <xsd:schema xmlns:xsd="http://www.w3.org/2001/XMLSchema" xmlns:xs="http://www.w3.org/2001/XMLSchema" xmlns:p="http://schemas.microsoft.com/office/2006/metadata/properties" xmlns:ns3="0af57e3a-a7ef-4560-a7c3-2eb0befce454" xmlns:ns4="a9534821-65c2-47e6-a8d9-cc8c28c67230" targetNamespace="http://schemas.microsoft.com/office/2006/metadata/properties" ma:root="true" ma:fieldsID="5cec32c923819490ebf9feb82c963803" ns3:_="" ns4:_="">
    <xsd:import namespace="0af57e3a-a7ef-4560-a7c3-2eb0befce454"/>
    <xsd:import namespace="a9534821-65c2-47e6-a8d9-cc8c28c672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f57e3a-a7ef-4560-a7c3-2eb0befce4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534821-65c2-47e6-a8d9-cc8c28c67230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DB1B67B-0832-4913-9407-8FB342B28563}">
  <ds:schemaRefs>
    <ds:schemaRef ds:uri="a9534821-65c2-47e6-a8d9-cc8c28c67230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0af57e3a-a7ef-4560-a7c3-2eb0befce454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8582F82-B547-41A7-A3C8-8DC52BD64D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EAC063-8381-48C2-B98E-0E97148123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f57e3a-a7ef-4560-a7c3-2eb0befce454"/>
    <ds:schemaRef ds:uri="a9534821-65c2-47e6-a8d9-cc8c28c672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161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10a</vt:lpstr>
      <vt:lpstr>Office Theme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 Craggs</dc:creator>
  <cp:lastModifiedBy>Bruce  Craggs</cp:lastModifiedBy>
  <cp:revision>10</cp:revision>
  <dcterms:created xsi:type="dcterms:W3CDTF">2022-09-22T12:34:57Z</dcterms:created>
  <dcterms:modified xsi:type="dcterms:W3CDTF">2022-12-31T11:46:42Z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0x010100CFC09E445598BC44BA6B23C0E40E4312</vt:lpwstr>
  </property>
</Properties>
</file>